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539" r:id="rId2"/>
    <p:sldId id="532" r:id="rId3"/>
    <p:sldId id="549" r:id="rId4"/>
    <p:sldId id="550" r:id="rId5"/>
    <p:sldId id="551" r:id="rId6"/>
    <p:sldId id="548" r:id="rId7"/>
    <p:sldId id="554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4108"/>
    <a:srgbClr val="99CCFF"/>
    <a:srgbClr val="A50021"/>
    <a:srgbClr val="993300"/>
    <a:srgbClr val="663300"/>
    <a:srgbClr val="153553"/>
    <a:srgbClr val="996633"/>
    <a:srgbClr val="FFCC66"/>
    <a:srgbClr val="FFCC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5902" autoAdjust="0"/>
  </p:normalViewPr>
  <p:slideViewPr>
    <p:cSldViewPr>
      <p:cViewPr varScale="1">
        <p:scale>
          <a:sx n="114" d="100"/>
          <a:sy n="114" d="100"/>
        </p:scale>
        <p:origin x="156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54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42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03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93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30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2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16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68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8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30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92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5E367-AA32-4A22-9D07-BBE8E5397DDA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137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Luke 5:12-16">
            <a:extLst>
              <a:ext uri="{FF2B5EF4-FFF2-40B4-BE49-F238E27FC236}">
                <a16:creationId xmlns:a16="http://schemas.microsoft.com/office/drawing/2014/main" id="{28784F33-755E-4194-A3EC-F2BF42300A2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68" r="-2" b="-2"/>
          <a:stretch/>
        </p:blipFill>
        <p:spPr bwMode="auto">
          <a:xfrm>
            <a:off x="241299" y="321733"/>
            <a:ext cx="8661401" cy="6214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8D19F83-35EB-4604-A59A-D45D685F8033}"/>
              </a:ext>
            </a:extLst>
          </p:cNvPr>
          <p:cNvSpPr txBox="1"/>
          <p:nvPr/>
        </p:nvSpPr>
        <p:spPr>
          <a:xfrm>
            <a:off x="457199" y="45720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Georgia" panose="02040502050405020303" pitchFamily="18" charset="0"/>
              </a:rPr>
              <a:t>“New Wineskins”</a:t>
            </a:r>
          </a:p>
          <a:p>
            <a:pPr algn="ctr"/>
            <a:r>
              <a:rPr lang="en-US" sz="3600" b="1" dirty="0">
                <a:latin typeface="Georgia" panose="02040502050405020303" pitchFamily="18" charset="0"/>
              </a:rPr>
              <a:t>Luke 5:33-39</a:t>
            </a:r>
          </a:p>
        </p:txBody>
      </p:sp>
    </p:spTree>
    <p:extLst>
      <p:ext uri="{BB962C8B-B14F-4D97-AF65-F5344CB8AC3E}">
        <p14:creationId xmlns:p14="http://schemas.microsoft.com/office/powerpoint/2010/main" val="31234588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“New Wineskins”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5:33-39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762000" y="1295923"/>
            <a:ext cx="78486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Intro: 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Luke presents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contrast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between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legalism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the religious leaders and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Grace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the Gospel.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Their religion at this time was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external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ritualistic.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Jesus makes it clear, He wasn’t going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alter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Judaism, He came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replace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it.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While Judaism was concerned with an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outward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display of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self-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righteousness,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Jesus was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concerned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about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attitude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the heart. </a:t>
            </a:r>
          </a:p>
        </p:txBody>
      </p:sp>
    </p:spTree>
    <p:extLst>
      <p:ext uri="{BB962C8B-B14F-4D97-AF65-F5344CB8AC3E}">
        <p14:creationId xmlns:p14="http://schemas.microsoft.com/office/powerpoint/2010/main" val="292408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“New Wineskins”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5:33-39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762000" y="1429464"/>
            <a:ext cx="78486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I. 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The Inquiry</a:t>
            </a:r>
          </a:p>
          <a:p>
            <a:pPr algn="ctr"/>
            <a:endParaRPr lang="en-US" sz="12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The Pharisees saw Jesus’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lack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of adherence to their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religious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practices as a lack of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spirituality.</a:t>
            </a:r>
          </a:p>
          <a:p>
            <a:endParaRPr lang="en-US" sz="12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While they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fasted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twice per week, only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one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fast was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required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in scripture, on Yom Kippur, </a:t>
            </a:r>
          </a:p>
          <a:p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</a:rPr>
              <a:t>Lev. 16:29-31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12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Fasting weekly was not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issue, 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several OT and NT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saints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did that. Making it a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required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part of one’s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religious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practice was.</a:t>
            </a:r>
          </a:p>
          <a:p>
            <a:endParaRPr lang="en-US" sz="12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There were 3 major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religious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expressions:</a:t>
            </a: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1.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Prayer,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2.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Alms Giving, </a:t>
            </a:r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3.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fasting.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The Jews relegated all 3 to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external,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self- righteous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behavior.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62308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“New Wineskins”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5:33-39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495300" y="1524000"/>
            <a:ext cx="8382000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The Response</a:t>
            </a:r>
          </a:p>
          <a:p>
            <a:pPr algn="ctr"/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Jesus counters with an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illustration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from a wedding.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Since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mourning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fasting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go together, it would be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out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of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order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to expect the guests at a wedding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fast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when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Bridegroom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is still in their presence.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This is the first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instance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where Jesus refers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Himself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as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Bridegroom.</a:t>
            </a:r>
          </a:p>
          <a:p>
            <a:endParaRPr lang="en-US" sz="14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</a:t>
            </a:r>
            <a:r>
              <a:rPr lang="en-US" sz="2800" i="1" dirty="0" err="1">
                <a:solidFill>
                  <a:srgbClr val="002060"/>
                </a:solidFill>
                <a:latin typeface="Georgia" panose="02040502050405020303" pitchFamily="18" charset="0"/>
              </a:rPr>
              <a:t>Megillat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Georgia" panose="02040502050405020303" pitchFamily="18" charset="0"/>
              </a:rPr>
              <a:t>Taanit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“Scroll of Fasting”,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prohibited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fasting at any happy gathering or celebration.</a:t>
            </a:r>
          </a:p>
          <a:p>
            <a:endParaRPr lang="en-US" sz="2400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4758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“New Wineskins”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5:33-39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762000" y="1295923"/>
            <a:ext cx="78486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The Illustrations</a:t>
            </a: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A.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Patched Garments:</a:t>
            </a: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Jesus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contrasted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old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pharisaic religion with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new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garment of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Gospel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You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can’t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patch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Gospel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into Judaism.</a:t>
            </a:r>
          </a:p>
          <a:p>
            <a:endParaRPr lang="en-US" sz="12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B. </a:t>
            </a:r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New Wine in Old Wineskins:</a:t>
            </a: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New wine will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destroy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old wineskins.</a:t>
            </a: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The Jewish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religion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was like the old, stiff,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lifeless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wineskins, unable to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yield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to New Wine of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Gospel.</a:t>
            </a:r>
          </a:p>
          <a:p>
            <a:endParaRPr lang="en-US" sz="12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C. </a:t>
            </a:r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The Old is Better:</a:t>
            </a: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One will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stay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with that which is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old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and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comfortable.</a:t>
            </a: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Jesus didn’t come to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add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old with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new,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but to impart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new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life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with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New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Wine of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Gospel.</a:t>
            </a:r>
            <a:endParaRPr lang="en-US" sz="2400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4426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atholic Men's Daily Devotional and Bible Study – 22nd Week in Ordinary  time – Friday – Luke 5:33-39 | The New Emangelization">
            <a:extLst>
              <a:ext uri="{FF2B5EF4-FFF2-40B4-BE49-F238E27FC236}">
                <a16:creationId xmlns:a16="http://schemas.microsoft.com/office/drawing/2014/main" id="{20A097F9-F046-4583-8F92-8C127B463A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" y="230798"/>
            <a:ext cx="7391400" cy="6396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4607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“New Wineskins”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5:33-39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762000" y="1295923"/>
            <a:ext cx="78486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   The Illustrations</a:t>
            </a: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A.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Patched Garments:</a:t>
            </a: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Jesus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contrasted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old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pharisaic religion with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new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garment of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Gospel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You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can’t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patch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Gospel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into Judaism.</a:t>
            </a:r>
          </a:p>
          <a:p>
            <a:endParaRPr lang="en-US" sz="12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B. </a:t>
            </a:r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New Wine in Old Wineskins:</a:t>
            </a: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New wine will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destroy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old wineskins.</a:t>
            </a: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The Jewish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religion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was like the old, stiff,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lifeless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wineskins, unable to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yield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to New Wine of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Gospel.</a:t>
            </a:r>
          </a:p>
          <a:p>
            <a:endParaRPr lang="en-US" sz="12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C. </a:t>
            </a:r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The Old is Better:</a:t>
            </a: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One will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stay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with that which is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old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and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comfortable.</a:t>
            </a: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Jesus didn’t come to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add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old with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new,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but to impart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new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life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with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New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Wine of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Gospel.</a:t>
            </a:r>
            <a:endParaRPr lang="en-US" sz="2400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76393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8416</TotalTime>
  <Words>502</Words>
  <Application>Microsoft Office PowerPoint</Application>
  <PresentationFormat>On-screen Show (4:3)</PresentationFormat>
  <Paragraphs>61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Archer</dc:creator>
  <cp:lastModifiedBy>David Archer</cp:lastModifiedBy>
  <cp:revision>45</cp:revision>
  <dcterms:created xsi:type="dcterms:W3CDTF">2020-11-06T17:15:08Z</dcterms:created>
  <dcterms:modified xsi:type="dcterms:W3CDTF">2020-12-06T02:07:22Z</dcterms:modified>
</cp:coreProperties>
</file>