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868" r:id="rId2"/>
    <p:sldId id="958" r:id="rId3"/>
    <p:sldId id="934" r:id="rId4"/>
    <p:sldId id="959" r:id="rId5"/>
    <p:sldId id="865" r:id="rId6"/>
    <p:sldId id="955" r:id="rId7"/>
    <p:sldId id="897" r:id="rId8"/>
    <p:sldId id="960" r:id="rId9"/>
    <p:sldId id="961" r:id="rId10"/>
    <p:sldId id="898" r:id="rId11"/>
    <p:sldId id="941" r:id="rId12"/>
    <p:sldId id="942" r:id="rId13"/>
    <p:sldId id="943" r:id="rId14"/>
    <p:sldId id="944" r:id="rId15"/>
    <p:sldId id="899" r:id="rId16"/>
    <p:sldId id="962" r:id="rId1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66">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96600"/>
    <a:srgbClr val="6F1523"/>
    <a:srgbClr val="3F3B4F"/>
    <a:srgbClr val="CCECFF"/>
    <a:srgbClr val="FFFFFF"/>
    <a:srgbClr val="CC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94624" autoAdjust="0"/>
  </p:normalViewPr>
  <p:slideViewPr>
    <p:cSldViewPr snapToObjects="1">
      <p:cViewPr>
        <p:scale>
          <a:sx n="139" d="100"/>
          <a:sy n="139" d="100"/>
        </p:scale>
        <p:origin x="-834" y="-240"/>
      </p:cViewPr>
      <p:guideLst>
        <p:guide orient="horz" pos="266"/>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C870460-2B1F-4C94-A02C-19B3C15AC908}" type="datetimeFigureOut">
              <a:rPr lang="en-US" altLang="en-US"/>
              <a:pPr>
                <a:defRPr/>
              </a:pPr>
              <a:t>12/7/2019</a:t>
            </a:fld>
            <a:endParaRPr lang="en-US"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34D3F39-077B-439C-9E6E-E05B330E81EE}" type="slidenum">
              <a:rPr lang="en-US" altLang="en-US"/>
              <a:pPr>
                <a:defRPr/>
              </a:pPr>
              <a:t>‹#›</a:t>
            </a:fld>
            <a:endParaRPr lang="en-US" altLang="en-US" dirty="0"/>
          </a:p>
        </p:txBody>
      </p:sp>
    </p:spTree>
    <p:extLst>
      <p:ext uri="{BB962C8B-B14F-4D97-AF65-F5344CB8AC3E}">
        <p14:creationId xmlns:p14="http://schemas.microsoft.com/office/powerpoint/2010/main" val="21159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a:t>
            </a:fld>
            <a:endParaRPr lang="en-US" altLang="en-US" dirty="0" smtClean="0"/>
          </a:p>
        </p:txBody>
      </p:sp>
    </p:spTree>
    <p:extLst>
      <p:ext uri="{BB962C8B-B14F-4D97-AF65-F5344CB8AC3E}">
        <p14:creationId xmlns:p14="http://schemas.microsoft.com/office/powerpoint/2010/main" val="14990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10</a:t>
            </a:fld>
            <a:endParaRPr lang="en-US" altLang="en-US" dirty="0" smtClean="0"/>
          </a:p>
        </p:txBody>
      </p:sp>
    </p:spTree>
    <p:extLst>
      <p:ext uri="{BB962C8B-B14F-4D97-AF65-F5344CB8AC3E}">
        <p14:creationId xmlns:p14="http://schemas.microsoft.com/office/powerpoint/2010/main" val="133686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11</a:t>
            </a:fld>
            <a:endParaRPr lang="en-US" altLang="en-US" dirty="0" smtClean="0"/>
          </a:p>
        </p:txBody>
      </p:sp>
    </p:spTree>
    <p:extLst>
      <p:ext uri="{BB962C8B-B14F-4D97-AF65-F5344CB8AC3E}">
        <p14:creationId xmlns:p14="http://schemas.microsoft.com/office/powerpoint/2010/main" val="133686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12</a:t>
            </a:fld>
            <a:endParaRPr lang="en-US" altLang="en-US" dirty="0" smtClean="0"/>
          </a:p>
        </p:txBody>
      </p:sp>
    </p:spTree>
    <p:extLst>
      <p:ext uri="{BB962C8B-B14F-4D97-AF65-F5344CB8AC3E}">
        <p14:creationId xmlns:p14="http://schemas.microsoft.com/office/powerpoint/2010/main" val="133686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13</a:t>
            </a:fld>
            <a:endParaRPr lang="en-US" altLang="en-US" dirty="0" smtClean="0"/>
          </a:p>
        </p:txBody>
      </p:sp>
    </p:spTree>
    <p:extLst>
      <p:ext uri="{BB962C8B-B14F-4D97-AF65-F5344CB8AC3E}">
        <p14:creationId xmlns:p14="http://schemas.microsoft.com/office/powerpoint/2010/main" val="133686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14</a:t>
            </a:fld>
            <a:endParaRPr lang="en-US" altLang="en-US" dirty="0" smtClean="0"/>
          </a:p>
        </p:txBody>
      </p:sp>
    </p:spTree>
    <p:extLst>
      <p:ext uri="{BB962C8B-B14F-4D97-AF65-F5344CB8AC3E}">
        <p14:creationId xmlns:p14="http://schemas.microsoft.com/office/powerpoint/2010/main" val="133686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15</a:t>
            </a:fld>
            <a:endParaRPr lang="en-US" altLang="en-US" dirty="0" smtClean="0"/>
          </a:p>
        </p:txBody>
      </p:sp>
    </p:spTree>
    <p:extLst>
      <p:ext uri="{BB962C8B-B14F-4D97-AF65-F5344CB8AC3E}">
        <p14:creationId xmlns:p14="http://schemas.microsoft.com/office/powerpoint/2010/main" val="128006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16</a:t>
            </a:fld>
            <a:endParaRPr lang="en-US" altLang="en-US" dirty="0" smtClean="0"/>
          </a:p>
        </p:txBody>
      </p:sp>
    </p:spTree>
    <p:extLst>
      <p:ext uri="{BB962C8B-B14F-4D97-AF65-F5344CB8AC3E}">
        <p14:creationId xmlns:p14="http://schemas.microsoft.com/office/powerpoint/2010/main" val="128006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2</a:t>
            </a:fld>
            <a:endParaRPr lang="en-US" altLang="en-US" dirty="0" smtClean="0"/>
          </a:p>
        </p:txBody>
      </p:sp>
    </p:spTree>
    <p:extLst>
      <p:ext uri="{BB962C8B-B14F-4D97-AF65-F5344CB8AC3E}">
        <p14:creationId xmlns:p14="http://schemas.microsoft.com/office/powerpoint/2010/main" val="14990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3</a:t>
            </a:fld>
            <a:endParaRPr lang="en-US" altLang="en-US" dirty="0" smtClean="0"/>
          </a:p>
        </p:txBody>
      </p:sp>
    </p:spTree>
    <p:extLst>
      <p:ext uri="{BB962C8B-B14F-4D97-AF65-F5344CB8AC3E}">
        <p14:creationId xmlns:p14="http://schemas.microsoft.com/office/powerpoint/2010/main" val="14990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4</a:t>
            </a:fld>
            <a:endParaRPr lang="en-US" altLang="en-US" dirty="0" smtClean="0"/>
          </a:p>
        </p:txBody>
      </p:sp>
    </p:spTree>
    <p:extLst>
      <p:ext uri="{BB962C8B-B14F-4D97-AF65-F5344CB8AC3E}">
        <p14:creationId xmlns:p14="http://schemas.microsoft.com/office/powerpoint/2010/main" val="14990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5</a:t>
            </a:fld>
            <a:endParaRPr lang="en-US" altLang="en-US" dirty="0" smtClean="0"/>
          </a:p>
        </p:txBody>
      </p:sp>
    </p:spTree>
    <p:extLst>
      <p:ext uri="{BB962C8B-B14F-4D97-AF65-F5344CB8AC3E}">
        <p14:creationId xmlns:p14="http://schemas.microsoft.com/office/powerpoint/2010/main" val="312854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6</a:t>
            </a:fld>
            <a:endParaRPr lang="en-US" altLang="en-US" dirty="0" smtClean="0"/>
          </a:p>
        </p:txBody>
      </p:sp>
    </p:spTree>
    <p:extLst>
      <p:ext uri="{BB962C8B-B14F-4D97-AF65-F5344CB8AC3E}">
        <p14:creationId xmlns:p14="http://schemas.microsoft.com/office/powerpoint/2010/main" val="312854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7</a:t>
            </a:fld>
            <a:endParaRPr lang="en-US" altLang="en-US" dirty="0" smtClean="0"/>
          </a:p>
        </p:txBody>
      </p:sp>
    </p:spTree>
    <p:extLst>
      <p:ext uri="{BB962C8B-B14F-4D97-AF65-F5344CB8AC3E}">
        <p14:creationId xmlns:p14="http://schemas.microsoft.com/office/powerpoint/2010/main" val="422212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8</a:t>
            </a:fld>
            <a:endParaRPr lang="en-US" altLang="en-US" dirty="0" smtClean="0"/>
          </a:p>
        </p:txBody>
      </p:sp>
    </p:spTree>
    <p:extLst>
      <p:ext uri="{BB962C8B-B14F-4D97-AF65-F5344CB8AC3E}">
        <p14:creationId xmlns:p14="http://schemas.microsoft.com/office/powerpoint/2010/main" val="422212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79F90ABF-D693-4B3E-AB24-99D221B81FE5}" type="slidenum">
              <a:rPr lang="en-US" altLang="en-US" smtClean="0"/>
              <a:pPr/>
              <a:t>9</a:t>
            </a:fld>
            <a:endParaRPr lang="en-US" altLang="en-US" dirty="0" smtClean="0"/>
          </a:p>
        </p:txBody>
      </p:sp>
    </p:spTree>
    <p:extLst>
      <p:ext uri="{BB962C8B-B14F-4D97-AF65-F5344CB8AC3E}">
        <p14:creationId xmlns:p14="http://schemas.microsoft.com/office/powerpoint/2010/main" val="422212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9B714A-CCE4-44AA-9D57-F13DA8422DF8}" type="datetimeFigureOut">
              <a:rPr lang="en-US" altLang="en-US"/>
              <a:pPr>
                <a:defRPr/>
              </a:pPr>
              <a:t>12/7/2019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E840FF-233A-4D90-8C57-91F30727CF4C}"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4620E2-F7DA-4E0F-AC4E-6F5C67856F5B}" type="datetimeFigureOut">
              <a:rPr lang="en-US" altLang="en-US"/>
              <a:pPr>
                <a:defRPr/>
              </a:pPr>
              <a:t>12/7/2019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23EA5-CF37-4415-B203-17EB6CDB48D7}"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150F61-51F1-4BB8-90DB-293B5B779827}" type="datetimeFigureOut">
              <a:rPr lang="en-US" altLang="en-US"/>
              <a:pPr>
                <a:defRPr/>
              </a:pPr>
              <a:t>12/7/2019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D3DFD9-4238-4B09-9B9E-8533A82439BE}"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E44D1E-3350-4BD2-96CE-885410AC3C54}" type="datetimeFigureOut">
              <a:rPr lang="en-US" altLang="en-US"/>
              <a:pPr>
                <a:defRPr/>
              </a:pPr>
              <a:t>12/7/2019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18842C-2498-41BC-8459-DBB38E859468}"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83CC82-8A68-490E-9984-AC9BA1F9FCC0}" type="datetimeFigureOut">
              <a:rPr lang="en-US" altLang="en-US"/>
              <a:pPr>
                <a:defRPr/>
              </a:pPr>
              <a:t>12/7/2019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7B2FC9-8AC8-45C1-85E1-9E66634AF61D}"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8609B5-FF9F-4065-9F42-9C11D6B282AE}" type="datetimeFigureOut">
              <a:rPr lang="en-US" altLang="en-US"/>
              <a:pPr>
                <a:defRPr/>
              </a:pPr>
              <a:t>12/7/2019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4CAC4B-3106-421C-99F0-C4E225123AA8}"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3C1829-7BC4-48B2-B891-B4242211B244}" type="datetimeFigureOut">
              <a:rPr lang="en-US" altLang="en-US"/>
              <a:pPr>
                <a:defRPr/>
              </a:pPr>
              <a:t>12/7/2019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3C4293-C1EF-405D-8201-CF6F53C9C54A}"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9693E4-A9A8-4D1D-819F-91C7F21FC267}" type="datetimeFigureOut">
              <a:rPr lang="en-US" altLang="en-US"/>
              <a:pPr>
                <a:defRPr/>
              </a:pPr>
              <a:t>12/7/2019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5701BC4-42F0-45EE-BBDC-74A64D89FD07}"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97E32-D50C-4BCC-AA24-9A8F2678E64F}" type="datetimeFigureOut">
              <a:rPr lang="en-US" altLang="en-US"/>
              <a:pPr>
                <a:defRPr/>
              </a:pPr>
              <a:t>12/7/2019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05D896-E6FC-4F42-AD3E-24726AD1924E}"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C31274-D8D2-40C8-BD0B-DD0137D3DB75}" type="datetimeFigureOut">
              <a:rPr lang="en-US" altLang="en-US"/>
              <a:pPr>
                <a:defRPr/>
              </a:pPr>
              <a:t>12/7/2019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DA00B0-FE3C-4B82-AF76-99EAEE4D6A04}"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BA3664-A54B-4E4B-ACF5-3E60E177E139}" type="datetimeFigureOut">
              <a:rPr lang="en-US" altLang="en-US"/>
              <a:pPr>
                <a:defRPr/>
              </a:pPr>
              <a:t>12/7/2019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CED347-A058-476F-8F97-9B4736EBD954}"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C25C48B-642D-498E-B540-3090E5DE1883}" type="datetimeFigureOut">
              <a:rPr lang="en-US" altLang="en-US"/>
              <a:pPr>
                <a:defRPr/>
              </a:pPr>
              <a:t>12/7/2019</a:t>
            </a:fld>
            <a:endParaRPr lang="en-US" alt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FAA7341-960D-460B-AB3D-AE83EAD0285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4.jpg"/><Relationship Id="rId5" Type="http://schemas.openxmlformats.org/officeDocument/2006/relationships/image" Target="../media/image2.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438150"/>
            <a:ext cx="8686800" cy="3862596"/>
          </a:xfrm>
          <a:prstGeom prst="rect">
            <a:avLst/>
          </a:prstGeom>
        </p:spPr>
        <p:txBody>
          <a:bodyPr wrap="square">
            <a:spAutoFit/>
          </a:bodyPr>
          <a:lstStyle/>
          <a:p>
            <a:pPr lvl="0" algn="ctr"/>
            <a:r>
              <a:rPr lang="en-US" sz="4800" dirty="0">
                <a:solidFill>
                  <a:schemeClr val="bg1"/>
                </a:solidFill>
                <a:latin typeface="Dutch 801 Roman"/>
                <a:cs typeface="Dutch 801 Roman"/>
              </a:rPr>
              <a:t>Advent Part Two:</a:t>
            </a:r>
            <a:endParaRPr lang="en-US" sz="500" dirty="0">
              <a:solidFill>
                <a:schemeClr val="bg1"/>
              </a:solidFill>
              <a:latin typeface="Dutch 801 Roman"/>
              <a:cs typeface="Dutch 801 Roman"/>
            </a:endParaRPr>
          </a:p>
          <a:p>
            <a:pPr lvl="0" algn="ctr"/>
            <a:r>
              <a:rPr lang="en-US" sz="500" dirty="0">
                <a:solidFill>
                  <a:schemeClr val="bg1"/>
                </a:solidFill>
                <a:latin typeface="Dutch 801 Roman"/>
                <a:cs typeface="Dutch 801 Roman"/>
              </a:rPr>
              <a:t> </a:t>
            </a:r>
          </a:p>
          <a:p>
            <a:pPr lvl="0" algn="ctr"/>
            <a:r>
              <a:rPr lang="en-US" sz="4800" i="1" dirty="0">
                <a:solidFill>
                  <a:schemeClr val="bg1"/>
                </a:solidFill>
                <a:latin typeface="Dutch 801 Roman"/>
                <a:cs typeface="Dutch 801 Roman"/>
              </a:rPr>
              <a:t>“The Scandal of Christmas”</a:t>
            </a:r>
          </a:p>
          <a:p>
            <a:pPr lvl="0" algn="ctr"/>
            <a:r>
              <a:rPr lang="en-US" sz="2800" i="1" dirty="0">
                <a:solidFill>
                  <a:schemeClr val="bg1"/>
                </a:solidFill>
                <a:latin typeface="Dutch 801 Roman"/>
                <a:cs typeface="Dutch 801 Roman"/>
              </a:rPr>
              <a:t>(Curated from resources by Andreas </a:t>
            </a:r>
            <a:r>
              <a:rPr lang="en-US" sz="2800" i="1" dirty="0" err="1">
                <a:solidFill>
                  <a:schemeClr val="bg1"/>
                </a:solidFill>
                <a:latin typeface="Dutch 801 Roman"/>
                <a:cs typeface="Dutch 801 Roman"/>
              </a:rPr>
              <a:t>Köstenberger</a:t>
            </a:r>
            <a:r>
              <a:rPr lang="en-US" sz="2800" i="1" dirty="0">
                <a:solidFill>
                  <a:schemeClr val="bg1"/>
                </a:solidFill>
                <a:latin typeface="Dutch 801 Roman"/>
                <a:cs typeface="Dutch 801 Roman"/>
              </a:rPr>
              <a:t>)</a:t>
            </a:r>
          </a:p>
          <a:p>
            <a:pPr lvl="0" algn="ctr"/>
            <a:endParaRPr lang="en-US" sz="1400" i="1" dirty="0">
              <a:solidFill>
                <a:schemeClr val="bg1"/>
              </a:solidFill>
              <a:latin typeface="Dutch 801 Roman"/>
              <a:cs typeface="Dutch 801 Roman"/>
            </a:endParaRPr>
          </a:p>
          <a:p>
            <a:pPr lvl="0" algn="ctr"/>
            <a:r>
              <a:rPr lang="en-US" sz="4400" dirty="0">
                <a:solidFill>
                  <a:schemeClr val="bg1"/>
                </a:solidFill>
                <a:latin typeface="Dutch 801 Roman"/>
                <a:cs typeface="Dutch 801 Roman"/>
              </a:rPr>
              <a:t>Matthew 1:18-25</a:t>
            </a:r>
            <a:endParaRPr lang="en-US" sz="1000" dirty="0">
              <a:solidFill>
                <a:schemeClr val="bg1"/>
              </a:solidFill>
              <a:latin typeface="Dutch 801 Roman"/>
              <a:cs typeface="Dutch 801 Roman"/>
            </a:endParaRPr>
          </a:p>
          <a:p>
            <a:pPr lvl="0" algn="ctr"/>
            <a:endParaRPr lang="en-US" sz="1400" dirty="0">
              <a:solidFill>
                <a:schemeClr val="bg1"/>
              </a:solidFill>
              <a:latin typeface="Dutch 801 Roman"/>
              <a:cs typeface="Dutch 801 Roman"/>
            </a:endParaRPr>
          </a:p>
          <a:p>
            <a:pPr lvl="0" algn="ctr"/>
            <a:r>
              <a:rPr lang="en-US" sz="4400" dirty="0">
                <a:solidFill>
                  <a:schemeClr val="bg1"/>
                </a:solidFill>
                <a:latin typeface="Dutch 801 Roman"/>
                <a:cs typeface="Dutch 801 Roman"/>
              </a:rPr>
              <a:t>December 8, 2019</a:t>
            </a:r>
          </a:p>
        </p:txBody>
      </p:sp>
    </p:spTree>
    <p:extLst>
      <p:ext uri="{BB962C8B-B14F-4D97-AF65-F5344CB8AC3E}">
        <p14:creationId xmlns:p14="http://schemas.microsoft.com/office/powerpoint/2010/main" val="978132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1938992"/>
          </a:xfrm>
          <a:prstGeom prst="rect">
            <a:avLst/>
          </a:prstGeom>
        </p:spPr>
        <p:txBody>
          <a:bodyPr wrap="square">
            <a:spAutoFit/>
          </a:bodyPr>
          <a:lstStyle/>
          <a:p>
            <a:pPr marL="571500" indent="-571500">
              <a:buFont typeface="Wingdings" panose="05000000000000000000" pitchFamily="2" charset="2"/>
              <a:buChar char="§"/>
            </a:pPr>
            <a:r>
              <a:rPr lang="en-US" sz="4000" b="1" dirty="0" smtClean="0">
                <a:solidFill>
                  <a:schemeClr val="bg1"/>
                </a:solidFill>
                <a:latin typeface="+mn-lt"/>
              </a:rPr>
              <a:t>Isaiah’s Prophecy = 700+ years</a:t>
            </a:r>
          </a:p>
          <a:p>
            <a:pPr marL="571500" indent="-571500">
              <a:buFont typeface="Wingdings" panose="05000000000000000000" pitchFamily="2" charset="2"/>
              <a:buChar char="§"/>
            </a:pPr>
            <a:endParaRPr lang="en-US" sz="4000" b="1" dirty="0" smtClean="0">
              <a:solidFill>
                <a:schemeClr val="bg1"/>
              </a:solidFill>
              <a:latin typeface="+mn-lt"/>
            </a:endParaRPr>
          </a:p>
          <a:p>
            <a:pPr marL="571500" indent="-571500">
              <a:buFont typeface="Wingdings" panose="05000000000000000000" pitchFamily="2" charset="2"/>
              <a:buChar char="§"/>
            </a:pPr>
            <a:r>
              <a:rPr lang="en-US" sz="4000" b="1" dirty="0" smtClean="0">
                <a:solidFill>
                  <a:schemeClr val="bg1"/>
                </a:solidFill>
                <a:latin typeface="+mn-lt"/>
              </a:rPr>
              <a:t>United States History = 243 years </a:t>
            </a:r>
            <a:endParaRPr lang="en-US" sz="4000" b="1" dirty="0">
              <a:solidFill>
                <a:schemeClr val="bg1"/>
              </a:solidFill>
              <a:latin typeface="+mn-lt"/>
            </a:endParaRPr>
          </a:p>
        </p:txBody>
      </p:sp>
    </p:spTree>
    <p:extLst>
      <p:ext uri="{BB962C8B-B14F-4D97-AF65-F5344CB8AC3E}">
        <p14:creationId xmlns:p14="http://schemas.microsoft.com/office/powerpoint/2010/main" val="30681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4401205"/>
          </a:xfrm>
          <a:prstGeom prst="rect">
            <a:avLst/>
          </a:prstGeom>
        </p:spPr>
        <p:txBody>
          <a:bodyPr wrap="square">
            <a:spAutoFit/>
          </a:bodyPr>
          <a:lstStyle/>
          <a:p>
            <a:r>
              <a:rPr lang="en-US" sz="4000" b="1" i="1" dirty="0">
                <a:solidFill>
                  <a:schemeClr val="bg1"/>
                </a:solidFill>
                <a:latin typeface="+mn-lt"/>
              </a:rPr>
              <a:t>“The virgin birth is incredible and amazing but not impossible; as the angel told Mary, “for nothing will be impossible with God” (Luke 1:37). God in the flesh was born as a baby, grew up as a human being, and walked this earth as a </a:t>
            </a:r>
            <a:r>
              <a:rPr lang="en-US" sz="4000" b="1" i="1" dirty="0" smtClean="0">
                <a:solidFill>
                  <a:schemeClr val="bg1"/>
                </a:solidFill>
                <a:latin typeface="+mn-lt"/>
              </a:rPr>
              <a:t>man… </a:t>
            </a:r>
            <a:endParaRPr lang="en-US" sz="4000" b="1" i="1" dirty="0">
              <a:solidFill>
                <a:schemeClr val="bg1"/>
              </a:solidFill>
              <a:latin typeface="+mn-lt"/>
            </a:endParaRPr>
          </a:p>
        </p:txBody>
      </p:sp>
    </p:spTree>
    <p:extLst>
      <p:ext uri="{BB962C8B-B14F-4D97-AF65-F5344CB8AC3E}">
        <p14:creationId xmlns:p14="http://schemas.microsoft.com/office/powerpoint/2010/main" val="3471131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95049"/>
            <a:ext cx="8686800" cy="4401205"/>
          </a:xfrm>
          <a:prstGeom prst="rect">
            <a:avLst/>
          </a:prstGeom>
        </p:spPr>
        <p:txBody>
          <a:bodyPr wrap="square">
            <a:spAutoFit/>
          </a:bodyPr>
          <a:lstStyle/>
          <a:p>
            <a:r>
              <a:rPr lang="en-US" sz="4000" b="1" i="1" dirty="0" smtClean="0">
                <a:solidFill>
                  <a:schemeClr val="bg1"/>
                </a:solidFill>
                <a:latin typeface="+mn-lt"/>
              </a:rPr>
              <a:t>This </a:t>
            </a:r>
            <a:r>
              <a:rPr lang="en-US" sz="4000" b="1" i="1" dirty="0">
                <a:solidFill>
                  <a:schemeClr val="bg1"/>
                </a:solidFill>
                <a:latin typeface="+mn-lt"/>
              </a:rPr>
              <a:t>is one of the strongest responses to the problem of </a:t>
            </a:r>
            <a:r>
              <a:rPr lang="en-US" sz="4000" b="1" i="1" dirty="0" smtClean="0">
                <a:solidFill>
                  <a:schemeClr val="bg1"/>
                </a:solidFill>
                <a:latin typeface="+mn-lt"/>
              </a:rPr>
              <a:t>evil. God </a:t>
            </a:r>
            <a:r>
              <a:rPr lang="en-US" sz="4000" b="1" i="1" dirty="0">
                <a:solidFill>
                  <a:schemeClr val="bg1"/>
                </a:solidFill>
                <a:latin typeface="+mn-lt"/>
              </a:rPr>
              <a:t>didn’t remain aloof and distant. He entered our world of pain, frailty, vulnerability, suffering, and death. He walked alongside us and endured the full fury of evil, oppression, and injustice.”  </a:t>
            </a:r>
            <a:r>
              <a:rPr lang="en-US" sz="4000" b="1" i="1" dirty="0" smtClean="0">
                <a:solidFill>
                  <a:schemeClr val="bg1"/>
                </a:solidFill>
                <a:latin typeface="+mn-lt"/>
              </a:rPr>
              <a:t>  </a:t>
            </a:r>
            <a:r>
              <a:rPr lang="en-US" sz="4000" b="1" dirty="0" smtClean="0">
                <a:solidFill>
                  <a:schemeClr val="bg1"/>
                </a:solidFill>
                <a:latin typeface="+mn-lt"/>
              </a:rPr>
              <a:t>–</a:t>
            </a:r>
            <a:r>
              <a:rPr lang="en-US" sz="4000" b="1" dirty="0">
                <a:solidFill>
                  <a:schemeClr val="bg1"/>
                </a:solidFill>
                <a:latin typeface="+mn-lt"/>
              </a:rPr>
              <a:t>Andreas </a:t>
            </a:r>
            <a:r>
              <a:rPr lang="en-US" sz="4000" b="1" dirty="0" err="1">
                <a:solidFill>
                  <a:schemeClr val="bg1"/>
                </a:solidFill>
                <a:latin typeface="+mn-lt"/>
              </a:rPr>
              <a:t>Köstenberger</a:t>
            </a:r>
            <a:r>
              <a:rPr lang="en-US" sz="4000" b="1" dirty="0">
                <a:solidFill>
                  <a:schemeClr val="bg1"/>
                </a:solidFill>
                <a:latin typeface="+mn-lt"/>
              </a:rPr>
              <a:t> </a:t>
            </a:r>
          </a:p>
        </p:txBody>
      </p:sp>
    </p:spTree>
    <p:extLst>
      <p:ext uri="{BB962C8B-B14F-4D97-AF65-F5344CB8AC3E}">
        <p14:creationId xmlns:p14="http://schemas.microsoft.com/office/powerpoint/2010/main" val="4908934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170099"/>
          </a:xfrm>
          <a:prstGeom prst="rect">
            <a:avLst/>
          </a:prstGeom>
        </p:spPr>
        <p:txBody>
          <a:bodyPr wrap="square">
            <a:spAutoFit/>
          </a:bodyPr>
          <a:lstStyle/>
          <a:p>
            <a:r>
              <a:rPr lang="en-US" sz="4000" b="1" dirty="0">
                <a:solidFill>
                  <a:schemeClr val="bg1"/>
                </a:solidFill>
                <a:latin typeface="+mn-lt"/>
              </a:rPr>
              <a:t>Hebrews 7:26 (ESV) – For it was indeed fitting that we should have such a high priest, holy, innocent, unstained, separated from sinners, and exalted above the heavens. </a:t>
            </a:r>
            <a:endParaRPr lang="en-US" sz="4000" b="1" dirty="0">
              <a:solidFill>
                <a:schemeClr val="bg1"/>
              </a:solidFill>
              <a:latin typeface="+mn-lt"/>
            </a:endParaRPr>
          </a:p>
        </p:txBody>
      </p:sp>
    </p:spTree>
    <p:extLst>
      <p:ext uri="{BB962C8B-B14F-4D97-AF65-F5344CB8AC3E}">
        <p14:creationId xmlns:p14="http://schemas.microsoft.com/office/powerpoint/2010/main" val="628957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785652"/>
          </a:xfrm>
          <a:prstGeom prst="rect">
            <a:avLst/>
          </a:prstGeom>
        </p:spPr>
        <p:txBody>
          <a:bodyPr wrap="square">
            <a:spAutoFit/>
          </a:bodyPr>
          <a:lstStyle/>
          <a:p>
            <a:r>
              <a:rPr lang="en-US" sz="4000" b="1" i="1" dirty="0">
                <a:solidFill>
                  <a:schemeClr val="bg1"/>
                </a:solidFill>
                <a:latin typeface="+mn-lt"/>
              </a:rPr>
              <a:t>“We must protect the (doctrine of the) Virgin Birth, because it is only through the Virgin Birth – it is only when God bypasses the sin of Adam – that God is able to provide a Savior who is unstained by original </a:t>
            </a:r>
            <a:r>
              <a:rPr lang="en-US" sz="4000" b="1" i="1" dirty="0" smtClean="0">
                <a:solidFill>
                  <a:schemeClr val="bg1"/>
                </a:solidFill>
                <a:latin typeface="+mn-lt"/>
              </a:rPr>
              <a:t>sin…</a:t>
            </a:r>
            <a:endParaRPr lang="en-US" sz="4000" b="1" i="1" dirty="0">
              <a:solidFill>
                <a:schemeClr val="bg1"/>
              </a:solidFill>
              <a:latin typeface="+mn-lt"/>
            </a:endParaRPr>
          </a:p>
        </p:txBody>
      </p:sp>
    </p:spTree>
    <p:extLst>
      <p:ext uri="{BB962C8B-B14F-4D97-AF65-F5344CB8AC3E}">
        <p14:creationId xmlns:p14="http://schemas.microsoft.com/office/powerpoint/2010/main" val="3811006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4401205"/>
          </a:xfrm>
          <a:prstGeom prst="rect">
            <a:avLst/>
          </a:prstGeom>
        </p:spPr>
        <p:txBody>
          <a:bodyPr wrap="square">
            <a:spAutoFit/>
          </a:bodyPr>
          <a:lstStyle/>
          <a:p>
            <a:r>
              <a:rPr lang="en-US" sz="4000" b="1" i="1" dirty="0" smtClean="0">
                <a:solidFill>
                  <a:schemeClr val="bg1"/>
                </a:solidFill>
                <a:latin typeface="+mn-lt"/>
              </a:rPr>
              <a:t>… In </a:t>
            </a:r>
            <a:r>
              <a:rPr lang="en-US" sz="4000" b="1" i="1" dirty="0">
                <a:solidFill>
                  <a:schemeClr val="bg1"/>
                </a:solidFill>
                <a:latin typeface="+mn-lt"/>
              </a:rPr>
              <a:t>order for us to have a perfect sacrifice, Adam's work had to be bypassed. The Second Adam – the perfect man and Savior of the world, Jesus Christ – was sent to us through a virgin's womb and the agency of the Holy </a:t>
            </a:r>
            <a:r>
              <a:rPr lang="en-US" sz="4000" b="1" i="1" dirty="0" smtClean="0">
                <a:solidFill>
                  <a:schemeClr val="bg1"/>
                </a:solidFill>
                <a:latin typeface="+mn-lt"/>
              </a:rPr>
              <a:t>Spirit, …</a:t>
            </a:r>
            <a:endParaRPr lang="en-US" sz="4000" b="1" i="1" dirty="0" smtClean="0">
              <a:solidFill>
                <a:schemeClr val="bg1"/>
              </a:solidFill>
              <a:latin typeface="+mn-lt"/>
            </a:endParaRPr>
          </a:p>
        </p:txBody>
      </p:sp>
    </p:spTree>
    <p:extLst>
      <p:ext uri="{BB962C8B-B14F-4D97-AF65-F5344CB8AC3E}">
        <p14:creationId xmlns:p14="http://schemas.microsoft.com/office/powerpoint/2010/main" val="1128255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4401205"/>
          </a:xfrm>
          <a:prstGeom prst="rect">
            <a:avLst/>
          </a:prstGeom>
        </p:spPr>
        <p:txBody>
          <a:bodyPr wrap="square">
            <a:spAutoFit/>
          </a:bodyPr>
          <a:lstStyle/>
          <a:p>
            <a:r>
              <a:rPr lang="en-US" sz="4000" b="1" i="1" dirty="0" smtClean="0">
                <a:solidFill>
                  <a:schemeClr val="bg1"/>
                </a:solidFill>
                <a:latin typeface="+mn-lt"/>
              </a:rPr>
              <a:t>… in </a:t>
            </a:r>
            <a:r>
              <a:rPr lang="en-US" sz="4000" b="1" i="1" dirty="0">
                <a:solidFill>
                  <a:schemeClr val="bg1"/>
                </a:solidFill>
                <a:latin typeface="+mn-lt"/>
              </a:rPr>
              <a:t>order to perform a union of God and man without sin. The Virgin Birth isn't just some casual notion or quaint doctrine. It is absolutely critical to our salvation, because what we need is a Savior</a:t>
            </a:r>
            <a:r>
              <a:rPr lang="en-US" sz="4000" b="1" i="1" dirty="0" smtClean="0">
                <a:solidFill>
                  <a:schemeClr val="bg1"/>
                </a:solidFill>
                <a:latin typeface="+mn-lt"/>
              </a:rPr>
              <a:t>.” </a:t>
            </a:r>
          </a:p>
          <a:p>
            <a:r>
              <a:rPr lang="en-US" sz="4000" b="1" i="1" dirty="0">
                <a:solidFill>
                  <a:schemeClr val="bg1"/>
                </a:solidFill>
                <a:latin typeface="+mn-lt"/>
              </a:rPr>
              <a:t>	</a:t>
            </a:r>
            <a:r>
              <a:rPr lang="en-US" sz="4000" b="1" i="1" dirty="0" smtClean="0">
                <a:solidFill>
                  <a:schemeClr val="bg1"/>
                </a:solidFill>
                <a:latin typeface="+mn-lt"/>
              </a:rPr>
              <a:t>								</a:t>
            </a:r>
            <a:r>
              <a:rPr lang="en-US" sz="4000" b="1" dirty="0" smtClean="0">
                <a:solidFill>
                  <a:schemeClr val="bg1"/>
                </a:solidFill>
                <a:latin typeface="+mn-lt"/>
              </a:rPr>
              <a:t>–Mike Woodruff</a:t>
            </a:r>
            <a:endParaRPr lang="en-US" sz="4000" b="1" dirty="0">
              <a:solidFill>
                <a:schemeClr val="bg1"/>
              </a:solidFill>
              <a:latin typeface="+mn-lt"/>
            </a:endParaRPr>
          </a:p>
        </p:txBody>
      </p:sp>
    </p:spTree>
    <p:extLst>
      <p:ext uri="{BB962C8B-B14F-4D97-AF65-F5344CB8AC3E}">
        <p14:creationId xmlns:p14="http://schemas.microsoft.com/office/powerpoint/2010/main" val="3123873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4708981"/>
          </a:xfrm>
          <a:prstGeom prst="rect">
            <a:avLst/>
          </a:prstGeom>
        </p:spPr>
        <p:txBody>
          <a:bodyPr wrap="square">
            <a:spAutoFit/>
          </a:bodyPr>
          <a:lstStyle/>
          <a:p>
            <a:pPr marL="571500" indent="-571500">
              <a:buFont typeface="Wingdings" panose="05000000000000000000" pitchFamily="2" charset="2"/>
              <a:buChar char="Ø"/>
            </a:pPr>
            <a:r>
              <a:rPr lang="en-US" sz="4000" b="1" u="sng" dirty="0" smtClean="0">
                <a:solidFill>
                  <a:schemeClr val="bg1"/>
                </a:solidFill>
                <a:latin typeface="+mn-lt"/>
              </a:rPr>
              <a:t>Online Resources</a:t>
            </a:r>
            <a:r>
              <a:rPr lang="en-US" sz="4000" b="1" dirty="0" smtClean="0">
                <a:solidFill>
                  <a:schemeClr val="bg1"/>
                </a:solidFill>
                <a:latin typeface="+mn-lt"/>
              </a:rPr>
              <a:t>:</a:t>
            </a:r>
          </a:p>
          <a:p>
            <a:pPr marL="571500" indent="-571500">
              <a:buFont typeface="Wingdings" panose="05000000000000000000" pitchFamily="2" charset="2"/>
              <a:buChar char="Ø"/>
            </a:pPr>
            <a:endParaRPr lang="en-US" sz="500" b="1" dirty="0" smtClean="0">
              <a:solidFill>
                <a:schemeClr val="bg1"/>
              </a:solidFill>
              <a:latin typeface="+mn-lt"/>
            </a:endParaRPr>
          </a:p>
          <a:p>
            <a:pPr marL="571500" indent="-571500">
              <a:buFont typeface="Wingdings" panose="05000000000000000000" pitchFamily="2" charset="2"/>
              <a:buChar char="Ø"/>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smtClean="0">
                <a:solidFill>
                  <a:schemeClr val="bg1"/>
                </a:solidFill>
                <a:latin typeface="+mn-lt"/>
              </a:rPr>
              <a:t>www.biblicalfoundations.org/advent-reading-plan</a:t>
            </a:r>
          </a:p>
          <a:p>
            <a:pPr marL="571500" indent="-571500">
              <a:buFont typeface="Wingdings" panose="05000000000000000000" pitchFamily="2" charset="2"/>
              <a:buChar char="ü"/>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smtClean="0">
                <a:solidFill>
                  <a:schemeClr val="bg1"/>
                </a:solidFill>
                <a:latin typeface="+mn-lt"/>
              </a:rPr>
              <a:t>www.crossway.org/books/the-first-days-of-jesus-tpb</a:t>
            </a:r>
          </a:p>
          <a:p>
            <a:pPr marL="571500" indent="-571500">
              <a:buFont typeface="Wingdings" panose="05000000000000000000" pitchFamily="2" charset="2"/>
              <a:buChar char="ü"/>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smtClean="0">
                <a:solidFill>
                  <a:schemeClr val="bg1"/>
                </a:solidFill>
                <a:latin typeface="+mn-lt"/>
              </a:rPr>
              <a:t>www.thegospelcoalition.org/course/first-days-jesus </a:t>
            </a:r>
            <a:endParaRPr lang="en-US" sz="4000" b="1" dirty="0" smtClean="0">
              <a:solidFill>
                <a:schemeClr val="bg1"/>
              </a:solidFill>
              <a:latin typeface="+mn-lt"/>
            </a:endParaRPr>
          </a:p>
        </p:txBody>
      </p:sp>
    </p:spTree>
    <p:extLst>
      <p:ext uri="{BB962C8B-B14F-4D97-AF65-F5344CB8AC3E}">
        <p14:creationId xmlns:p14="http://schemas.microsoft.com/office/powerpoint/2010/main" val="3841453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71091"/>
            <a:ext cx="8839200" cy="4370456"/>
          </a:xfrm>
          <a:prstGeom prst="rect">
            <a:avLst/>
          </a:prstGeom>
        </p:spPr>
      </p:pic>
    </p:spTree>
    <p:extLst>
      <p:ext uri="{BB962C8B-B14F-4D97-AF65-F5344CB8AC3E}">
        <p14:creationId xmlns:p14="http://schemas.microsoft.com/office/powerpoint/2010/main" val="1732064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5000"/>
            <a:lum/>
          </a:blip>
          <a:srcRect/>
          <a:stretch>
            <a:fillRect/>
          </a:stretch>
        </a:blipFill>
        <a:effectLst/>
      </p:bgPr>
    </p:bg>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5"/>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61950"/>
            <a:ext cx="2801344" cy="4329350"/>
          </a:xfrm>
          <a:prstGeom prst="rect">
            <a:avLst/>
          </a:prstGeom>
        </p:spPr>
      </p:pic>
      <p:sp>
        <p:nvSpPr>
          <p:cNvPr id="4" name="TextBox 3"/>
          <p:cNvSpPr txBox="1"/>
          <p:nvPr/>
        </p:nvSpPr>
        <p:spPr>
          <a:xfrm>
            <a:off x="3963988" y="365420"/>
            <a:ext cx="4800600" cy="3477875"/>
          </a:xfrm>
          <a:prstGeom prst="rect">
            <a:avLst/>
          </a:prstGeom>
          <a:noFill/>
        </p:spPr>
        <p:txBody>
          <a:bodyPr wrap="square" rtlCol="0">
            <a:spAutoFit/>
          </a:bodyPr>
          <a:lstStyle/>
          <a:p>
            <a:pPr marL="285750" indent="-285750">
              <a:buFont typeface="Wingdings" panose="05000000000000000000" pitchFamily="2" charset="2"/>
              <a:buChar char="Ø"/>
            </a:pPr>
            <a:r>
              <a:rPr lang="en-US" sz="4000" b="1" dirty="0" smtClean="0">
                <a:solidFill>
                  <a:schemeClr val="bg1"/>
                </a:solidFill>
                <a:latin typeface="+mn-lt"/>
              </a:rPr>
              <a:t> </a:t>
            </a:r>
            <a:r>
              <a:rPr lang="en-US" sz="4000" b="1" u="sng" dirty="0" smtClean="0">
                <a:solidFill>
                  <a:schemeClr val="bg1"/>
                </a:solidFill>
                <a:latin typeface="+mn-lt"/>
              </a:rPr>
              <a:t>Scandals include</a:t>
            </a:r>
            <a:r>
              <a:rPr lang="en-US" sz="4000" b="1" dirty="0" smtClean="0">
                <a:solidFill>
                  <a:schemeClr val="bg1"/>
                </a:solidFill>
                <a:latin typeface="+mn-lt"/>
              </a:rPr>
              <a:t>:</a:t>
            </a:r>
            <a:endParaRPr lang="en-US" sz="500" b="1" dirty="0" smtClean="0">
              <a:solidFill>
                <a:schemeClr val="bg1"/>
              </a:solidFill>
              <a:latin typeface="+mn-lt"/>
            </a:endParaRPr>
          </a:p>
          <a:p>
            <a:pPr marL="285750" indent="-285750">
              <a:buFont typeface="Wingdings" panose="05000000000000000000" pitchFamily="2" charset="2"/>
              <a:buChar char="Ø"/>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a:solidFill>
                  <a:schemeClr val="bg1"/>
                </a:solidFill>
                <a:latin typeface="+mn-lt"/>
              </a:rPr>
              <a:t>V</a:t>
            </a:r>
            <a:r>
              <a:rPr lang="en-US" sz="4000" b="1" dirty="0" smtClean="0">
                <a:solidFill>
                  <a:schemeClr val="bg1"/>
                </a:solidFill>
                <a:latin typeface="+mn-lt"/>
              </a:rPr>
              <a:t>irgin birth</a:t>
            </a:r>
          </a:p>
          <a:p>
            <a:pPr marL="571500" indent="-571500">
              <a:buFont typeface="Wingdings" panose="05000000000000000000" pitchFamily="2" charset="2"/>
              <a:buChar char="ü"/>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a:solidFill>
                  <a:schemeClr val="bg1"/>
                </a:solidFill>
                <a:latin typeface="+mn-lt"/>
              </a:rPr>
              <a:t>T</a:t>
            </a:r>
            <a:r>
              <a:rPr lang="en-US" sz="4000" b="1" dirty="0" smtClean="0">
                <a:solidFill>
                  <a:schemeClr val="bg1"/>
                </a:solidFill>
                <a:latin typeface="+mn-lt"/>
              </a:rPr>
              <a:t>he incarnation</a:t>
            </a:r>
          </a:p>
          <a:p>
            <a:pPr marL="571500" indent="-571500">
              <a:buFont typeface="Wingdings" panose="05000000000000000000" pitchFamily="2" charset="2"/>
              <a:buChar char="ü"/>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smtClean="0">
                <a:solidFill>
                  <a:schemeClr val="bg1"/>
                </a:solidFill>
                <a:latin typeface="+mn-lt"/>
              </a:rPr>
              <a:t>Jesus’ </a:t>
            </a:r>
            <a:r>
              <a:rPr lang="en-US" sz="4000" b="1" dirty="0">
                <a:solidFill>
                  <a:schemeClr val="bg1"/>
                </a:solidFill>
                <a:latin typeface="+mn-lt"/>
              </a:rPr>
              <a:t>lowly </a:t>
            </a:r>
            <a:r>
              <a:rPr lang="en-US" sz="4000" b="1" dirty="0" smtClean="0">
                <a:solidFill>
                  <a:schemeClr val="bg1"/>
                </a:solidFill>
                <a:latin typeface="+mn-lt"/>
              </a:rPr>
              <a:t>birth</a:t>
            </a:r>
          </a:p>
          <a:p>
            <a:pPr marL="571500" indent="-571500">
              <a:buFont typeface="Wingdings" panose="05000000000000000000" pitchFamily="2" charset="2"/>
              <a:buChar char="ü"/>
            </a:pPr>
            <a:endParaRPr lang="en-US" sz="500" b="1" dirty="0" smtClean="0">
              <a:solidFill>
                <a:schemeClr val="bg1"/>
              </a:solidFill>
              <a:latin typeface="+mn-lt"/>
            </a:endParaRPr>
          </a:p>
          <a:p>
            <a:pPr marL="571500" indent="-571500">
              <a:buFont typeface="Wingdings" panose="05000000000000000000" pitchFamily="2" charset="2"/>
              <a:buChar char="ü"/>
            </a:pPr>
            <a:r>
              <a:rPr lang="en-US" sz="4000" b="1" dirty="0">
                <a:solidFill>
                  <a:schemeClr val="bg1"/>
                </a:solidFill>
                <a:latin typeface="+mn-lt"/>
              </a:rPr>
              <a:t>T</a:t>
            </a:r>
            <a:r>
              <a:rPr lang="en-US" sz="4000" b="1" dirty="0" smtClean="0">
                <a:solidFill>
                  <a:schemeClr val="bg1"/>
                </a:solidFill>
                <a:latin typeface="+mn-lt"/>
              </a:rPr>
              <a:t>he cross</a:t>
            </a:r>
            <a:endParaRPr lang="en-US" sz="4000" b="1" dirty="0">
              <a:solidFill>
                <a:schemeClr val="bg1"/>
              </a:solidFill>
              <a:latin typeface="+mn-lt"/>
            </a:endParaRPr>
          </a:p>
        </p:txBody>
      </p:sp>
    </p:spTree>
    <p:extLst>
      <p:ext uri="{BB962C8B-B14F-4D97-AF65-F5344CB8AC3E}">
        <p14:creationId xmlns:p14="http://schemas.microsoft.com/office/powerpoint/2010/main" val="934733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785652"/>
          </a:xfrm>
          <a:prstGeom prst="rect">
            <a:avLst/>
          </a:prstGeom>
        </p:spPr>
        <p:txBody>
          <a:bodyPr wrap="square">
            <a:spAutoFit/>
          </a:bodyPr>
          <a:lstStyle/>
          <a:p>
            <a:r>
              <a:rPr lang="en-US" sz="4000" b="1" dirty="0">
                <a:solidFill>
                  <a:schemeClr val="bg1"/>
                </a:solidFill>
                <a:latin typeface="+mn-lt"/>
              </a:rPr>
              <a:t>Matthew 1:18-25 (ESV) – [18] Now the birth of Jesus Christ took place in this way. When his mother Mary had been betrothed to Joseph, before they came together she was found to be with child from the Holy Spirit. </a:t>
            </a:r>
            <a:endParaRPr lang="en-US" sz="4000" b="1" dirty="0">
              <a:solidFill>
                <a:schemeClr val="bg1"/>
              </a:solidFill>
              <a:latin typeface="+mn-lt"/>
            </a:endParaRPr>
          </a:p>
        </p:txBody>
      </p:sp>
    </p:spTree>
    <p:extLst>
      <p:ext uri="{BB962C8B-B14F-4D97-AF65-F5344CB8AC3E}">
        <p14:creationId xmlns:p14="http://schemas.microsoft.com/office/powerpoint/2010/main" val="12046600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785652"/>
          </a:xfrm>
          <a:prstGeom prst="rect">
            <a:avLst/>
          </a:prstGeom>
        </p:spPr>
        <p:txBody>
          <a:bodyPr wrap="square">
            <a:spAutoFit/>
          </a:bodyPr>
          <a:lstStyle/>
          <a:p>
            <a:r>
              <a:rPr lang="en-US" sz="4000" b="1" dirty="0">
                <a:solidFill>
                  <a:schemeClr val="bg1"/>
                </a:solidFill>
                <a:latin typeface="+mn-lt"/>
              </a:rPr>
              <a:t>[19] And her husband Joseph, being a just man and unwilling to put her to shame, resolved to divorce her quietly. [20] But as he considered these things, behold, an angel of the Lord appeared to him in a dream</a:t>
            </a:r>
            <a:r>
              <a:rPr lang="en-US" sz="4000" b="1" dirty="0" smtClean="0">
                <a:solidFill>
                  <a:schemeClr val="bg1"/>
                </a:solidFill>
                <a:latin typeface="+mn-lt"/>
              </a:rPr>
              <a:t>,…</a:t>
            </a:r>
            <a:endParaRPr lang="en-US" sz="4000" b="1" dirty="0">
              <a:solidFill>
                <a:schemeClr val="bg1"/>
              </a:solidFill>
              <a:latin typeface="+mn-lt"/>
            </a:endParaRPr>
          </a:p>
        </p:txBody>
      </p:sp>
    </p:spTree>
    <p:extLst>
      <p:ext uri="{BB962C8B-B14F-4D97-AF65-F5344CB8AC3E}">
        <p14:creationId xmlns:p14="http://schemas.microsoft.com/office/powerpoint/2010/main" val="2621258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785652"/>
          </a:xfrm>
          <a:prstGeom prst="rect">
            <a:avLst/>
          </a:prstGeom>
        </p:spPr>
        <p:txBody>
          <a:bodyPr wrap="square">
            <a:spAutoFit/>
          </a:bodyPr>
          <a:lstStyle/>
          <a:p>
            <a:r>
              <a:rPr lang="en-US" sz="4000" b="1" dirty="0" smtClean="0">
                <a:solidFill>
                  <a:schemeClr val="bg1"/>
                </a:solidFill>
                <a:latin typeface="+mn-lt"/>
              </a:rPr>
              <a:t>… saying</a:t>
            </a:r>
            <a:r>
              <a:rPr lang="en-US" sz="4000" b="1" dirty="0">
                <a:solidFill>
                  <a:schemeClr val="bg1"/>
                </a:solidFill>
                <a:latin typeface="+mn-lt"/>
              </a:rPr>
              <a:t>, “Joseph, son of David, do not fear to take Mary as your wife, for that which is conceived in her is from the Holy Spirit. [21] She will bear a son, and you shall call his name Jesus, for he will save his people from their sins</a:t>
            </a:r>
            <a:r>
              <a:rPr lang="en-US" sz="4000" b="1" dirty="0" smtClean="0">
                <a:solidFill>
                  <a:schemeClr val="bg1"/>
                </a:solidFill>
                <a:latin typeface="+mn-lt"/>
              </a:rPr>
              <a:t>.”</a:t>
            </a:r>
            <a:endParaRPr lang="en-US" sz="4000" b="1" dirty="0">
              <a:solidFill>
                <a:schemeClr val="bg1"/>
              </a:solidFill>
              <a:latin typeface="+mn-lt"/>
            </a:endParaRPr>
          </a:p>
        </p:txBody>
      </p:sp>
    </p:spTree>
    <p:extLst>
      <p:ext uri="{BB962C8B-B14F-4D97-AF65-F5344CB8AC3E}">
        <p14:creationId xmlns:p14="http://schemas.microsoft.com/office/powerpoint/2010/main" val="4058865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170099"/>
          </a:xfrm>
          <a:prstGeom prst="rect">
            <a:avLst/>
          </a:prstGeom>
        </p:spPr>
        <p:txBody>
          <a:bodyPr wrap="square">
            <a:spAutoFit/>
          </a:bodyPr>
          <a:lstStyle/>
          <a:p>
            <a:r>
              <a:rPr lang="en-US" sz="4000" b="1" dirty="0">
                <a:solidFill>
                  <a:schemeClr val="bg1"/>
                </a:solidFill>
                <a:latin typeface="+mn-lt"/>
              </a:rPr>
              <a:t>[22] All this took place to fulfill what the Lord had spoken by the prophet</a:t>
            </a:r>
            <a:r>
              <a:rPr lang="en-US" sz="4000" b="1" dirty="0" smtClean="0">
                <a:solidFill>
                  <a:schemeClr val="bg1"/>
                </a:solidFill>
                <a:latin typeface="+mn-lt"/>
              </a:rPr>
              <a:t>: [</a:t>
            </a:r>
            <a:r>
              <a:rPr lang="en-US" sz="4000" b="1" dirty="0">
                <a:solidFill>
                  <a:schemeClr val="bg1"/>
                </a:solidFill>
                <a:latin typeface="+mn-lt"/>
              </a:rPr>
              <a:t>23] “Behold, the virgin shall conceive and bear a </a:t>
            </a:r>
            <a:r>
              <a:rPr lang="en-US" sz="4000" b="1" dirty="0" smtClean="0">
                <a:solidFill>
                  <a:schemeClr val="bg1"/>
                </a:solidFill>
                <a:latin typeface="+mn-lt"/>
              </a:rPr>
              <a:t>son, and </a:t>
            </a:r>
            <a:r>
              <a:rPr lang="en-US" sz="4000" b="1" dirty="0">
                <a:solidFill>
                  <a:schemeClr val="bg1"/>
                </a:solidFill>
                <a:latin typeface="+mn-lt"/>
              </a:rPr>
              <a:t>they shall call his </a:t>
            </a:r>
            <a:r>
              <a:rPr lang="en-US" sz="4000" b="1" dirty="0" smtClean="0">
                <a:solidFill>
                  <a:schemeClr val="bg1"/>
                </a:solidFill>
                <a:latin typeface="+mn-lt"/>
              </a:rPr>
              <a:t>name </a:t>
            </a:r>
            <a:r>
              <a:rPr lang="en-US" sz="4000" b="1" dirty="0">
                <a:solidFill>
                  <a:schemeClr val="bg1"/>
                </a:solidFill>
                <a:latin typeface="+mn-lt"/>
              </a:rPr>
              <a:t>Immanuel</a:t>
            </a:r>
            <a:r>
              <a:rPr lang="en-US" sz="4000" b="1" dirty="0" smtClean="0">
                <a:solidFill>
                  <a:schemeClr val="bg1"/>
                </a:solidFill>
                <a:latin typeface="+mn-lt"/>
              </a:rPr>
              <a:t>” (</a:t>
            </a:r>
            <a:r>
              <a:rPr lang="en-US" sz="4000" b="1" dirty="0">
                <a:solidFill>
                  <a:schemeClr val="bg1"/>
                </a:solidFill>
                <a:latin typeface="+mn-lt"/>
              </a:rPr>
              <a:t>which means, God with us). </a:t>
            </a:r>
          </a:p>
        </p:txBody>
      </p:sp>
    </p:spTree>
    <p:extLst>
      <p:ext uri="{BB962C8B-B14F-4D97-AF65-F5344CB8AC3E}">
        <p14:creationId xmlns:p14="http://schemas.microsoft.com/office/powerpoint/2010/main" val="2451369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ightstock_137067_medium_user_5644466.jpg"/>
          <p:cNvPicPr>
            <a:picLocks noChangeAspect="1"/>
          </p:cNvPicPr>
          <p:nvPr/>
        </p:nvPicPr>
        <p:blipFill>
          <a:blip r:embed="rId4"/>
          <a:srcRect/>
          <a:stretch>
            <a:fillRect/>
          </a:stretch>
        </p:blipFill>
        <p:spPr bwMode="auto">
          <a:xfrm>
            <a:off x="0" y="741760"/>
            <a:ext cx="9144000" cy="1190"/>
          </a:xfrm>
          <a:prstGeom prst="rect">
            <a:avLst/>
          </a:prstGeom>
          <a:noFill/>
          <a:ln w="9525">
            <a:noFill/>
            <a:miter lim="800000"/>
            <a:headEnd/>
            <a:tailEnd/>
          </a:ln>
        </p:spPr>
      </p:pic>
      <p:sp>
        <p:nvSpPr>
          <p:cNvPr id="8" name="Rectangle 7"/>
          <p:cNvSpPr/>
          <p:nvPr/>
        </p:nvSpPr>
        <p:spPr>
          <a:xfrm>
            <a:off x="152400" y="209550"/>
            <a:ext cx="861218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514350" indent="-514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a:p>
            <a:pPr eaLnBrk="1" hangingPunct="1">
              <a:defRPr/>
            </a:pPr>
            <a:endParaRPr lang="en-US" altLang="en-US" sz="2800" b="1" dirty="0" smtClean="0">
              <a:solidFill>
                <a:srgbClr val="3F3B4F"/>
              </a:solidFill>
              <a:effectLst>
                <a:outerShdw blurRad="38100" dist="38100" dir="2700000" algn="tl">
                  <a:srgbClr val="C0C0C0"/>
                </a:outerShdw>
              </a:effectLst>
              <a:latin typeface="Calibri" pitchFamily="34" charset="0"/>
            </a:endParaRPr>
          </a:p>
        </p:txBody>
      </p:sp>
      <p:sp>
        <p:nvSpPr>
          <p:cNvPr id="7" name="Rectangle 6"/>
          <p:cNvSpPr/>
          <p:nvPr/>
        </p:nvSpPr>
        <p:spPr>
          <a:xfrm>
            <a:off x="304800" y="133350"/>
            <a:ext cx="8686800" cy="3170099"/>
          </a:xfrm>
          <a:prstGeom prst="rect">
            <a:avLst/>
          </a:prstGeom>
        </p:spPr>
        <p:txBody>
          <a:bodyPr wrap="square">
            <a:spAutoFit/>
          </a:bodyPr>
          <a:lstStyle/>
          <a:p>
            <a:r>
              <a:rPr lang="en-US" sz="4000" b="1" dirty="0">
                <a:solidFill>
                  <a:schemeClr val="bg1"/>
                </a:solidFill>
                <a:latin typeface="+mn-lt"/>
              </a:rPr>
              <a:t>[24] When Joseph woke from sleep, he did as the angel of the Lord commanded him: he took his wife, [25] but knew her not until she had given birth to a son. And he called his name Jesus.</a:t>
            </a:r>
          </a:p>
        </p:txBody>
      </p:sp>
    </p:spTree>
    <p:extLst>
      <p:ext uri="{BB962C8B-B14F-4D97-AF65-F5344CB8AC3E}">
        <p14:creationId xmlns:p14="http://schemas.microsoft.com/office/powerpoint/2010/main" val="843395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39753</TotalTime>
  <Words>616</Words>
  <Application>Microsoft Office PowerPoint</Application>
  <PresentationFormat>On-screen Show (16:9)</PresentationFormat>
  <Paragraphs>104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dc:creator>
  <cp:lastModifiedBy>Faculty</cp:lastModifiedBy>
  <cp:revision>1767</cp:revision>
  <dcterms:created xsi:type="dcterms:W3CDTF">2015-07-08T17:52:15Z</dcterms:created>
  <dcterms:modified xsi:type="dcterms:W3CDTF">2019-12-07T16:06:20Z</dcterms:modified>
</cp:coreProperties>
</file>