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82" r:id="rId4"/>
    <p:sldId id="276" r:id="rId5"/>
    <p:sldId id="289" r:id="rId6"/>
    <p:sldId id="290" r:id="rId7"/>
    <p:sldId id="295" r:id="rId8"/>
    <p:sldId id="291" r:id="rId9"/>
    <p:sldId id="29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6E5E367-AA32-4A22-9D07-BBE8E5397DDA}" type="datetimeFigureOut">
              <a:rPr lang="en-US" smtClean="0"/>
              <a:t>6/11/2017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620389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6/11/2017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31574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6/11/2017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1620436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E5E367-AA32-4A22-9D07-BBE8E5397DDA}" type="datetimeFigureOut">
              <a:rPr lang="en-US" smtClean="0"/>
              <a:t>6/11/2017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112364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E5E367-AA32-4A22-9D07-BBE8E5397DDA}" type="datetimeFigureOut">
              <a:rPr lang="en-US" smtClean="0"/>
              <a:t>6/11/2017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640631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6E5E367-AA32-4A22-9D07-BBE8E5397DDA}" type="datetimeFigureOut">
              <a:rPr lang="en-US" smtClean="0"/>
              <a:t>6/11/2017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267689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E5E367-AA32-4A22-9D07-BBE8E5397DDA}" type="datetimeFigureOut">
              <a:rPr lang="en-US" smtClean="0"/>
              <a:t>6/11/2017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822655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E5E367-AA32-4A22-9D07-BBE8E5397DDA}" type="datetimeFigureOut">
              <a:rPr lang="en-US" smtClean="0"/>
              <a:t>6/11/2017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237932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E5E367-AA32-4A22-9D07-BBE8E5397DDA}" type="datetimeFigureOut">
              <a:rPr lang="en-US" smtClean="0"/>
              <a:t>6/11/2017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75325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E5E367-AA32-4A22-9D07-BBE8E5397DDA}" type="datetimeFigureOut">
              <a:rPr lang="en-US" smtClean="0"/>
              <a:t>6/11/2017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2582472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E5E367-AA32-4A22-9D07-BBE8E5397DDA}" type="datetimeFigureOut">
              <a:rPr lang="en-US" smtClean="0"/>
              <a:t>6/11/2017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8D9BC-75EA-4022-80F3-C1EC984FB333}" type="slidenum">
              <a:rPr lang="en-US" smtClean="0"/>
              <a:t>‹#›</a:t>
            </a:fld>
            <a:endParaRPr lang="en-US"/>
          </a:p>
        </p:txBody>
      </p:sp>
    </p:spTree>
    <p:extLst>
      <p:ext uri="{BB962C8B-B14F-4D97-AF65-F5344CB8AC3E}">
        <p14:creationId xmlns:p14="http://schemas.microsoft.com/office/powerpoint/2010/main" val="3553652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5E367-AA32-4A22-9D07-BBE8E5397DDA}" type="datetimeFigureOut">
              <a:rPr lang="en-US" smtClean="0"/>
              <a:t>6/11/2017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8D9BC-75EA-4022-80F3-C1EC984FB333}" type="slidenum">
              <a:rPr lang="en-US" smtClean="0"/>
              <a:t>‹#›</a:t>
            </a:fld>
            <a:endParaRPr lang="en-US"/>
          </a:p>
        </p:txBody>
      </p:sp>
    </p:spTree>
    <p:extLst>
      <p:ext uri="{BB962C8B-B14F-4D97-AF65-F5344CB8AC3E}">
        <p14:creationId xmlns:p14="http://schemas.microsoft.com/office/powerpoint/2010/main" val="392160284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257" y="381000"/>
            <a:ext cx="7772400" cy="1470025"/>
          </a:xfrm>
        </p:spPr>
        <p:txBody>
          <a:bodyPr>
            <a:normAutofit/>
          </a:bodyPr>
          <a:lstStyle/>
          <a:p>
            <a:r>
              <a:rPr lang="en-US" sz="8000" dirty="0" err="1">
                <a:latin typeface="Algerian" panose="04020705040A02060702" pitchFamily="82" charset="0"/>
              </a:rPr>
              <a:t>ephesians</a:t>
            </a:r>
            <a:endParaRPr lang="en-US" sz="8000" dirty="0">
              <a:latin typeface="Algerian" panose="04020705040A02060702" pitchFamily="82" charset="0"/>
            </a:endParaRPr>
          </a:p>
        </p:txBody>
      </p:sp>
      <p:sp>
        <p:nvSpPr>
          <p:cNvPr id="3" name="Subtitle 2"/>
          <p:cNvSpPr>
            <a:spLocks noGrp="1"/>
          </p:cNvSpPr>
          <p:nvPr>
            <p:ph type="subTitle" idx="1"/>
          </p:nvPr>
        </p:nvSpPr>
        <p:spPr>
          <a:xfrm>
            <a:off x="1409700" y="2819400"/>
            <a:ext cx="6400800" cy="756375"/>
          </a:xfrm>
        </p:spPr>
        <p:txBody>
          <a:bodyPr>
            <a:normAutofit lnSpcReduction="10000"/>
          </a:bodyPr>
          <a:lstStyle/>
          <a:p>
            <a:r>
              <a:rPr lang="en-US" sz="4800" dirty="0">
                <a:solidFill>
                  <a:schemeClr val="tx1"/>
                </a:solidFill>
                <a:latin typeface="Georgia" panose="02040502050405020303" pitchFamily="18" charset="0"/>
              </a:rPr>
              <a:t>Section II</a:t>
            </a:r>
          </a:p>
          <a:p>
            <a:endParaRPr lang="en-US" sz="4800" dirty="0">
              <a:solidFill>
                <a:schemeClr val="tx1"/>
              </a:solidFill>
              <a:latin typeface="Georgia" panose="02040502050405020303" pitchFamily="18" charset="0"/>
            </a:endParaRPr>
          </a:p>
        </p:txBody>
      </p:sp>
      <p:sp>
        <p:nvSpPr>
          <p:cNvPr id="5" name="TextBox 4"/>
          <p:cNvSpPr txBox="1"/>
          <p:nvPr/>
        </p:nvSpPr>
        <p:spPr>
          <a:xfrm>
            <a:off x="457200" y="1868572"/>
            <a:ext cx="8305800" cy="769441"/>
          </a:xfrm>
          <a:prstGeom prst="rect">
            <a:avLst/>
          </a:prstGeom>
          <a:noFill/>
        </p:spPr>
        <p:txBody>
          <a:bodyPr wrap="square" rtlCol="0">
            <a:spAutoFit/>
          </a:bodyPr>
          <a:lstStyle/>
          <a:p>
            <a:pPr algn="ctr"/>
            <a:r>
              <a:rPr lang="en-US" sz="4400" dirty="0">
                <a:latin typeface="Georgia" panose="02040502050405020303" pitchFamily="18" charset="0"/>
              </a:rPr>
              <a:t>God’s Provisions for His Church</a:t>
            </a:r>
          </a:p>
        </p:txBody>
      </p:sp>
      <p:sp>
        <p:nvSpPr>
          <p:cNvPr id="6" name="TextBox 5"/>
          <p:cNvSpPr txBox="1"/>
          <p:nvPr/>
        </p:nvSpPr>
        <p:spPr>
          <a:xfrm>
            <a:off x="1828800" y="3733800"/>
            <a:ext cx="5791200" cy="1569660"/>
          </a:xfrm>
          <a:prstGeom prst="rect">
            <a:avLst/>
          </a:prstGeom>
          <a:noFill/>
        </p:spPr>
        <p:txBody>
          <a:bodyPr wrap="square" rtlCol="0">
            <a:spAutoFit/>
          </a:bodyPr>
          <a:lstStyle/>
          <a:p>
            <a:pPr algn="ctr"/>
            <a:r>
              <a:rPr lang="en-US" sz="4800" b="1" dirty="0">
                <a:solidFill>
                  <a:srgbClr val="FFFF00"/>
                </a:solidFill>
                <a:latin typeface="Georgia" panose="02040502050405020303" pitchFamily="18" charset="0"/>
              </a:rPr>
              <a:t>The Believer’s Walk</a:t>
            </a:r>
          </a:p>
        </p:txBody>
      </p:sp>
      <p:sp>
        <p:nvSpPr>
          <p:cNvPr id="7" name="TextBox 6"/>
          <p:cNvSpPr txBox="1"/>
          <p:nvPr/>
        </p:nvSpPr>
        <p:spPr>
          <a:xfrm>
            <a:off x="2133600" y="5486400"/>
            <a:ext cx="5029200" cy="646331"/>
          </a:xfrm>
          <a:prstGeom prst="rect">
            <a:avLst/>
          </a:prstGeom>
          <a:noFill/>
        </p:spPr>
        <p:txBody>
          <a:bodyPr wrap="square" rtlCol="0">
            <a:spAutoFit/>
          </a:bodyPr>
          <a:lstStyle/>
          <a:p>
            <a:pPr algn="ctr"/>
            <a:r>
              <a:rPr lang="en-US" sz="3600" dirty="0">
                <a:latin typeface="Georgia" panose="02040502050405020303" pitchFamily="18" charset="0"/>
              </a:rPr>
              <a:t>Chapters 4 &amp; 5 </a:t>
            </a:r>
          </a:p>
        </p:txBody>
      </p:sp>
    </p:spTree>
    <p:extLst>
      <p:ext uri="{BB962C8B-B14F-4D97-AF65-F5344CB8AC3E}">
        <p14:creationId xmlns:p14="http://schemas.microsoft.com/office/powerpoint/2010/main" val="329382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257" y="381000"/>
            <a:ext cx="7772400" cy="1470025"/>
          </a:xfrm>
        </p:spPr>
        <p:txBody>
          <a:bodyPr>
            <a:normAutofit/>
          </a:bodyPr>
          <a:lstStyle/>
          <a:p>
            <a:r>
              <a:rPr lang="en-US" sz="8000" dirty="0" err="1">
                <a:latin typeface="Algerian" panose="04020705040A02060702" pitchFamily="82" charset="0"/>
              </a:rPr>
              <a:t>ephesians</a:t>
            </a:r>
            <a:endParaRPr lang="en-US" sz="8000" dirty="0">
              <a:latin typeface="Algerian" panose="04020705040A02060702" pitchFamily="82" charset="0"/>
            </a:endParaRPr>
          </a:p>
        </p:txBody>
      </p:sp>
      <p:sp>
        <p:nvSpPr>
          <p:cNvPr id="5" name="TextBox 4"/>
          <p:cNvSpPr txBox="1"/>
          <p:nvPr/>
        </p:nvSpPr>
        <p:spPr>
          <a:xfrm>
            <a:off x="495300" y="2667000"/>
            <a:ext cx="8305800" cy="1261884"/>
          </a:xfrm>
          <a:prstGeom prst="rect">
            <a:avLst/>
          </a:prstGeom>
          <a:noFill/>
        </p:spPr>
        <p:txBody>
          <a:bodyPr wrap="square" rtlCol="0">
            <a:spAutoFit/>
          </a:bodyPr>
          <a:lstStyle/>
          <a:p>
            <a:pPr algn="ctr"/>
            <a:r>
              <a:rPr lang="en-US" sz="4800" b="1" dirty="0">
                <a:solidFill>
                  <a:srgbClr val="FFFF00"/>
                </a:solidFill>
                <a:latin typeface="Georgia" panose="02040502050405020303" pitchFamily="18" charset="0"/>
              </a:rPr>
              <a:t>“A Brand New Way”</a:t>
            </a:r>
          </a:p>
          <a:p>
            <a:pPr algn="ctr"/>
            <a:r>
              <a:rPr lang="en-US" sz="2800" b="1" dirty="0">
                <a:latin typeface="Georgia" panose="02040502050405020303" pitchFamily="18" charset="0"/>
              </a:rPr>
              <a:t>Part II</a:t>
            </a:r>
          </a:p>
        </p:txBody>
      </p:sp>
      <p:sp>
        <p:nvSpPr>
          <p:cNvPr id="7" name="TextBox 6"/>
          <p:cNvSpPr txBox="1"/>
          <p:nvPr/>
        </p:nvSpPr>
        <p:spPr>
          <a:xfrm>
            <a:off x="1943100" y="4744859"/>
            <a:ext cx="5410200" cy="646331"/>
          </a:xfrm>
          <a:prstGeom prst="rect">
            <a:avLst/>
          </a:prstGeom>
          <a:noFill/>
        </p:spPr>
        <p:txBody>
          <a:bodyPr wrap="square" rtlCol="0">
            <a:spAutoFit/>
          </a:bodyPr>
          <a:lstStyle/>
          <a:p>
            <a:pPr algn="ctr"/>
            <a:r>
              <a:rPr lang="en-US" sz="3600" dirty="0">
                <a:latin typeface="Georgia" panose="02040502050405020303" pitchFamily="18" charset="0"/>
              </a:rPr>
              <a:t>Ephesians 4 : 29 </a:t>
            </a:r>
            <a:r>
              <a:rPr lang="en-US" sz="3600">
                <a:latin typeface="Georgia" panose="02040502050405020303" pitchFamily="18" charset="0"/>
              </a:rPr>
              <a:t>thru 31</a:t>
            </a:r>
            <a:endParaRPr lang="en-US" sz="3600" dirty="0">
              <a:latin typeface="Georgia" panose="02040502050405020303" pitchFamily="18" charset="0"/>
            </a:endParaRPr>
          </a:p>
        </p:txBody>
      </p:sp>
    </p:spTree>
    <p:extLst>
      <p:ext uri="{BB962C8B-B14F-4D97-AF65-F5344CB8AC3E}">
        <p14:creationId xmlns:p14="http://schemas.microsoft.com/office/powerpoint/2010/main" val="3457750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04800"/>
            <a:ext cx="7848600" cy="707886"/>
          </a:xfrm>
          <a:prstGeom prst="rect">
            <a:avLst/>
          </a:prstGeom>
          <a:noFill/>
        </p:spPr>
        <p:txBody>
          <a:bodyPr wrap="square" rtlCol="0">
            <a:spAutoFit/>
          </a:bodyPr>
          <a:lstStyle/>
          <a:p>
            <a:pPr algn="ctr"/>
            <a:r>
              <a:rPr lang="en-US" sz="4000" b="1" dirty="0">
                <a:solidFill>
                  <a:srgbClr val="FFFF00"/>
                </a:solidFill>
                <a:latin typeface="Georgia" panose="02040502050405020303" pitchFamily="18" charset="0"/>
              </a:rPr>
              <a:t>“A Brand New Way”</a:t>
            </a:r>
          </a:p>
        </p:txBody>
      </p:sp>
      <p:sp>
        <p:nvSpPr>
          <p:cNvPr id="4" name="TextBox 3"/>
          <p:cNvSpPr txBox="1"/>
          <p:nvPr/>
        </p:nvSpPr>
        <p:spPr>
          <a:xfrm>
            <a:off x="228600" y="1143000"/>
            <a:ext cx="8763000" cy="6186309"/>
          </a:xfrm>
          <a:prstGeom prst="rect">
            <a:avLst/>
          </a:prstGeom>
          <a:noFill/>
        </p:spPr>
        <p:txBody>
          <a:bodyPr wrap="square" rtlCol="0">
            <a:spAutoFit/>
          </a:bodyPr>
          <a:lstStyle/>
          <a:p>
            <a:r>
              <a:rPr lang="en-US" sz="3200" dirty="0">
                <a:solidFill>
                  <a:srgbClr val="FFFF00"/>
                </a:solidFill>
                <a:latin typeface="Georgia" panose="02040502050405020303" pitchFamily="18" charset="0"/>
              </a:rPr>
              <a:t>Intro: </a:t>
            </a:r>
            <a:r>
              <a:rPr lang="en-US" sz="2800" dirty="0">
                <a:latin typeface="Georgia" panose="02040502050405020303" pitchFamily="18" charset="0"/>
              </a:rPr>
              <a:t>We noticed a few things about our New Man last week:</a:t>
            </a:r>
          </a:p>
          <a:p>
            <a:pPr lvl="0"/>
            <a:r>
              <a:rPr lang="en-US" sz="2800" dirty="0">
                <a:latin typeface="Georgia" panose="02040502050405020303" pitchFamily="18" charset="0"/>
              </a:rPr>
              <a:t>	</a:t>
            </a:r>
            <a:r>
              <a:rPr lang="en-US" sz="2800" dirty="0">
                <a:solidFill>
                  <a:srgbClr val="FFFF00"/>
                </a:solidFill>
                <a:latin typeface="Georgia" panose="02040502050405020303" pitchFamily="18" charset="0"/>
              </a:rPr>
              <a:t>1.</a:t>
            </a:r>
            <a:r>
              <a:rPr lang="en-US" sz="2800" dirty="0">
                <a:latin typeface="Georgia" panose="02040502050405020303" pitchFamily="18" charset="0"/>
              </a:rPr>
              <a:t> Biblical Christianity is not primarily 	concerned 	about </a:t>
            </a:r>
            <a:r>
              <a:rPr lang="en-US" sz="2800" dirty="0">
                <a:solidFill>
                  <a:srgbClr val="FFFF00"/>
                </a:solidFill>
                <a:latin typeface="Georgia" panose="02040502050405020303" pitchFamily="18" charset="0"/>
              </a:rPr>
              <a:t>External</a:t>
            </a:r>
            <a:r>
              <a:rPr lang="en-US" sz="2800" dirty="0">
                <a:latin typeface="Georgia" panose="02040502050405020303" pitchFamily="18" charset="0"/>
              </a:rPr>
              <a:t> behavior 	modification, but with a </a:t>
            </a:r>
            <a:r>
              <a:rPr lang="en-US" sz="2800" dirty="0">
                <a:solidFill>
                  <a:srgbClr val="FFFF00"/>
                </a:solidFill>
                <a:latin typeface="Georgia" panose="02040502050405020303" pitchFamily="18" charset="0"/>
              </a:rPr>
              <a:t>Change</a:t>
            </a:r>
            <a:r>
              <a:rPr lang="en-US" sz="2800" dirty="0">
                <a:latin typeface="Georgia" panose="02040502050405020303" pitchFamily="18" charset="0"/>
              </a:rPr>
              <a:t> of </a:t>
            </a:r>
            <a:r>
              <a:rPr lang="en-US" sz="2800" dirty="0">
                <a:solidFill>
                  <a:srgbClr val="FFFF00"/>
                </a:solidFill>
                <a:latin typeface="Georgia" panose="02040502050405020303" pitchFamily="18" charset="0"/>
              </a:rPr>
              <a:t>Heart</a:t>
            </a:r>
            <a:r>
              <a:rPr lang="en-US" sz="2800" dirty="0">
                <a:latin typeface="Georgia" panose="02040502050405020303" pitchFamily="18" charset="0"/>
              </a:rPr>
              <a:t> that 	subsequently manifests itself in a </a:t>
            </a:r>
            <a:r>
              <a:rPr lang="en-US" sz="2800" dirty="0">
                <a:solidFill>
                  <a:srgbClr val="FFFF00"/>
                </a:solidFill>
                <a:latin typeface="Georgia" panose="02040502050405020303" pitchFamily="18" charset="0"/>
              </a:rPr>
              <a:t>Changed</a:t>
            </a:r>
            <a:r>
              <a:rPr lang="en-US" sz="2800" dirty="0">
                <a:latin typeface="Georgia" panose="02040502050405020303" pitchFamily="18" charset="0"/>
              </a:rPr>
              <a:t> life.</a:t>
            </a:r>
          </a:p>
          <a:p>
            <a:pPr lvl="0"/>
            <a:r>
              <a:rPr lang="en-US" sz="2800" dirty="0">
                <a:latin typeface="Georgia" panose="02040502050405020303" pitchFamily="18" charset="0"/>
              </a:rPr>
              <a:t>	</a:t>
            </a:r>
            <a:r>
              <a:rPr lang="en-US" sz="2800" dirty="0">
                <a:solidFill>
                  <a:srgbClr val="FFFF00"/>
                </a:solidFill>
                <a:latin typeface="Georgia" panose="02040502050405020303" pitchFamily="18" charset="0"/>
              </a:rPr>
              <a:t>2.</a:t>
            </a:r>
            <a:r>
              <a:rPr lang="en-US" sz="2800" dirty="0">
                <a:latin typeface="Georgia" panose="02040502050405020303" pitchFamily="18" charset="0"/>
              </a:rPr>
              <a:t> None of the imperatives Paul lined out can be 	accomplished in the </a:t>
            </a:r>
            <a:r>
              <a:rPr lang="en-US" sz="2800" dirty="0">
                <a:solidFill>
                  <a:srgbClr val="FFFF00"/>
                </a:solidFill>
                <a:latin typeface="Georgia" panose="02040502050405020303" pitchFamily="18" charset="0"/>
              </a:rPr>
              <a:t>Flesh</a:t>
            </a:r>
            <a:r>
              <a:rPr lang="en-US" sz="2800" dirty="0">
                <a:latin typeface="Georgia" panose="02040502050405020303" pitchFamily="18" charset="0"/>
              </a:rPr>
              <a:t>, only in the power of 	the </a:t>
            </a:r>
            <a:r>
              <a:rPr lang="en-US" sz="2800" dirty="0">
                <a:solidFill>
                  <a:srgbClr val="FFFF00"/>
                </a:solidFill>
                <a:latin typeface="Georgia" panose="02040502050405020303" pitchFamily="18" charset="0"/>
              </a:rPr>
              <a:t>Holy Spirit</a:t>
            </a:r>
            <a:r>
              <a:rPr lang="en-US" sz="2800" dirty="0">
                <a:latin typeface="Georgia" panose="02040502050405020303" pitchFamily="18" charset="0"/>
              </a:rPr>
              <a:t>. </a:t>
            </a:r>
            <a:r>
              <a:rPr lang="en-US" sz="2800" b="1" dirty="0">
                <a:solidFill>
                  <a:srgbClr val="C00000"/>
                </a:solidFill>
                <a:latin typeface="Georgia" panose="02040502050405020303" pitchFamily="18" charset="0"/>
              </a:rPr>
              <a:t>Phil. 2:13</a:t>
            </a:r>
            <a:endParaRPr lang="en-US" sz="2800" dirty="0">
              <a:solidFill>
                <a:srgbClr val="C00000"/>
              </a:solidFill>
              <a:latin typeface="Georgia" panose="02040502050405020303" pitchFamily="18" charset="0"/>
            </a:endParaRPr>
          </a:p>
          <a:p>
            <a:pPr lvl="0"/>
            <a:r>
              <a:rPr lang="en-US" sz="2800" dirty="0">
                <a:latin typeface="Georgia" panose="02040502050405020303" pitchFamily="18" charset="0"/>
              </a:rPr>
              <a:t>	</a:t>
            </a:r>
            <a:r>
              <a:rPr lang="en-US" sz="2800" dirty="0">
                <a:solidFill>
                  <a:srgbClr val="FFFF00"/>
                </a:solidFill>
                <a:latin typeface="Georgia" panose="02040502050405020303" pitchFamily="18" charset="0"/>
              </a:rPr>
              <a:t>3.</a:t>
            </a:r>
            <a:r>
              <a:rPr lang="en-US" sz="2800" dirty="0">
                <a:latin typeface="Georgia" panose="02040502050405020303" pitchFamily="18" charset="0"/>
              </a:rPr>
              <a:t>With regard to following the Law, Jesus 	moved the issue from an </a:t>
            </a:r>
            <a:r>
              <a:rPr lang="en-US" sz="2800" dirty="0">
                <a:solidFill>
                  <a:srgbClr val="FFFF00"/>
                </a:solidFill>
                <a:latin typeface="Georgia" panose="02040502050405020303" pitchFamily="18" charset="0"/>
              </a:rPr>
              <a:t>External</a:t>
            </a:r>
            <a:r>
              <a:rPr lang="en-US" sz="2800" dirty="0">
                <a:latin typeface="Georgia" panose="02040502050405020303" pitchFamily="18" charset="0"/>
              </a:rPr>
              <a:t> observance to 	a </a:t>
            </a:r>
            <a:r>
              <a:rPr lang="en-US" sz="2800" dirty="0">
                <a:solidFill>
                  <a:srgbClr val="FFFF00"/>
                </a:solidFill>
                <a:latin typeface="Georgia" panose="02040502050405020303" pitchFamily="18" charset="0"/>
              </a:rPr>
              <a:t>Heart</a:t>
            </a:r>
            <a:r>
              <a:rPr lang="en-US" sz="2800" dirty="0">
                <a:latin typeface="Georgia" panose="02040502050405020303" pitchFamily="18" charset="0"/>
              </a:rPr>
              <a:t> issue.</a:t>
            </a:r>
          </a:p>
          <a:p>
            <a:endParaRPr lang="en-US" sz="2800" dirty="0">
              <a:latin typeface="Georgia" panose="02040502050405020303" pitchFamily="18" charset="0"/>
            </a:endParaRPr>
          </a:p>
          <a:p>
            <a:r>
              <a:rPr lang="en-US" sz="2800" dirty="0">
                <a:solidFill>
                  <a:srgbClr val="FFFF00"/>
                </a:solidFill>
                <a:latin typeface="Georgia" panose="02040502050405020303" pitchFamily="18" charset="0"/>
              </a:rPr>
              <a:t> </a:t>
            </a:r>
          </a:p>
        </p:txBody>
      </p:sp>
    </p:spTree>
    <p:extLst>
      <p:ext uri="{BB962C8B-B14F-4D97-AF65-F5344CB8AC3E}">
        <p14:creationId xmlns:p14="http://schemas.microsoft.com/office/powerpoint/2010/main" val="4145194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685800" y="1219200"/>
            <a:ext cx="7772400" cy="584775"/>
          </a:xfrm>
          <a:prstGeom prst="rect">
            <a:avLst/>
          </a:prstGeom>
          <a:noFill/>
        </p:spPr>
        <p:txBody>
          <a:bodyPr wrap="square" rtlCol="0">
            <a:spAutoFit/>
          </a:bodyPr>
          <a:lstStyle/>
          <a:p>
            <a:r>
              <a:rPr lang="en-US" sz="2800" dirty="0">
                <a:solidFill>
                  <a:srgbClr val="FFFF00"/>
                </a:solidFill>
                <a:latin typeface="Georgia" panose="02040502050405020303" pitchFamily="18" charset="0"/>
              </a:rPr>
              <a:t>		</a:t>
            </a:r>
            <a:r>
              <a:rPr lang="en-US" sz="3200" dirty="0">
                <a:solidFill>
                  <a:srgbClr val="FFFF00"/>
                </a:solidFill>
                <a:latin typeface="Georgia" panose="02040502050405020303" pitchFamily="18" charset="0"/>
              </a:rPr>
              <a:t>I. Transformed Talk</a:t>
            </a:r>
            <a:endParaRPr lang="en-US" sz="3200" dirty="0">
              <a:latin typeface="Georgia" panose="02040502050405020303" pitchFamily="18" charset="0"/>
            </a:endParaRPr>
          </a:p>
        </p:txBody>
      </p:sp>
      <p:sp>
        <p:nvSpPr>
          <p:cNvPr id="4" name="TextBox 3"/>
          <p:cNvSpPr txBox="1"/>
          <p:nvPr/>
        </p:nvSpPr>
        <p:spPr>
          <a:xfrm>
            <a:off x="685800" y="2057400"/>
            <a:ext cx="7772400" cy="3970318"/>
          </a:xfrm>
          <a:prstGeom prst="rect">
            <a:avLst/>
          </a:prstGeom>
          <a:noFill/>
        </p:spPr>
        <p:txBody>
          <a:bodyPr wrap="square" rtlCol="0">
            <a:spAutoFit/>
          </a:bodyPr>
          <a:lstStyle/>
          <a:p>
            <a:r>
              <a:rPr lang="en-US" sz="2800" dirty="0">
                <a:latin typeface="Georgia" panose="02040502050405020303" pitchFamily="18" charset="0"/>
              </a:rPr>
              <a:t>You can tell where someone is from by their </a:t>
            </a:r>
            <a:r>
              <a:rPr lang="en-US" sz="2800" dirty="0">
                <a:solidFill>
                  <a:srgbClr val="FFFF00"/>
                </a:solidFill>
                <a:latin typeface="Georgia" panose="02040502050405020303" pitchFamily="18" charset="0"/>
              </a:rPr>
              <a:t>Accent.</a:t>
            </a:r>
            <a:r>
              <a:rPr lang="en-US" sz="2800" dirty="0">
                <a:latin typeface="Georgia" panose="02040502050405020303" pitchFamily="18" charset="0"/>
              </a:rPr>
              <a:t> Christians should be distinguishable by their </a:t>
            </a:r>
            <a:r>
              <a:rPr lang="en-US" sz="2800" dirty="0">
                <a:solidFill>
                  <a:srgbClr val="FFFF00"/>
                </a:solidFill>
                <a:latin typeface="Georgia" panose="02040502050405020303" pitchFamily="18" charset="0"/>
              </a:rPr>
              <a:t>Transformed Speech</a:t>
            </a:r>
            <a:r>
              <a:rPr lang="en-US" sz="2800" dirty="0">
                <a:latin typeface="Georgia" panose="02040502050405020303" pitchFamily="18" charset="0"/>
              </a:rPr>
              <a:t>.</a:t>
            </a:r>
          </a:p>
          <a:p>
            <a:r>
              <a:rPr lang="en-US" sz="2800" dirty="0">
                <a:latin typeface="Georgia" panose="02040502050405020303" pitchFamily="18" charset="0"/>
              </a:rPr>
              <a:t> </a:t>
            </a:r>
          </a:p>
          <a:p>
            <a:r>
              <a:rPr lang="en-US" sz="2800" dirty="0">
                <a:latin typeface="Georgia" panose="02040502050405020303" pitchFamily="18" charset="0"/>
              </a:rPr>
              <a:t>The Greek word for </a:t>
            </a:r>
            <a:r>
              <a:rPr lang="en-US" sz="2800" dirty="0">
                <a:solidFill>
                  <a:srgbClr val="FFFF00"/>
                </a:solidFill>
                <a:latin typeface="Georgia" panose="02040502050405020303" pitchFamily="18" charset="0"/>
              </a:rPr>
              <a:t>Rotten</a:t>
            </a:r>
            <a:r>
              <a:rPr lang="en-US" sz="2800" dirty="0">
                <a:latin typeface="Georgia" panose="02040502050405020303" pitchFamily="18" charset="0"/>
              </a:rPr>
              <a:t> was used to describe:</a:t>
            </a:r>
          </a:p>
          <a:p>
            <a:pPr lvl="0"/>
            <a:r>
              <a:rPr lang="en-US" sz="2800" dirty="0">
                <a:solidFill>
                  <a:srgbClr val="FFFF00"/>
                </a:solidFill>
                <a:latin typeface="Georgia" panose="02040502050405020303" pitchFamily="18" charset="0"/>
              </a:rPr>
              <a:t>Spoiled</a:t>
            </a:r>
            <a:r>
              <a:rPr lang="en-US" sz="2800" dirty="0">
                <a:latin typeface="Georgia" panose="02040502050405020303" pitchFamily="18" charset="0"/>
              </a:rPr>
              <a:t> fish, 2. </a:t>
            </a:r>
            <a:r>
              <a:rPr lang="en-US" sz="2800" dirty="0">
                <a:solidFill>
                  <a:srgbClr val="FFFF00"/>
                </a:solidFill>
                <a:latin typeface="Georgia" panose="02040502050405020303" pitchFamily="18" charset="0"/>
              </a:rPr>
              <a:t>Rotten</a:t>
            </a:r>
            <a:r>
              <a:rPr lang="en-US" sz="2800" dirty="0">
                <a:latin typeface="Georgia" panose="02040502050405020303" pitchFamily="18" charset="0"/>
              </a:rPr>
              <a:t> grapes, 3. </a:t>
            </a:r>
            <a:r>
              <a:rPr lang="en-US" sz="2800" dirty="0">
                <a:solidFill>
                  <a:srgbClr val="FFFF00"/>
                </a:solidFill>
                <a:latin typeface="Georgia" panose="02040502050405020303" pitchFamily="18" charset="0"/>
              </a:rPr>
              <a:t>Crumbling</a:t>
            </a:r>
            <a:r>
              <a:rPr lang="en-US" sz="2800" dirty="0">
                <a:latin typeface="Georgia" panose="02040502050405020303" pitchFamily="18" charset="0"/>
              </a:rPr>
              <a:t> Stones. This all relates to the issue of </a:t>
            </a:r>
            <a:r>
              <a:rPr lang="en-US" sz="2800" dirty="0">
                <a:solidFill>
                  <a:srgbClr val="FFFF00"/>
                </a:solidFill>
                <a:latin typeface="Georgia" panose="02040502050405020303" pitchFamily="18" charset="0"/>
              </a:rPr>
              <a:t>Decay</a:t>
            </a:r>
            <a:r>
              <a:rPr lang="en-US" sz="2800" dirty="0">
                <a:latin typeface="Georgia" panose="02040502050405020303" pitchFamily="18" charset="0"/>
              </a:rPr>
              <a:t>. </a:t>
            </a:r>
            <a:r>
              <a:rPr lang="en-US" sz="2800" b="1" dirty="0">
                <a:latin typeface="Georgia" panose="02040502050405020303" pitchFamily="18" charset="0"/>
              </a:rPr>
              <a:t>Matt. 15:11</a:t>
            </a:r>
            <a:endParaRPr lang="en-US" sz="2800" dirty="0">
              <a:latin typeface="Georgia" panose="02040502050405020303" pitchFamily="18" charset="0"/>
            </a:endParaRPr>
          </a:p>
        </p:txBody>
      </p:sp>
    </p:spTree>
    <p:extLst>
      <p:ext uri="{BB962C8B-B14F-4D97-AF65-F5344CB8AC3E}">
        <p14:creationId xmlns:p14="http://schemas.microsoft.com/office/powerpoint/2010/main" val="2319741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533400" y="1143000"/>
            <a:ext cx="8229600" cy="584775"/>
          </a:xfrm>
          <a:prstGeom prst="rect">
            <a:avLst/>
          </a:prstGeom>
          <a:noFill/>
        </p:spPr>
        <p:txBody>
          <a:bodyPr wrap="square" rtlCol="0">
            <a:spAutoFit/>
          </a:bodyPr>
          <a:lstStyle/>
          <a:p>
            <a:pPr algn="ctr"/>
            <a:r>
              <a:rPr lang="en-US" sz="3200" dirty="0">
                <a:solidFill>
                  <a:srgbClr val="FFFF00"/>
                </a:solidFill>
                <a:latin typeface="Georgia" panose="02040502050405020303" pitchFamily="18" charset="0"/>
              </a:rPr>
              <a:t>I. Transformed Talk</a:t>
            </a:r>
            <a:endParaRPr lang="en-US" dirty="0"/>
          </a:p>
        </p:txBody>
      </p:sp>
      <p:sp>
        <p:nvSpPr>
          <p:cNvPr id="4" name="TextBox 3"/>
          <p:cNvSpPr txBox="1"/>
          <p:nvPr/>
        </p:nvSpPr>
        <p:spPr>
          <a:xfrm>
            <a:off x="533400" y="1905000"/>
            <a:ext cx="8229600" cy="4154984"/>
          </a:xfrm>
          <a:prstGeom prst="rect">
            <a:avLst/>
          </a:prstGeom>
          <a:noFill/>
        </p:spPr>
        <p:txBody>
          <a:bodyPr wrap="square" rtlCol="0">
            <a:spAutoFit/>
          </a:bodyPr>
          <a:lstStyle/>
          <a:p>
            <a:pPr lvl="0"/>
            <a:r>
              <a:rPr lang="en-US" sz="2400" dirty="0">
                <a:solidFill>
                  <a:prstClr val="white"/>
                </a:solidFill>
                <a:latin typeface="Georgia" panose="02040502050405020303" pitchFamily="18" charset="0"/>
              </a:rPr>
              <a:t>Examples of Rotten Talk:</a:t>
            </a:r>
          </a:p>
          <a:p>
            <a:pPr lvl="0"/>
            <a:r>
              <a:rPr lang="en-US" sz="2400" dirty="0">
                <a:solidFill>
                  <a:srgbClr val="FFFF00"/>
                </a:solidFill>
                <a:latin typeface="Georgia" panose="02040502050405020303" pitchFamily="18" charset="0"/>
              </a:rPr>
              <a:t>A. Name</a:t>
            </a:r>
            <a:r>
              <a:rPr lang="en-US" sz="2400" dirty="0">
                <a:solidFill>
                  <a:prstClr val="white"/>
                </a:solidFill>
                <a:latin typeface="Georgia" panose="02040502050405020303" pitchFamily="18" charset="0"/>
              </a:rPr>
              <a:t> calling, </a:t>
            </a:r>
            <a:r>
              <a:rPr lang="en-US" sz="2400" dirty="0">
                <a:solidFill>
                  <a:srgbClr val="FFFF00"/>
                </a:solidFill>
                <a:latin typeface="Georgia" panose="02040502050405020303" pitchFamily="18" charset="0"/>
              </a:rPr>
              <a:t>Put</a:t>
            </a:r>
            <a:r>
              <a:rPr lang="en-US" sz="2400" dirty="0">
                <a:solidFill>
                  <a:prstClr val="white"/>
                </a:solidFill>
                <a:latin typeface="Georgia" panose="02040502050405020303" pitchFamily="18" charset="0"/>
              </a:rPr>
              <a:t> downs, </a:t>
            </a:r>
            <a:r>
              <a:rPr lang="en-US" sz="2400" dirty="0">
                <a:solidFill>
                  <a:srgbClr val="FFFF00"/>
                </a:solidFill>
                <a:latin typeface="Georgia" panose="02040502050405020303" pitchFamily="18" charset="0"/>
              </a:rPr>
              <a:t>Insult</a:t>
            </a:r>
            <a:r>
              <a:rPr lang="en-US" sz="2400" dirty="0">
                <a:solidFill>
                  <a:prstClr val="white"/>
                </a:solidFill>
                <a:latin typeface="Georgia" panose="02040502050405020303" pitchFamily="18" charset="0"/>
              </a:rPr>
              <a:t> for Insult. </a:t>
            </a:r>
            <a:r>
              <a:rPr lang="en-US" sz="2400" b="1" dirty="0">
                <a:solidFill>
                  <a:prstClr val="white"/>
                </a:solidFill>
                <a:latin typeface="Georgia" panose="02040502050405020303" pitchFamily="18" charset="0"/>
              </a:rPr>
              <a:t>1 Peter 3:9</a:t>
            </a:r>
            <a:endParaRPr lang="en-US" sz="2400" dirty="0">
              <a:solidFill>
                <a:prstClr val="white"/>
              </a:solidFill>
              <a:latin typeface="Georgia" panose="02040502050405020303" pitchFamily="18" charset="0"/>
            </a:endParaRPr>
          </a:p>
          <a:p>
            <a:pPr lvl="0"/>
            <a:r>
              <a:rPr lang="en-US" sz="2400" dirty="0">
                <a:solidFill>
                  <a:srgbClr val="FFFF00"/>
                </a:solidFill>
                <a:latin typeface="Georgia" panose="02040502050405020303" pitchFamily="18" charset="0"/>
              </a:rPr>
              <a:t>B. Sarcasm</a:t>
            </a:r>
            <a:r>
              <a:rPr lang="en-US" sz="2400" dirty="0">
                <a:solidFill>
                  <a:prstClr val="white"/>
                </a:solidFill>
                <a:latin typeface="Georgia" panose="02040502050405020303" pitchFamily="18" charset="0"/>
              </a:rPr>
              <a:t>, ridicule, mockery</a:t>
            </a:r>
          </a:p>
          <a:p>
            <a:pPr lvl="0"/>
            <a:r>
              <a:rPr lang="en-US" sz="2400" dirty="0">
                <a:solidFill>
                  <a:srgbClr val="FFFF00"/>
                </a:solidFill>
                <a:latin typeface="Georgia" panose="02040502050405020303" pitchFamily="18" charset="0"/>
              </a:rPr>
              <a:t>C.</a:t>
            </a:r>
            <a:r>
              <a:rPr lang="en-US" sz="2400" dirty="0">
                <a:solidFill>
                  <a:prstClr val="white"/>
                </a:solidFill>
                <a:latin typeface="Georgia" panose="02040502050405020303" pitchFamily="18" charset="0"/>
              </a:rPr>
              <a:t> </a:t>
            </a:r>
            <a:r>
              <a:rPr lang="en-US" sz="2400" dirty="0">
                <a:solidFill>
                  <a:srgbClr val="FFFF00"/>
                </a:solidFill>
                <a:latin typeface="Georgia" panose="02040502050405020303" pitchFamily="18" charset="0"/>
              </a:rPr>
              <a:t>Blaming</a:t>
            </a:r>
            <a:r>
              <a:rPr lang="en-US" sz="2400" dirty="0">
                <a:solidFill>
                  <a:prstClr val="white"/>
                </a:solidFill>
                <a:latin typeface="Georgia" panose="02040502050405020303" pitchFamily="18" charset="0"/>
              </a:rPr>
              <a:t>, exaggeration, “You always…, You never…”</a:t>
            </a:r>
          </a:p>
          <a:p>
            <a:pPr lvl="0"/>
            <a:r>
              <a:rPr lang="en-US" sz="2400" b="1" dirty="0">
                <a:solidFill>
                  <a:prstClr val="white"/>
                </a:solidFill>
                <a:latin typeface="Georgia" panose="02040502050405020303" pitchFamily="18" charset="0"/>
              </a:rPr>
              <a:t>James 3:2</a:t>
            </a:r>
            <a:endParaRPr lang="en-US" sz="2400" dirty="0">
              <a:solidFill>
                <a:prstClr val="white"/>
              </a:solidFill>
              <a:latin typeface="Georgia" panose="02040502050405020303" pitchFamily="18" charset="0"/>
            </a:endParaRPr>
          </a:p>
          <a:p>
            <a:pPr lvl="0"/>
            <a:r>
              <a:rPr lang="en-US" sz="2400" dirty="0">
                <a:solidFill>
                  <a:prstClr val="white"/>
                </a:solidFill>
                <a:latin typeface="Georgia" panose="02040502050405020303" pitchFamily="18" charset="0"/>
              </a:rPr>
              <a:t>Like lying, unrighteous anger and stealing, </a:t>
            </a:r>
            <a:r>
              <a:rPr lang="en-US" sz="2400" dirty="0">
                <a:solidFill>
                  <a:srgbClr val="FFFF00"/>
                </a:solidFill>
                <a:latin typeface="Georgia" panose="02040502050405020303" pitchFamily="18" charset="0"/>
              </a:rPr>
              <a:t>Rotten</a:t>
            </a:r>
            <a:r>
              <a:rPr lang="en-US" sz="2400" dirty="0">
                <a:solidFill>
                  <a:prstClr val="white"/>
                </a:solidFill>
                <a:latin typeface="Georgia" panose="02040502050405020303" pitchFamily="18" charset="0"/>
              </a:rPr>
              <a:t> </a:t>
            </a:r>
            <a:r>
              <a:rPr lang="en-US" sz="2400" dirty="0">
                <a:solidFill>
                  <a:srgbClr val="FFFF00"/>
                </a:solidFill>
                <a:latin typeface="Georgia" panose="02040502050405020303" pitchFamily="18" charset="0"/>
              </a:rPr>
              <a:t>Talk</a:t>
            </a:r>
            <a:r>
              <a:rPr lang="en-US" sz="2400" dirty="0">
                <a:solidFill>
                  <a:prstClr val="white"/>
                </a:solidFill>
                <a:latin typeface="Georgia" panose="02040502050405020303" pitchFamily="18" charset="0"/>
              </a:rPr>
              <a:t> is a matter of the </a:t>
            </a:r>
            <a:r>
              <a:rPr lang="en-US" sz="2400" dirty="0">
                <a:solidFill>
                  <a:srgbClr val="FFFF00"/>
                </a:solidFill>
                <a:latin typeface="Georgia" panose="02040502050405020303" pitchFamily="18" charset="0"/>
              </a:rPr>
              <a:t>Heart</a:t>
            </a:r>
            <a:r>
              <a:rPr lang="en-US" sz="2400" dirty="0">
                <a:solidFill>
                  <a:prstClr val="white"/>
                </a:solidFill>
                <a:latin typeface="Georgia" panose="02040502050405020303" pitchFamily="18" charset="0"/>
              </a:rPr>
              <a:t>. </a:t>
            </a:r>
            <a:r>
              <a:rPr lang="en-US" sz="2400" b="1" dirty="0">
                <a:solidFill>
                  <a:prstClr val="white"/>
                </a:solidFill>
                <a:latin typeface="Georgia" panose="02040502050405020303" pitchFamily="18" charset="0"/>
              </a:rPr>
              <a:t>Matt. 12:34</a:t>
            </a:r>
            <a:endParaRPr lang="en-US" sz="2400" dirty="0">
              <a:solidFill>
                <a:prstClr val="white"/>
              </a:solidFill>
              <a:latin typeface="Georgia" panose="02040502050405020303" pitchFamily="18" charset="0"/>
            </a:endParaRPr>
          </a:p>
          <a:p>
            <a:pPr lvl="0"/>
            <a:r>
              <a:rPr lang="en-US" sz="2400" dirty="0">
                <a:solidFill>
                  <a:prstClr val="white"/>
                </a:solidFill>
                <a:latin typeface="Georgia" panose="02040502050405020303" pitchFamily="18" charset="0"/>
              </a:rPr>
              <a:t> </a:t>
            </a:r>
          </a:p>
          <a:p>
            <a:pPr lvl="0"/>
            <a:r>
              <a:rPr lang="en-US" sz="2400" dirty="0">
                <a:solidFill>
                  <a:prstClr val="white"/>
                </a:solidFill>
                <a:latin typeface="Georgia" panose="02040502050405020303" pitchFamily="18" charset="0"/>
              </a:rPr>
              <a:t>This admonition has to do with more than </a:t>
            </a:r>
            <a:r>
              <a:rPr lang="en-US" sz="2400" dirty="0">
                <a:solidFill>
                  <a:srgbClr val="FFFF00"/>
                </a:solidFill>
                <a:latin typeface="Georgia" panose="02040502050405020303" pitchFamily="18" charset="0"/>
              </a:rPr>
              <a:t>Filthy</a:t>
            </a:r>
            <a:r>
              <a:rPr lang="en-US" sz="2400" dirty="0">
                <a:solidFill>
                  <a:prstClr val="white"/>
                </a:solidFill>
                <a:latin typeface="Georgia" panose="02040502050405020303" pitchFamily="18" charset="0"/>
              </a:rPr>
              <a:t> </a:t>
            </a:r>
            <a:r>
              <a:rPr lang="en-US" sz="2400" dirty="0">
                <a:solidFill>
                  <a:srgbClr val="FFFF00"/>
                </a:solidFill>
                <a:latin typeface="Georgia" panose="02040502050405020303" pitchFamily="18" charset="0"/>
              </a:rPr>
              <a:t>Language</a:t>
            </a:r>
            <a:r>
              <a:rPr lang="en-US" sz="2400" dirty="0">
                <a:solidFill>
                  <a:prstClr val="white"/>
                </a:solidFill>
                <a:latin typeface="Georgia" panose="02040502050405020303" pitchFamily="18" charset="0"/>
              </a:rPr>
              <a:t> or </a:t>
            </a:r>
            <a:r>
              <a:rPr lang="en-US" sz="2400" dirty="0">
                <a:solidFill>
                  <a:srgbClr val="FFFF00"/>
                </a:solidFill>
                <a:latin typeface="Georgia" panose="02040502050405020303" pitchFamily="18" charset="0"/>
              </a:rPr>
              <a:t>Coarse</a:t>
            </a:r>
            <a:r>
              <a:rPr lang="en-US" sz="2400" dirty="0">
                <a:solidFill>
                  <a:prstClr val="white"/>
                </a:solidFill>
                <a:latin typeface="Georgia" panose="02040502050405020303" pitchFamily="18" charset="0"/>
              </a:rPr>
              <a:t> Jokes. It’s more aimed at speech that </a:t>
            </a:r>
            <a:r>
              <a:rPr lang="en-US" sz="2400" dirty="0">
                <a:solidFill>
                  <a:srgbClr val="FFFF00"/>
                </a:solidFill>
                <a:latin typeface="Georgia" panose="02040502050405020303" pitchFamily="18" charset="0"/>
              </a:rPr>
              <a:t>Tears</a:t>
            </a:r>
            <a:r>
              <a:rPr lang="en-US" sz="2400" dirty="0">
                <a:solidFill>
                  <a:prstClr val="white"/>
                </a:solidFill>
                <a:latin typeface="Georgia" panose="02040502050405020303" pitchFamily="18" charset="0"/>
              </a:rPr>
              <a:t> down our brother rather than speech that </a:t>
            </a:r>
            <a:r>
              <a:rPr lang="en-US" sz="2400" dirty="0">
                <a:solidFill>
                  <a:srgbClr val="FFFF00"/>
                </a:solidFill>
                <a:latin typeface="Georgia" panose="02040502050405020303" pitchFamily="18" charset="0"/>
              </a:rPr>
              <a:t>Builds</a:t>
            </a:r>
            <a:r>
              <a:rPr lang="en-US" sz="2400" dirty="0">
                <a:solidFill>
                  <a:prstClr val="white"/>
                </a:solidFill>
                <a:latin typeface="Georgia" panose="02040502050405020303" pitchFamily="18" charset="0"/>
              </a:rPr>
              <a:t> him up.</a:t>
            </a:r>
          </a:p>
        </p:txBody>
      </p:sp>
    </p:spTree>
    <p:extLst>
      <p:ext uri="{BB962C8B-B14F-4D97-AF65-F5344CB8AC3E}">
        <p14:creationId xmlns:p14="http://schemas.microsoft.com/office/powerpoint/2010/main" val="1202565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533400" y="1066800"/>
            <a:ext cx="8153400" cy="523220"/>
          </a:xfrm>
          <a:prstGeom prst="rect">
            <a:avLst/>
          </a:prstGeom>
          <a:noFill/>
        </p:spPr>
        <p:txBody>
          <a:bodyPr wrap="square" rtlCol="0">
            <a:spAutoFit/>
          </a:bodyPr>
          <a:lstStyle/>
          <a:p>
            <a:pPr lvl="0"/>
            <a:r>
              <a:rPr lang="en-US" sz="2800" b="1" dirty="0">
                <a:latin typeface="Georgia" panose="02040502050405020303" pitchFamily="18" charset="0"/>
              </a:rPr>
              <a:t>        </a:t>
            </a:r>
            <a:endParaRPr lang="en-US" dirty="0"/>
          </a:p>
        </p:txBody>
      </p:sp>
      <p:sp>
        <p:nvSpPr>
          <p:cNvPr id="4" name="TextBox 3"/>
          <p:cNvSpPr txBox="1"/>
          <p:nvPr/>
        </p:nvSpPr>
        <p:spPr>
          <a:xfrm>
            <a:off x="533400" y="1066800"/>
            <a:ext cx="8153400" cy="5755422"/>
          </a:xfrm>
          <a:prstGeom prst="rect">
            <a:avLst/>
          </a:prstGeom>
          <a:noFill/>
        </p:spPr>
        <p:txBody>
          <a:bodyPr wrap="square" rtlCol="0">
            <a:spAutoFit/>
          </a:bodyPr>
          <a:lstStyle/>
          <a:p>
            <a:r>
              <a:rPr lang="en-US" sz="2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32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II.    Don’t Grieve the Holy Spirit</a:t>
            </a:r>
            <a:endParaRPr lang="en-US" sz="32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endParaRPr lang="en-US" sz="1200" dirty="0">
              <a:latin typeface="Calibri" panose="020F0502020204030204" pitchFamily="34" charset="0"/>
              <a:ea typeface="Calibri" panose="020F0502020204030204" pitchFamily="34" charset="0"/>
              <a:cs typeface="Times New Roman" panose="02020603050405020304" pitchFamily="18" charset="0"/>
            </a:endParaRPr>
          </a:p>
          <a:p>
            <a:r>
              <a:rPr lang="en-US" sz="2400" dirty="0">
                <a:latin typeface="Georgia" panose="02040502050405020303" pitchFamily="18" charset="0"/>
                <a:ea typeface="Calibri" panose="020F0502020204030204" pitchFamily="34" charset="0"/>
                <a:cs typeface="Times New Roman" panose="02020603050405020304" pitchFamily="18" charset="0"/>
              </a:rPr>
              <a:t>The Gk. word means to feel deep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Emotional</a:t>
            </a:r>
            <a:r>
              <a:rPr lang="en-US" sz="2400" dirty="0">
                <a:latin typeface="Georgia" panose="02040502050405020303" pitchFamily="18" charset="0"/>
                <a:ea typeface="Calibri" panose="020F0502020204030204" pitchFamily="34" charset="0"/>
                <a:cs typeface="Times New Roman" panose="02020603050405020304" pitchFamily="18" charset="0"/>
              </a:rPr>
              <a:t> or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Physical</a:t>
            </a:r>
            <a:r>
              <a:rPr lang="en-US" sz="2400" dirty="0">
                <a:latin typeface="Georgia" panose="02040502050405020303" pitchFamily="18" charset="0"/>
                <a:ea typeface="Calibri" panose="020F0502020204030204" pitchFamily="34" charset="0"/>
                <a:cs typeface="Times New Roman" panose="02020603050405020304" pitchFamily="18" charset="0"/>
              </a:rPr>
              <a:t> Pain. In our context here it means to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Afflict</a:t>
            </a:r>
            <a:r>
              <a:rPr lang="en-US" sz="2400" dirty="0">
                <a:latin typeface="Georgia" panose="02040502050405020303" pitchFamily="18" charset="0"/>
                <a:ea typeface="Calibri" panose="020F0502020204030204" pitchFamily="34" charset="0"/>
                <a:cs typeface="Times New Roman" panose="02020603050405020304" pitchFamily="18" charset="0"/>
              </a:rPr>
              <a:t> one with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Sorrow.</a:t>
            </a:r>
          </a:p>
          <a:p>
            <a:endParaRPr lang="en-US" sz="1200" dirty="0">
              <a:latin typeface="Georgia" panose="02040502050405020303" pitchFamily="18" charset="0"/>
              <a:ea typeface="Calibri" panose="020F0502020204030204" pitchFamily="34" charset="0"/>
              <a:cs typeface="Times New Roman" panose="02020603050405020304" pitchFamily="18" charset="0"/>
            </a:endParaRPr>
          </a:p>
          <a:p>
            <a:r>
              <a:rPr lang="en-US" sz="2400" dirty="0">
                <a:latin typeface="Georgia" panose="02040502050405020303" pitchFamily="18" charset="0"/>
                <a:ea typeface="Calibri" panose="020F0502020204030204" pitchFamily="34" charset="0"/>
                <a:cs typeface="Times New Roman" panose="02020603050405020304" pitchFamily="18" charset="0"/>
              </a:rPr>
              <a:t>The Bible makes it clear,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Sin</a:t>
            </a:r>
            <a:r>
              <a:rPr lang="en-US" sz="2400" dirty="0">
                <a:latin typeface="Georgia" panose="02040502050405020303" pitchFamily="18" charset="0"/>
                <a:ea typeface="Calibri" panose="020F0502020204030204" pitchFamily="34" charset="0"/>
                <a:cs typeface="Times New Roman" panose="02020603050405020304" pitchFamily="18" charset="0"/>
              </a:rPr>
              <a:t> is the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Cause</a:t>
            </a:r>
            <a:r>
              <a:rPr lang="en-US" sz="2400" dirty="0">
                <a:latin typeface="Georgia" panose="02040502050405020303" pitchFamily="18" charset="0"/>
                <a:ea typeface="Calibri" panose="020F0502020204030204" pitchFamily="34" charset="0"/>
                <a:cs typeface="Times New Roman" panose="02020603050405020304" pitchFamily="18" charset="0"/>
              </a:rPr>
              <a:t> for the Holy Spirits’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Grief</a:t>
            </a:r>
            <a:r>
              <a:rPr lang="en-US" sz="2400" dirty="0">
                <a:latin typeface="Georgia" panose="02040502050405020303" pitchFamily="18" charset="0"/>
                <a:ea typeface="Calibri" panose="020F0502020204030204" pitchFamily="34" charset="0"/>
                <a:cs typeface="Times New Roman" panose="02020603050405020304" pitchFamily="18" charset="0"/>
              </a:rPr>
              <a:t>. Reasons we need to choose Not to sin:</a:t>
            </a:r>
          </a:p>
          <a:p>
            <a:pPr marR="0" lvl="0">
              <a:spcBef>
                <a:spcPts val="0"/>
              </a:spcBef>
              <a:spcAft>
                <a:spcPts val="0"/>
              </a:spcAft>
            </a:pP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1.   </a:t>
            </a:r>
            <a:r>
              <a:rPr lang="en-US" sz="2400" dirty="0">
                <a:latin typeface="Georgia" panose="02040502050405020303" pitchFamily="18" charset="0"/>
                <a:ea typeface="Calibri" panose="020F0502020204030204" pitchFamily="34" charset="0"/>
                <a:cs typeface="Times New Roman" panose="02020603050405020304" pitchFamily="18" charset="0"/>
              </a:rPr>
              <a:t>Sin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Hurts</a:t>
            </a:r>
            <a:r>
              <a:rPr lang="en-US" sz="2400" dirty="0">
                <a:latin typeface="Georgia" panose="02040502050405020303" pitchFamily="18" charset="0"/>
                <a:ea typeface="Calibri" panose="020F0502020204030204" pitchFamily="34" charset="0"/>
                <a:cs typeface="Times New Roman" panose="02020603050405020304" pitchFamily="18" charset="0"/>
              </a:rPr>
              <a:t> us.</a:t>
            </a:r>
          </a:p>
          <a:p>
            <a:pPr marL="457200" marR="0">
              <a:spcBef>
                <a:spcPts val="0"/>
              </a:spcBef>
              <a:spcAft>
                <a:spcPts val="0"/>
              </a:spcAft>
            </a:pPr>
            <a:r>
              <a:rPr lang="en-US" sz="2400" dirty="0">
                <a:latin typeface="Georgia" panose="02040502050405020303" pitchFamily="18" charset="0"/>
                <a:ea typeface="Calibri" panose="020F0502020204030204" pitchFamily="34" charset="0"/>
                <a:cs typeface="Times New Roman" panose="02020603050405020304" pitchFamily="18" charset="0"/>
              </a:rPr>
              <a:t>We have God’s commandments for our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Protection</a:t>
            </a:r>
            <a:r>
              <a:rPr lang="en-US" sz="2400" dirty="0">
                <a:latin typeface="Georgia" panose="02040502050405020303" pitchFamily="18" charset="0"/>
                <a:ea typeface="Calibri" panose="020F0502020204030204" pitchFamily="34" charset="0"/>
                <a:cs typeface="Times New Roman" panose="02020603050405020304" pitchFamily="18" charset="0"/>
              </a:rPr>
              <a:t> and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Blessing</a:t>
            </a:r>
            <a:r>
              <a:rPr lang="en-US" sz="2400" dirty="0">
                <a:latin typeface="Georgia" panose="02040502050405020303" pitchFamily="18" charset="0"/>
                <a:ea typeface="Calibri" panose="020F0502020204030204" pitchFamily="34" charset="0"/>
                <a:cs typeface="Times New Roman" panose="02020603050405020304" pitchFamily="18" charset="0"/>
              </a:rPr>
              <a:t>.</a:t>
            </a:r>
          </a:p>
          <a:p>
            <a:pPr marR="0" lvl="0">
              <a:spcBef>
                <a:spcPts val="0"/>
              </a:spcBef>
              <a:spcAft>
                <a:spcPts val="0"/>
              </a:spcAft>
            </a:pP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2.   </a:t>
            </a:r>
            <a:r>
              <a:rPr lang="en-US" sz="2400" dirty="0">
                <a:latin typeface="Georgia" panose="02040502050405020303" pitchFamily="18" charset="0"/>
                <a:ea typeface="Calibri" panose="020F0502020204030204" pitchFamily="34" charset="0"/>
                <a:cs typeface="Times New Roman" panose="02020603050405020304" pitchFamily="18" charset="0"/>
              </a:rPr>
              <a:t>Our sin hurts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Others.</a:t>
            </a:r>
          </a:p>
          <a:p>
            <a:pPr marL="457200" marR="0">
              <a:spcBef>
                <a:spcPts val="0"/>
              </a:spcBef>
              <a:spcAft>
                <a:spcPts val="0"/>
              </a:spcAft>
            </a:pPr>
            <a:r>
              <a:rPr lang="en-US" sz="2400" dirty="0">
                <a:latin typeface="Georgia" panose="02040502050405020303" pitchFamily="18" charset="0"/>
                <a:ea typeface="Calibri" panose="020F0502020204030204" pitchFamily="34" charset="0"/>
                <a:cs typeface="Times New Roman" panose="02020603050405020304" pitchFamily="18" charset="0"/>
              </a:rPr>
              <a:t>We are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Members</a:t>
            </a:r>
            <a:r>
              <a:rPr lang="en-US" sz="2400" dirty="0">
                <a:latin typeface="Georgia" panose="02040502050405020303" pitchFamily="18" charset="0"/>
                <a:ea typeface="Calibri" panose="020F0502020204030204" pitchFamily="34" charset="0"/>
                <a:cs typeface="Times New Roman" panose="02020603050405020304" pitchFamily="18" charset="0"/>
              </a:rPr>
              <a:t> together of the body. Our sin damages the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Unity</a:t>
            </a:r>
            <a:r>
              <a:rPr lang="en-US" sz="2400" dirty="0">
                <a:latin typeface="Georgia" panose="02040502050405020303" pitchFamily="18" charset="0"/>
                <a:ea typeface="Calibri" panose="020F0502020204030204" pitchFamily="34" charset="0"/>
                <a:cs typeface="Times New Roman" panose="02020603050405020304" pitchFamily="18" charset="0"/>
              </a:rPr>
              <a:t> and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Peace </a:t>
            </a:r>
            <a:r>
              <a:rPr lang="en-US" sz="2400" dirty="0">
                <a:latin typeface="Georgia" panose="02040502050405020303" pitchFamily="18" charset="0"/>
                <a:ea typeface="Calibri" panose="020F0502020204030204" pitchFamily="34" charset="0"/>
                <a:cs typeface="Times New Roman" panose="02020603050405020304" pitchFamily="18" charset="0"/>
              </a:rPr>
              <a:t>of that body. It also hurts my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Witness</a:t>
            </a:r>
            <a:r>
              <a:rPr lang="en-US" sz="2400" dirty="0">
                <a:latin typeface="Georgia" panose="02040502050405020303" pitchFamily="18" charset="0"/>
                <a:ea typeface="Calibri" panose="020F0502020204030204" pitchFamily="34" charset="0"/>
                <a:cs typeface="Times New Roman" panose="02020603050405020304" pitchFamily="18" charset="0"/>
              </a:rPr>
              <a:t> for Christ and my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Example</a:t>
            </a:r>
            <a:r>
              <a:rPr lang="en-US" sz="2400" dirty="0">
                <a:latin typeface="Georgia" panose="02040502050405020303" pitchFamily="18" charset="0"/>
                <a:ea typeface="Calibri" panose="020F0502020204030204" pitchFamily="34" charset="0"/>
                <a:cs typeface="Times New Roman" panose="02020603050405020304" pitchFamily="18" charset="0"/>
              </a:rPr>
              <a:t> as the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Shepherd</a:t>
            </a:r>
            <a:r>
              <a:rPr lang="en-US" sz="2400" dirty="0">
                <a:latin typeface="Georgia" panose="02040502050405020303" pitchFamily="18" charset="0"/>
                <a:ea typeface="Calibri" panose="020F0502020204030204" pitchFamily="34" charset="0"/>
                <a:cs typeface="Times New Roman" panose="02020603050405020304" pitchFamily="18" charset="0"/>
              </a:rPr>
              <a:t> of my family.</a:t>
            </a:r>
          </a:p>
        </p:txBody>
      </p:sp>
    </p:spTree>
    <p:extLst>
      <p:ext uri="{BB962C8B-B14F-4D97-AF65-F5344CB8AC3E}">
        <p14:creationId xmlns:p14="http://schemas.microsoft.com/office/powerpoint/2010/main" val="4261836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533400" y="1066800"/>
            <a:ext cx="8153400" cy="523220"/>
          </a:xfrm>
          <a:prstGeom prst="rect">
            <a:avLst/>
          </a:prstGeom>
          <a:noFill/>
        </p:spPr>
        <p:txBody>
          <a:bodyPr wrap="square" rtlCol="0">
            <a:spAutoFit/>
          </a:bodyPr>
          <a:lstStyle/>
          <a:p>
            <a:pPr lvl="0"/>
            <a:r>
              <a:rPr lang="en-US" sz="2800" b="1" dirty="0">
                <a:latin typeface="Georgia" panose="02040502050405020303" pitchFamily="18" charset="0"/>
              </a:rPr>
              <a:t>        </a:t>
            </a:r>
            <a:endParaRPr lang="en-US" dirty="0"/>
          </a:p>
        </p:txBody>
      </p:sp>
      <p:sp>
        <p:nvSpPr>
          <p:cNvPr id="4" name="TextBox 3"/>
          <p:cNvSpPr txBox="1"/>
          <p:nvPr/>
        </p:nvSpPr>
        <p:spPr>
          <a:xfrm>
            <a:off x="533400" y="1066800"/>
            <a:ext cx="8153400" cy="2800767"/>
          </a:xfrm>
          <a:prstGeom prst="rect">
            <a:avLst/>
          </a:prstGeom>
          <a:noFill/>
        </p:spPr>
        <p:txBody>
          <a:bodyPr wrap="square" rtlCol="0">
            <a:spAutoFit/>
          </a:bodyPr>
          <a:lstStyle/>
          <a:p>
            <a:r>
              <a:rPr lang="en-US" sz="2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32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II.    Don’t Grieve the Holy Spirit</a:t>
            </a:r>
          </a:p>
          <a:p>
            <a:endParaRPr lang="en-US" sz="24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lvl="0"/>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3.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Rom. 6:23 is here to stay. No One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Escapes</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God’s   	Judgement on sin.</a:t>
            </a:r>
          </a:p>
          <a:p>
            <a:pPr lvl="0"/>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4.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The most important reason to Not sin; it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Grieves</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the 	Holy Spirit. </a:t>
            </a:r>
            <a:r>
              <a:rPr lang="en-US" sz="2400" dirty="0">
                <a:latin typeface="Georgia" panose="02040502050405020303" pitchFamily="18" charset="0"/>
                <a:ea typeface="Calibri" panose="020F0502020204030204" pitchFamily="34" charset="0"/>
                <a:cs typeface="Times New Roman" panose="02020603050405020304" pitchFamily="18" charset="0"/>
              </a:rPr>
              <a:t>He is a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Person</a:t>
            </a:r>
            <a:r>
              <a:rPr lang="en-US" sz="2400" dirty="0">
                <a:latin typeface="Georgia" panose="02040502050405020303" pitchFamily="18" charset="0"/>
                <a:ea typeface="Calibri" panose="020F0502020204030204" pitchFamily="34" charset="0"/>
                <a:cs typeface="Times New Roman" panose="02020603050405020304" pitchFamily="18" charset="0"/>
              </a:rPr>
              <a:t>, not simply a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Spiritual</a:t>
            </a:r>
            <a:r>
              <a:rPr lang="en-US" sz="2400" dirty="0">
                <a:latin typeface="Georgia" panose="02040502050405020303" pitchFamily="18" charset="0"/>
                <a:ea typeface="Calibri" panose="020F0502020204030204" pitchFamily="34" charset="0"/>
                <a:cs typeface="Times New Roman" panose="02020603050405020304" pitchFamily="18" charset="0"/>
              </a:rPr>
              <a:t>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Force</a:t>
            </a:r>
            <a:r>
              <a:rPr lang="en-US" sz="2400" dirty="0">
                <a:latin typeface="Georgia" panose="02040502050405020303" pitchFamily="18" charset="0"/>
                <a:ea typeface="Calibri" panose="020F0502020204030204" pitchFamily="34" charset="0"/>
                <a:cs typeface="Times New Roman" panose="02020603050405020304" pitchFamily="18" charset="0"/>
              </a:rPr>
              <a:t> or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Influence.</a:t>
            </a:r>
          </a:p>
        </p:txBody>
      </p:sp>
      <p:sp>
        <p:nvSpPr>
          <p:cNvPr id="5" name="TextBox 4"/>
          <p:cNvSpPr txBox="1"/>
          <p:nvPr/>
        </p:nvSpPr>
        <p:spPr>
          <a:xfrm>
            <a:off x="533400" y="3997881"/>
            <a:ext cx="8153400" cy="2657138"/>
          </a:xfrm>
          <a:prstGeom prst="rect">
            <a:avLst/>
          </a:prstGeom>
          <a:noFill/>
        </p:spPr>
        <p:txBody>
          <a:bodyPr wrap="square" rtlCol="0">
            <a:spAutoFit/>
          </a:bodyPr>
          <a:lstStyle/>
          <a:p>
            <a:r>
              <a:rPr lang="en-US" sz="3200" dirty="0">
                <a:solidFill>
                  <a:srgbClr val="FFFF00"/>
                </a:solidFill>
                <a:latin typeface="Georgia" panose="02040502050405020303" pitchFamily="18" charset="0"/>
              </a:rPr>
              <a:t>                   III.     Godly Conduct</a:t>
            </a:r>
          </a:p>
          <a:p>
            <a:endParaRPr lang="en-US" sz="3200" dirty="0">
              <a:solidFill>
                <a:srgbClr val="FFFF00"/>
              </a:solidFill>
              <a:latin typeface="Georgia" panose="02040502050405020303" pitchFamily="18" charset="0"/>
            </a:endParaRPr>
          </a:p>
          <a:p>
            <a:pPr>
              <a:spcAft>
                <a:spcPts val="800"/>
              </a:spcAft>
            </a:pPr>
            <a:r>
              <a:rPr lang="en-US" sz="2400" dirty="0">
                <a:latin typeface="Georgia" panose="02040502050405020303" pitchFamily="18" charset="0"/>
                <a:ea typeface="Calibri" panose="020F0502020204030204" pitchFamily="34" charset="0"/>
                <a:cs typeface="Times New Roman" panose="02020603050405020304" pitchFamily="18" charset="0"/>
              </a:rPr>
              <a:t>Before salvation we were: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Darkened</a:t>
            </a:r>
            <a:r>
              <a:rPr lang="en-US" sz="2400" dirty="0">
                <a:latin typeface="Georgia" panose="02040502050405020303" pitchFamily="18" charset="0"/>
                <a:ea typeface="Calibri" panose="020F0502020204030204" pitchFamily="34" charset="0"/>
                <a:cs typeface="Times New Roman" panose="02020603050405020304" pitchFamily="18" charset="0"/>
              </a:rPr>
              <a:t> in our Understanding,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Excluded</a:t>
            </a:r>
            <a:r>
              <a:rPr lang="en-US" sz="2400" dirty="0">
                <a:latin typeface="Georgia" panose="02040502050405020303" pitchFamily="18" charset="0"/>
                <a:ea typeface="Calibri" panose="020F0502020204030204" pitchFamily="34" charset="0"/>
                <a:cs typeface="Times New Roman" panose="02020603050405020304" pitchFamily="18" charset="0"/>
              </a:rPr>
              <a:t> from the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Life</a:t>
            </a:r>
            <a:r>
              <a:rPr lang="en-US" sz="2400" dirty="0">
                <a:latin typeface="Georgia" panose="02040502050405020303" pitchFamily="18" charset="0"/>
                <a:ea typeface="Calibri" panose="020F0502020204030204" pitchFamily="34" charset="0"/>
                <a:cs typeface="Times New Roman" panose="02020603050405020304" pitchFamily="18" charset="0"/>
              </a:rPr>
              <a:t> of God, and, Given over to Sin.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en-US" sz="2400" dirty="0">
                <a:latin typeface="Georgia" panose="02040502050405020303" pitchFamily="18" charset="0"/>
                <a:ea typeface="Calibri" panose="020F0502020204030204" pitchFamily="34" charset="0"/>
                <a:cs typeface="Times New Roman" panose="02020603050405020304" pitchFamily="18" charset="0"/>
              </a:rPr>
              <a:t>We are to be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Filled</a:t>
            </a:r>
            <a:r>
              <a:rPr lang="en-US" sz="2400" dirty="0">
                <a:latin typeface="Georgia" panose="02040502050405020303" pitchFamily="18" charset="0"/>
                <a:ea typeface="Calibri" panose="020F0502020204030204" pitchFamily="34" charset="0"/>
                <a:cs typeface="Times New Roman" panose="02020603050405020304" pitchFamily="18" charset="0"/>
              </a:rPr>
              <a:t> with the Spirit Who enables us not to fulfill the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Desires</a:t>
            </a:r>
            <a:r>
              <a:rPr lang="en-US" sz="2400" dirty="0">
                <a:latin typeface="Georgia" panose="02040502050405020303" pitchFamily="18" charset="0"/>
                <a:ea typeface="Calibri" panose="020F0502020204030204" pitchFamily="34" charset="0"/>
                <a:cs typeface="Times New Roman" panose="02020603050405020304" pitchFamily="18" charset="0"/>
              </a:rPr>
              <a:t> of the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Flesh</a:t>
            </a:r>
            <a:r>
              <a:rPr lang="en-US" sz="2400" dirty="0">
                <a:latin typeface="Georgia" panose="02040502050405020303" pitchFamily="18" charset="0"/>
                <a:ea typeface="Calibri" panose="020F0502020204030204" pitchFamily="34" charset="0"/>
                <a:cs typeface="Times New Roman" panose="02020603050405020304" pitchFamily="18" charset="0"/>
              </a:rPr>
              <a:t>. The results of which are:</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8576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533400" y="1066800"/>
            <a:ext cx="8077200" cy="584775"/>
          </a:xfrm>
          <a:prstGeom prst="rect">
            <a:avLst/>
          </a:prstGeom>
          <a:noFill/>
        </p:spPr>
        <p:txBody>
          <a:bodyPr wrap="square" rtlCol="0">
            <a:spAutoFit/>
          </a:bodyPr>
          <a:lstStyle/>
          <a:p>
            <a:r>
              <a:rPr lang="en-US" sz="3200" dirty="0">
                <a:solidFill>
                  <a:srgbClr val="FFFF00"/>
                </a:solidFill>
                <a:latin typeface="Georgia" panose="02040502050405020303" pitchFamily="18" charset="0"/>
              </a:rPr>
              <a:t>	            III.     Godly Conduct</a:t>
            </a:r>
            <a:endParaRPr lang="en-US" sz="3200" dirty="0">
              <a:latin typeface="Georgia" panose="02040502050405020303" pitchFamily="18" charset="0"/>
            </a:endParaRPr>
          </a:p>
        </p:txBody>
      </p:sp>
      <p:sp>
        <p:nvSpPr>
          <p:cNvPr id="4" name="TextBox 3"/>
          <p:cNvSpPr txBox="1"/>
          <p:nvPr/>
        </p:nvSpPr>
        <p:spPr>
          <a:xfrm>
            <a:off x="533400" y="1828800"/>
            <a:ext cx="8077200" cy="4154984"/>
          </a:xfrm>
          <a:prstGeom prst="rect">
            <a:avLst/>
          </a:prstGeom>
          <a:noFill/>
        </p:spPr>
        <p:txBody>
          <a:bodyPr wrap="square" rtlCol="0">
            <a:spAutoFit/>
          </a:bodyPr>
          <a:lstStyle/>
          <a:p>
            <a:pPr lvl="0"/>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1.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Bitterness: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Extreme</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wickedness,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Evil</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speaking, Bitter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Hatred</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Three things about bitterness</a:t>
            </a:r>
            <a:endParaRPr lang="en-US" sz="20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a:p>
            <a:pPr lvl="1"/>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A.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It will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Destroy</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you and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Others</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a:t>
            </a:r>
            <a:r>
              <a:rPr lang="en-US" sz="2400" b="1" dirty="0">
                <a:solidFill>
                  <a:prstClr val="white"/>
                </a:solidFill>
                <a:latin typeface="Georgia" panose="02040502050405020303" pitchFamily="18" charset="0"/>
                <a:ea typeface="Calibri" panose="020F0502020204030204" pitchFamily="34" charset="0"/>
                <a:cs typeface="Times New Roman" panose="02020603050405020304" pitchFamily="18" charset="0"/>
              </a:rPr>
              <a:t>Heb. 12:15.</a:t>
            </a:r>
            <a:endParaRPr lang="en-US" sz="20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a:p>
            <a:pPr lvl="1"/>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B. You</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will become a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Bitter</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person</a:t>
            </a:r>
            <a:endParaRPr lang="en-US" sz="20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a:p>
            <a:pPr lvl="1"/>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C.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You will be in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Bondage</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to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Sin</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a:t>
            </a:r>
            <a:r>
              <a:rPr lang="en-US" sz="2400" b="1" dirty="0">
                <a:solidFill>
                  <a:prstClr val="white"/>
                </a:solidFill>
                <a:latin typeface="Georgia" panose="02040502050405020303" pitchFamily="18" charset="0"/>
                <a:ea typeface="Calibri" panose="020F0502020204030204" pitchFamily="34" charset="0"/>
                <a:cs typeface="Times New Roman" panose="02020603050405020304" pitchFamily="18" charset="0"/>
              </a:rPr>
              <a:t>Acts 8:22-23.</a:t>
            </a:r>
            <a:endParaRPr lang="en-US" sz="20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a:p>
            <a:pPr lvl="0"/>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2.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Anger: A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Deep Resentment</a:t>
            </a:r>
            <a:endParaRPr lang="en-US" sz="2000" dirty="0">
              <a:solidFill>
                <a:srgbClr val="FFFF00"/>
              </a:solidFill>
              <a:latin typeface="Calibri" panose="020F0502020204030204" pitchFamily="34" charset="0"/>
              <a:ea typeface="Calibri" panose="020F0502020204030204" pitchFamily="34" charset="0"/>
              <a:cs typeface="Times New Roman" panose="02020603050405020304" pitchFamily="18" charset="0"/>
            </a:endParaRPr>
          </a:p>
          <a:p>
            <a:pPr lvl="0"/>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3.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Wrath: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Explosive</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Temper/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Uncontrolled</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emotion.</a:t>
            </a:r>
            <a:endParaRPr lang="en-US" sz="20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a:p>
            <a:pPr lvl="0"/>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4.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Clamor: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Yelling</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cursing, insensitivity</a:t>
            </a:r>
            <a:endParaRPr lang="en-US" sz="20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a:p>
            <a:pPr lvl="0"/>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5.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Slander: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Blasphemy</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against God, the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Speech</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of the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Anti-Christ</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a:t>
            </a:r>
            <a:r>
              <a:rPr lang="en-US" sz="2400" b="1" dirty="0">
                <a:solidFill>
                  <a:prstClr val="white"/>
                </a:solidFill>
                <a:latin typeface="Georgia" panose="02040502050405020303" pitchFamily="18" charset="0"/>
                <a:ea typeface="Calibri" panose="020F0502020204030204" pitchFamily="34" charset="0"/>
                <a:cs typeface="Times New Roman" panose="02020603050405020304" pitchFamily="18" charset="0"/>
              </a:rPr>
              <a:t>Rev. 13:1,5&amp;6</a:t>
            </a:r>
            <a:endParaRPr lang="en-US" sz="20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6.   </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Malice: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Actions</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that promote </a:t>
            </a:r>
            <a:r>
              <a:rPr lang="en-US" sz="2400" dirty="0">
                <a:solidFill>
                  <a:srgbClr val="FFFF00"/>
                </a:solidFill>
                <a:latin typeface="Georgia" panose="02040502050405020303" pitchFamily="18" charset="0"/>
                <a:ea typeface="Calibri" panose="020F0502020204030204" pitchFamily="34" charset="0"/>
                <a:cs typeface="Times New Roman" panose="02020603050405020304" pitchFamily="18" charset="0"/>
              </a:rPr>
              <a:t>Suffering</a:t>
            </a:r>
            <a:r>
              <a:rPr lang="en-US" sz="2400" dirty="0">
                <a:solidFill>
                  <a:prstClr val="white"/>
                </a:solidFill>
                <a:latin typeface="Georgia" panose="02040502050405020303" pitchFamily="18" charset="0"/>
                <a:ea typeface="Calibri" panose="020F0502020204030204" pitchFamily="34" charset="0"/>
                <a:cs typeface="Times New Roman" panose="02020603050405020304" pitchFamily="18" charset="0"/>
              </a:rPr>
              <a:t> of Others. </a:t>
            </a:r>
            <a:endParaRPr lang="en-US" sz="2000" dirty="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3035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28600"/>
            <a:ext cx="8229600" cy="707886"/>
          </a:xfrm>
          <a:prstGeom prst="rect">
            <a:avLst/>
          </a:prstGeom>
          <a:noFill/>
        </p:spPr>
        <p:txBody>
          <a:bodyPr wrap="square" rtlCol="0">
            <a:spAutoFit/>
          </a:bodyPr>
          <a:lstStyle/>
          <a:p>
            <a:pPr algn="ctr"/>
            <a:r>
              <a:rPr lang="en-US" sz="2800" dirty="0">
                <a:latin typeface="Georgia" panose="02040502050405020303" pitchFamily="18" charset="0"/>
              </a:rPr>
              <a:t> </a:t>
            </a:r>
            <a:r>
              <a:rPr lang="en-US" sz="4000" b="1" dirty="0">
                <a:solidFill>
                  <a:srgbClr val="FFFF00"/>
                </a:solidFill>
                <a:latin typeface="Georgia" panose="02040502050405020303" pitchFamily="18" charset="0"/>
                <a:ea typeface="Calibri" panose="020F0502020204030204" pitchFamily="34" charset="0"/>
                <a:cs typeface="Times New Roman" panose="02020603050405020304" pitchFamily="18" charset="0"/>
              </a:rPr>
              <a:t> </a:t>
            </a:r>
            <a:r>
              <a:rPr lang="en-US" sz="4000" b="1" dirty="0">
                <a:solidFill>
                  <a:srgbClr val="FFFF00"/>
                </a:solidFill>
                <a:latin typeface="Georgia" panose="02040502050405020303" pitchFamily="18" charset="0"/>
              </a:rPr>
              <a:t>“A Brand New Way”</a:t>
            </a:r>
          </a:p>
        </p:txBody>
      </p:sp>
      <p:sp>
        <p:nvSpPr>
          <p:cNvPr id="3" name="TextBox 2"/>
          <p:cNvSpPr txBox="1"/>
          <p:nvPr/>
        </p:nvSpPr>
        <p:spPr>
          <a:xfrm>
            <a:off x="381000" y="936486"/>
            <a:ext cx="8610600" cy="523220"/>
          </a:xfrm>
          <a:prstGeom prst="rect">
            <a:avLst/>
          </a:prstGeom>
          <a:noFill/>
        </p:spPr>
        <p:txBody>
          <a:bodyPr wrap="square" rtlCol="0">
            <a:spAutoFit/>
          </a:bodyPr>
          <a:lstStyle/>
          <a:p>
            <a:pPr algn="ctr"/>
            <a:r>
              <a:rPr lang="en-US" sz="2800" b="1" dirty="0" err="1">
                <a:solidFill>
                  <a:srgbClr val="FFFF00"/>
                </a:solidFill>
                <a:latin typeface="Georgia" panose="02040502050405020303" pitchFamily="18" charset="0"/>
              </a:rPr>
              <a:t>Conclision</a:t>
            </a:r>
            <a:r>
              <a:rPr lang="en-US" sz="2800" b="1" dirty="0">
                <a:solidFill>
                  <a:srgbClr val="FFFF00"/>
                </a:solidFill>
                <a:latin typeface="Georgia" panose="02040502050405020303" pitchFamily="18" charset="0"/>
              </a:rPr>
              <a:t>:</a:t>
            </a:r>
          </a:p>
        </p:txBody>
      </p:sp>
      <p:sp>
        <p:nvSpPr>
          <p:cNvPr id="4" name="TextBox 3"/>
          <p:cNvSpPr txBox="1"/>
          <p:nvPr/>
        </p:nvSpPr>
        <p:spPr>
          <a:xfrm>
            <a:off x="228600" y="1676400"/>
            <a:ext cx="8763000" cy="5262979"/>
          </a:xfrm>
          <a:prstGeom prst="rect">
            <a:avLst/>
          </a:prstGeom>
          <a:noFill/>
        </p:spPr>
        <p:txBody>
          <a:bodyPr wrap="square" rtlCol="0">
            <a:spAutoFit/>
          </a:bodyPr>
          <a:lstStyle/>
          <a:p>
            <a:r>
              <a:rPr lang="en-US" sz="2800" dirty="0">
                <a:solidFill>
                  <a:srgbClr val="FFFF00"/>
                </a:solidFill>
                <a:latin typeface="Georgia" panose="02040502050405020303" pitchFamily="18" charset="0"/>
              </a:rPr>
              <a:t>1.    </a:t>
            </a:r>
            <a:r>
              <a:rPr lang="en-US" sz="2800" dirty="0">
                <a:latin typeface="Georgia" panose="02040502050405020303" pitchFamily="18" charset="0"/>
              </a:rPr>
              <a:t>Rather than using words to tear down and 	promote ourselves, choose words that edify and 	build up</a:t>
            </a:r>
          </a:p>
          <a:p>
            <a:r>
              <a:rPr lang="en-US" sz="2800" dirty="0">
                <a:solidFill>
                  <a:srgbClr val="FFFF00"/>
                </a:solidFill>
                <a:latin typeface="Georgia" panose="02040502050405020303" pitchFamily="18" charset="0"/>
              </a:rPr>
              <a:t>2.   </a:t>
            </a:r>
            <a:r>
              <a:rPr lang="en-US" sz="2800" dirty="0">
                <a:latin typeface="Georgia" panose="02040502050405020303" pitchFamily="18" charset="0"/>
              </a:rPr>
              <a:t>God loves us more than we can hope to imagine!  	He has sent His Holy Spirit to indwell us as His 	temple, to empower us to live holy lives. Don’t 	grieve Him by sinning!</a:t>
            </a:r>
          </a:p>
          <a:p>
            <a:pPr marL="514350" indent="-514350">
              <a:buAutoNum type="arabicPeriod" startAt="3"/>
            </a:pPr>
            <a:r>
              <a:rPr lang="en-US" sz="2800" dirty="0">
                <a:solidFill>
                  <a:srgbClr val="FFFF00"/>
                </a:solidFill>
                <a:latin typeface="Georgia" panose="02040502050405020303" pitchFamily="18" charset="0"/>
              </a:rPr>
              <a:t>James 1:20 </a:t>
            </a:r>
            <a:r>
              <a:rPr lang="en-US" sz="2800" dirty="0">
                <a:latin typeface="Georgia" panose="02040502050405020303" pitchFamily="18" charset="0"/>
              </a:rPr>
              <a:t>reminds us that </a:t>
            </a:r>
            <a:r>
              <a:rPr lang="en-US" sz="2800" i="1" dirty="0">
                <a:solidFill>
                  <a:srgbClr val="FFFF00"/>
                </a:solidFill>
                <a:latin typeface="Georgia" panose="02040502050405020303" pitchFamily="18" charset="0"/>
              </a:rPr>
              <a:t>man’s anger </a:t>
            </a:r>
            <a:r>
              <a:rPr lang="en-US" sz="2800" i="1" dirty="0">
                <a:solidFill>
                  <a:srgbClr val="FFFF00"/>
                </a:solidFill>
              </a:rPr>
              <a:t>does not 	accomplish God's righteousness. </a:t>
            </a:r>
            <a:r>
              <a:rPr lang="en-US" sz="2800" dirty="0"/>
              <a:t>We get angry </a:t>
            </a:r>
          </a:p>
          <a:p>
            <a:r>
              <a:rPr lang="en-US" sz="2800" dirty="0"/>
              <a:t>	because we focus on self. We needs to bear with the 	shortcomings of others and thereby exemplify the 	attitude of Christ.  </a:t>
            </a:r>
            <a:r>
              <a:rPr lang="en-US" sz="2800" dirty="0">
                <a:solidFill>
                  <a:srgbClr val="FFFF00"/>
                </a:solidFill>
              </a:rPr>
              <a:t>Philippians 2:1-8</a:t>
            </a:r>
            <a:endParaRPr lang="en-US" sz="2800" dirty="0">
              <a:solidFill>
                <a:srgbClr val="FFFF00"/>
              </a:solidFill>
              <a:latin typeface="Georgia" panose="02040502050405020303" pitchFamily="18" charset="0"/>
            </a:endParaRPr>
          </a:p>
        </p:txBody>
      </p:sp>
    </p:spTree>
    <p:extLst>
      <p:ext uri="{BB962C8B-B14F-4D97-AF65-F5344CB8AC3E}">
        <p14:creationId xmlns:p14="http://schemas.microsoft.com/office/powerpoint/2010/main" val="4243129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11391</TotalTime>
  <Words>356</Words>
  <Application>Microsoft Office PowerPoint</Application>
  <PresentationFormat>On-screen Show (4:3)</PresentationFormat>
  <Paragraphs>70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Algerian</vt:lpstr>
      <vt:lpstr>Arial</vt:lpstr>
      <vt:lpstr>Calibri</vt:lpstr>
      <vt:lpstr>Georgia</vt:lpstr>
      <vt:lpstr>Times New Roman</vt:lpstr>
      <vt:lpstr>Office Theme</vt:lpstr>
      <vt:lpstr>ephesians</vt:lpstr>
      <vt:lpstr>ephesians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dc:title>
  <dc:creator>User</dc:creator>
  <cp:lastModifiedBy>David Archer</cp:lastModifiedBy>
  <cp:revision>527</cp:revision>
  <dcterms:created xsi:type="dcterms:W3CDTF">2017-01-05T17:47:12Z</dcterms:created>
  <dcterms:modified xsi:type="dcterms:W3CDTF">2017-06-11T13:56:05Z</dcterms:modified>
</cp:coreProperties>
</file>