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6" r:id="rId3"/>
    <p:sldId id="353" r:id="rId4"/>
    <p:sldId id="354" r:id="rId5"/>
    <p:sldId id="285" r:id="rId6"/>
    <p:sldId id="286" r:id="rId7"/>
    <p:sldId id="266" r:id="rId8"/>
    <p:sldId id="287" r:id="rId9"/>
    <p:sldId id="331" r:id="rId10"/>
    <p:sldId id="332" r:id="rId11"/>
    <p:sldId id="355" r:id="rId12"/>
    <p:sldId id="333" r:id="rId13"/>
    <p:sldId id="334" r:id="rId14"/>
    <p:sldId id="288" r:id="rId15"/>
    <p:sldId id="270" r:id="rId16"/>
    <p:sldId id="348" r:id="rId17"/>
    <p:sldId id="349" r:id="rId18"/>
    <p:sldId id="335" r:id="rId19"/>
    <p:sldId id="350" r:id="rId20"/>
    <p:sldId id="351" r:id="rId21"/>
    <p:sldId id="352" r:id="rId22"/>
    <p:sldId id="347" r:id="rId23"/>
    <p:sldId id="336" r:id="rId24"/>
    <p:sldId id="273"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44" autoAdjust="0"/>
    <p:restoredTop sz="94660"/>
  </p:normalViewPr>
  <p:slideViewPr>
    <p:cSldViewPr>
      <p:cViewPr varScale="1">
        <p:scale>
          <a:sx n="85" d="100"/>
          <a:sy n="85" d="100"/>
        </p:scale>
        <p:origin x="190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1352999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349987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98177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418550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4011242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3791369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2874510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344619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3671663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2360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104FD-AA5A-462A-93C3-FE84B4F2693F}" type="datetimeFigureOut">
              <a:rPr lang="en-US" smtClean="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251165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104FD-AA5A-462A-93C3-FE84B4F2693F}" type="datetimeFigureOut">
              <a:rPr lang="en-US" smtClean="0"/>
              <a:pPr/>
              <a:t>5/22/2022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ECFD6-3C8C-4CB3-90E3-CA27913D53E0}" type="slidenum">
              <a:rPr lang="en-US" smtClean="0"/>
              <a:pPr/>
              <a:t>‹#›</a:t>
            </a:fld>
            <a:endParaRPr lang="en-US" dirty="0"/>
          </a:p>
        </p:txBody>
      </p:sp>
    </p:spTree>
    <p:extLst>
      <p:ext uri="{BB962C8B-B14F-4D97-AF65-F5344CB8AC3E}">
        <p14:creationId xmlns:p14="http://schemas.microsoft.com/office/powerpoint/2010/main" val="196558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28699" y="294538"/>
            <a:ext cx="7421963" cy="1033669"/>
          </a:xfrm>
        </p:spPr>
        <p:txBody>
          <a:bodyPr vert="horz" lIns="91440" tIns="45720" rIns="91440" bIns="45720" rtlCol="0" anchor="ctr">
            <a:normAutofit/>
          </a:bodyPr>
          <a:lstStyle/>
          <a:p>
            <a:pPr algn="l">
              <a:lnSpc>
                <a:spcPct val="90000"/>
              </a:lnSpc>
            </a:pPr>
            <a:r>
              <a:rPr lang="en-US" sz="3500" kern="1200" dirty="0">
                <a:solidFill>
                  <a:srgbClr val="FFFFFF"/>
                </a:solidFill>
                <a:latin typeface="+mj-lt"/>
                <a:ea typeface="+mj-ea"/>
                <a:cs typeface="+mj-cs"/>
              </a:rPr>
              <a:t> </a:t>
            </a:r>
          </a:p>
        </p:txBody>
      </p:sp>
      <p:sp>
        <p:nvSpPr>
          <p:cNvPr id="3" name="Subtitle 2"/>
          <p:cNvSpPr>
            <a:spLocks noGrp="1"/>
          </p:cNvSpPr>
          <p:nvPr>
            <p:ph type="subTitle" idx="1"/>
          </p:nvPr>
        </p:nvSpPr>
        <p:spPr>
          <a:xfrm>
            <a:off x="1031841" y="2362200"/>
            <a:ext cx="7293023" cy="3683358"/>
          </a:xfrm>
        </p:spPr>
        <p:txBody>
          <a:bodyPr vert="horz" lIns="91440" tIns="45720" rIns="91440" bIns="45720" rtlCol="0" anchor="ctr">
            <a:normAutofit/>
          </a:bodyPr>
          <a:lstStyle/>
          <a:p>
            <a:pPr algn="l">
              <a:lnSpc>
                <a:spcPct val="90000"/>
              </a:lnSpc>
            </a:pPr>
            <a:r>
              <a:rPr lang="en-US" sz="4400" b="1" dirty="0">
                <a:solidFill>
                  <a:schemeClr val="tx1"/>
                </a:solidFill>
              </a:rPr>
              <a:t> </a:t>
            </a:r>
            <a:r>
              <a:rPr lang="en-US" sz="4000" b="1" dirty="0">
                <a:solidFill>
                  <a:schemeClr val="tx1"/>
                </a:solidFill>
              </a:rPr>
              <a:t>David: The Warrior King of Israel</a:t>
            </a:r>
          </a:p>
          <a:p>
            <a:pPr algn="l">
              <a:lnSpc>
                <a:spcPct val="90000"/>
              </a:lnSpc>
            </a:pPr>
            <a:r>
              <a:rPr lang="en-US" sz="4000" b="1" dirty="0">
                <a:solidFill>
                  <a:schemeClr val="tx1"/>
                </a:solidFill>
              </a:rPr>
              <a:t>                1 SAMUEL 17</a:t>
            </a:r>
          </a:p>
        </p:txBody>
      </p:sp>
    </p:spTree>
    <p:extLst>
      <p:ext uri="{BB962C8B-B14F-4D97-AF65-F5344CB8AC3E}">
        <p14:creationId xmlns:p14="http://schemas.microsoft.com/office/powerpoint/2010/main" val="3554184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God Chooses and Prepares His People</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1700" b="1" dirty="0"/>
              <a:t>                            </a:t>
            </a:r>
            <a:r>
              <a:rPr lang="en-US" sz="2800" b="1" dirty="0"/>
              <a:t>1 Samuel 13:14    </a:t>
            </a:r>
            <a:r>
              <a:rPr lang="en-US" sz="2800" b="1" i="0" baseline="30000" dirty="0">
                <a:solidFill>
                  <a:srgbClr val="000000"/>
                </a:solidFill>
                <a:effectLst/>
                <a:latin typeface="system-ui"/>
              </a:rPr>
              <a:t> </a:t>
            </a:r>
            <a:r>
              <a:rPr lang="en-US" sz="2800" b="0" i="0" dirty="0">
                <a:solidFill>
                  <a:srgbClr val="000000"/>
                </a:solidFill>
                <a:effectLst/>
                <a:latin typeface="system-ui"/>
              </a:rPr>
              <a:t>But now your kingdom shall not endure. The </a:t>
            </a:r>
            <a:r>
              <a:rPr lang="en-US" sz="2800" b="0" i="0" cap="small" dirty="0">
                <a:solidFill>
                  <a:srgbClr val="000000"/>
                </a:solidFill>
                <a:effectLst/>
                <a:latin typeface="system-ui"/>
              </a:rPr>
              <a:t>Lord</a:t>
            </a:r>
            <a:r>
              <a:rPr lang="en-US" sz="2800" b="0" i="0" dirty="0">
                <a:solidFill>
                  <a:srgbClr val="000000"/>
                </a:solidFill>
                <a:effectLst/>
                <a:latin typeface="system-ui"/>
              </a:rPr>
              <a:t> has sought for Himself a man after His own heart, and the </a:t>
            </a:r>
            <a:r>
              <a:rPr lang="en-US" sz="2800" b="0" i="0" cap="small" dirty="0">
                <a:solidFill>
                  <a:srgbClr val="000000"/>
                </a:solidFill>
                <a:effectLst/>
                <a:latin typeface="system-ui"/>
              </a:rPr>
              <a:t>Lord</a:t>
            </a:r>
            <a:r>
              <a:rPr lang="en-US" sz="2800" b="0" i="0" dirty="0">
                <a:solidFill>
                  <a:srgbClr val="000000"/>
                </a:solidFill>
                <a:effectLst/>
                <a:latin typeface="system-ui"/>
              </a:rPr>
              <a:t> has appointed him ruler over His people, because you have not kept what the </a:t>
            </a:r>
            <a:r>
              <a:rPr lang="en-US" sz="2800" b="0" i="0" cap="small" dirty="0">
                <a:solidFill>
                  <a:srgbClr val="000000"/>
                </a:solidFill>
                <a:effectLst/>
                <a:latin typeface="system-ui"/>
              </a:rPr>
              <a:t>Lord</a:t>
            </a:r>
            <a:r>
              <a:rPr lang="en-US" sz="2800" b="0" i="0" dirty="0">
                <a:solidFill>
                  <a:srgbClr val="000000"/>
                </a:solidFill>
                <a:effectLst/>
                <a:latin typeface="system-ui"/>
              </a:rPr>
              <a:t> commanded you.”</a:t>
            </a:r>
            <a:r>
              <a:rPr lang="en-US" sz="2800" b="1" dirty="0"/>
              <a:t> </a:t>
            </a:r>
            <a:endParaRPr lang="en-US" sz="28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533400" y="2858010"/>
            <a:ext cx="7788322" cy="375552"/>
          </a:xfrm>
          <a:prstGeom prst="rect">
            <a:avLst/>
          </a:prstGeom>
          <a:noFill/>
        </p:spPr>
        <p:txBody>
          <a:bodyPr wrap="square">
            <a:spAutoFit/>
          </a:bodyPr>
          <a:lstStyle/>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886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God Chooses and Prepares His People</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1700" b="1" dirty="0"/>
              <a:t>1 Samuel 16: 6-7 </a:t>
            </a:r>
          </a:p>
          <a:p>
            <a:pPr marL="0" indent="0">
              <a:buNone/>
            </a:pPr>
            <a:r>
              <a:rPr lang="en-US" sz="1100" b="1" i="0" baseline="30000" dirty="0">
                <a:solidFill>
                  <a:srgbClr val="000000"/>
                </a:solidFill>
                <a:effectLst/>
                <a:latin typeface="system-ui"/>
              </a:rPr>
              <a:t> </a:t>
            </a:r>
            <a:r>
              <a:rPr lang="en-US" sz="2400" b="0" i="0" dirty="0">
                <a:solidFill>
                  <a:srgbClr val="000000"/>
                </a:solidFill>
                <a:effectLst/>
                <a:latin typeface="system-ui"/>
              </a:rPr>
              <a:t>When they entered, he looked at Eliab and thought, “Surely the </a:t>
            </a:r>
            <a:r>
              <a:rPr lang="en-US" sz="2400" b="0" i="0" cap="small" dirty="0">
                <a:solidFill>
                  <a:srgbClr val="000000"/>
                </a:solidFill>
                <a:effectLst/>
                <a:latin typeface="system-ui"/>
              </a:rPr>
              <a:t>Lord</a:t>
            </a:r>
            <a:r>
              <a:rPr lang="en-US" sz="2400" b="0" i="0" dirty="0">
                <a:solidFill>
                  <a:srgbClr val="000000"/>
                </a:solidFill>
                <a:effectLst/>
                <a:latin typeface="system-ui"/>
              </a:rPr>
              <a:t>’</a:t>
            </a:r>
            <a:r>
              <a:rPr lang="en-US" sz="2400" b="0" i="0" cap="small" dirty="0">
                <a:solidFill>
                  <a:srgbClr val="000000"/>
                </a:solidFill>
                <a:effectLst/>
                <a:latin typeface="system-ui"/>
              </a:rPr>
              <a:t>s</a:t>
            </a:r>
            <a:r>
              <a:rPr lang="en-US" sz="2400" b="0" i="0" dirty="0">
                <a:solidFill>
                  <a:srgbClr val="000000"/>
                </a:solidFill>
                <a:effectLst/>
                <a:latin typeface="system-ui"/>
              </a:rPr>
              <a:t> anointed is </a:t>
            </a:r>
            <a:r>
              <a:rPr lang="en-US" sz="2400" b="0" i="1" dirty="0">
                <a:solidFill>
                  <a:srgbClr val="000000"/>
                </a:solidFill>
                <a:effectLst/>
                <a:latin typeface="system-ui"/>
              </a:rPr>
              <a:t>standing</a:t>
            </a:r>
            <a:r>
              <a:rPr lang="en-US" sz="2400" b="0" i="0" dirty="0">
                <a:solidFill>
                  <a:srgbClr val="000000"/>
                </a:solidFill>
                <a:effectLst/>
                <a:latin typeface="system-ui"/>
              </a:rPr>
              <a:t> before Him.” </a:t>
            </a:r>
            <a:r>
              <a:rPr lang="en-US" sz="2400" b="1" i="0" baseline="30000" dirty="0">
                <a:solidFill>
                  <a:srgbClr val="000000"/>
                </a:solidFill>
                <a:effectLst/>
                <a:latin typeface="system-ui"/>
              </a:rPr>
              <a:t>7 </a:t>
            </a:r>
            <a:r>
              <a:rPr lang="en-US" sz="2400" b="0" i="0" dirty="0">
                <a:solidFill>
                  <a:srgbClr val="000000"/>
                </a:solidFill>
                <a:effectLst/>
                <a:latin typeface="system-ui"/>
              </a:rPr>
              <a:t>But the </a:t>
            </a:r>
            <a:r>
              <a:rPr lang="en-US" sz="2400" b="0" i="0" cap="small" dirty="0">
                <a:solidFill>
                  <a:srgbClr val="000000"/>
                </a:solidFill>
                <a:effectLst/>
                <a:latin typeface="system-ui"/>
              </a:rPr>
              <a:t>Lord</a:t>
            </a:r>
            <a:r>
              <a:rPr lang="en-US" sz="2400" b="0" i="0" dirty="0">
                <a:solidFill>
                  <a:srgbClr val="000000"/>
                </a:solidFill>
                <a:effectLst/>
                <a:latin typeface="system-ui"/>
              </a:rPr>
              <a:t> said to Samuel, “Do not look at his appearance or at the height of his stature, because I have rejected him; for God does not </a:t>
            </a:r>
            <a:r>
              <a:rPr lang="en-US" sz="2400" b="0" i="1" dirty="0">
                <a:solidFill>
                  <a:srgbClr val="000000"/>
                </a:solidFill>
                <a:effectLst/>
                <a:latin typeface="system-ui"/>
              </a:rPr>
              <a:t>see</a:t>
            </a:r>
            <a:r>
              <a:rPr lang="en-US" sz="2400" b="0" i="0" dirty="0">
                <a:solidFill>
                  <a:srgbClr val="000000"/>
                </a:solidFill>
                <a:effectLst/>
                <a:latin typeface="system-ui"/>
              </a:rPr>
              <a:t> as man sees, since man looks at the outward appearance, but the </a:t>
            </a:r>
            <a:r>
              <a:rPr lang="en-US" sz="2400" b="0" i="0" cap="small" dirty="0">
                <a:solidFill>
                  <a:srgbClr val="000000"/>
                </a:solidFill>
                <a:effectLst/>
                <a:latin typeface="system-ui"/>
              </a:rPr>
              <a:t>Lord</a:t>
            </a:r>
            <a:r>
              <a:rPr lang="en-US" sz="2400" b="0" i="0" dirty="0">
                <a:solidFill>
                  <a:srgbClr val="000000"/>
                </a:solidFill>
                <a:effectLst/>
                <a:latin typeface="system-ui"/>
              </a:rPr>
              <a:t> looks at the heart.” </a:t>
            </a:r>
            <a:r>
              <a:rPr lang="en-US" sz="2400" b="1" dirty="0"/>
              <a:t> </a:t>
            </a:r>
            <a:endParaRPr lang="en-US" sz="24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0" y="2895600"/>
            <a:ext cx="7788322" cy="375552"/>
          </a:xfrm>
          <a:prstGeom prst="rect">
            <a:avLst/>
          </a:prstGeom>
          <a:noFill/>
        </p:spPr>
        <p:txBody>
          <a:bodyPr wrap="square">
            <a:spAutoFit/>
          </a:bodyPr>
          <a:lstStyle/>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556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A Man After His own Heart</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1700" b="1" dirty="0"/>
              <a:t>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Perhaps the clearest designation of YHWH as warrior is found here in Exodus 15:3. Praise is given to God for the miraculous deliverance of Israel and God is exalted—"The LORD is a warrior. The LORD is his name.” </a:t>
            </a:r>
            <a:r>
              <a:rPr lang="en-US" b="1" dirty="0"/>
              <a:t> </a:t>
            </a:r>
            <a:endParaRPr lang="en-US"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533400" y="1793225"/>
            <a:ext cx="8321724" cy="675762"/>
          </a:xfrm>
          <a:prstGeom prst="rect">
            <a:avLst/>
          </a:prstGeom>
          <a:noFill/>
        </p:spPr>
        <p:txBody>
          <a:bodyPr wrap="square">
            <a:spAutoFit/>
          </a:bodyPr>
          <a:lstStyle/>
          <a:p>
            <a:pPr>
              <a:lnSpc>
                <a:spcPct val="107000"/>
              </a:lnSpc>
              <a:spcAft>
                <a:spcPts val="80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2315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1 Samuel 17: David vs 3 Giants</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3600" b="1" dirty="0"/>
              <a:t>                 1 Samuel 17:12-19 </a:t>
            </a:r>
            <a:endParaRPr lang="en-US" sz="36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533400" y="1793225"/>
            <a:ext cx="8321724" cy="375552"/>
          </a:xfrm>
          <a:prstGeom prst="rect">
            <a:avLst/>
          </a:prstGeom>
          <a:noFill/>
        </p:spPr>
        <p:txBody>
          <a:bodyPr wrap="square">
            <a:spAutoFit/>
          </a:bodyPr>
          <a:lstStyle/>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0817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i="1" dirty="0">
                <a:solidFill>
                  <a:srgbClr val="FFFFFF"/>
                </a:solidFill>
              </a:rPr>
              <a:t>Eliab: The First Giant Dismissed</a:t>
            </a:r>
          </a:p>
        </p:txBody>
      </p:sp>
      <p:sp>
        <p:nvSpPr>
          <p:cNvPr id="3" name="Content Placeholder 2"/>
          <p:cNvSpPr>
            <a:spLocks noGrp="1"/>
          </p:cNvSpPr>
          <p:nvPr>
            <p:ph idx="1"/>
          </p:nvPr>
        </p:nvSpPr>
        <p:spPr>
          <a:xfrm>
            <a:off x="533401" y="2318197"/>
            <a:ext cx="7788322" cy="3683358"/>
          </a:xfrm>
        </p:spPr>
        <p:txBody>
          <a:bodyPr anchor="ctr">
            <a:normAutofit lnSpcReduction="10000"/>
          </a:bodyPr>
          <a:lstStyle/>
          <a:p>
            <a:pPr marL="0" indent="0">
              <a:buNone/>
            </a:pPr>
            <a:r>
              <a:rPr lang="en-US" sz="1700" b="1" dirty="0"/>
              <a:t>                                </a:t>
            </a:r>
            <a:r>
              <a:rPr lang="en-US" sz="2400" b="1" i="0" baseline="30000" dirty="0">
                <a:solidFill>
                  <a:srgbClr val="000000"/>
                </a:solidFill>
                <a:effectLst/>
                <a:latin typeface="system-ui"/>
              </a:rPr>
              <a:t>28 </a:t>
            </a:r>
            <a:r>
              <a:rPr lang="en-US" sz="2400" b="0" i="0" dirty="0">
                <a:solidFill>
                  <a:srgbClr val="000000"/>
                </a:solidFill>
                <a:effectLst/>
                <a:latin typeface="system-ui"/>
              </a:rPr>
              <a:t>Now Eliab his oldest brother heard </a:t>
            </a:r>
            <a:r>
              <a:rPr lang="en-US" sz="2400" b="0" i="1" dirty="0">
                <a:solidFill>
                  <a:srgbClr val="000000"/>
                </a:solidFill>
                <a:effectLst/>
                <a:latin typeface="system-ui"/>
              </a:rPr>
              <a:t>him</a:t>
            </a:r>
            <a:r>
              <a:rPr lang="en-US" sz="2400" b="0" i="0" dirty="0">
                <a:solidFill>
                  <a:srgbClr val="000000"/>
                </a:solidFill>
                <a:effectLst/>
                <a:latin typeface="system-ui"/>
              </a:rPr>
              <a:t> when he spoke to the men; and Eliab’s anger burned against David and he said, “Why is it that you have come down? And with whom have you left those few sheep in the wilderness? I myself know your insolence and the wickedness of your heart; for you have come down in order to see the battle.” </a:t>
            </a:r>
            <a:r>
              <a:rPr lang="en-US" sz="2400" b="1" i="0" baseline="30000" dirty="0">
                <a:solidFill>
                  <a:srgbClr val="000000"/>
                </a:solidFill>
                <a:effectLst/>
                <a:latin typeface="system-ui"/>
              </a:rPr>
              <a:t>29 </a:t>
            </a:r>
            <a:r>
              <a:rPr lang="en-US" sz="2400" b="0" i="0" dirty="0">
                <a:solidFill>
                  <a:srgbClr val="000000"/>
                </a:solidFill>
                <a:effectLst/>
                <a:latin typeface="system-ui"/>
              </a:rPr>
              <a:t>But David said, “What have I done now? Was it not </a:t>
            </a:r>
            <a:r>
              <a:rPr lang="en-US" sz="2400" b="0" i="1" dirty="0">
                <a:solidFill>
                  <a:srgbClr val="000000"/>
                </a:solidFill>
                <a:effectLst/>
                <a:latin typeface="system-ui"/>
              </a:rPr>
              <a:t>just</a:t>
            </a:r>
            <a:r>
              <a:rPr lang="en-US" sz="2400" b="0" i="0" dirty="0">
                <a:solidFill>
                  <a:srgbClr val="000000"/>
                </a:solidFill>
                <a:effectLst/>
                <a:latin typeface="system-ui"/>
              </a:rPr>
              <a:t> a question?” </a:t>
            </a:r>
            <a:r>
              <a:rPr lang="en-US" sz="2400" b="1" i="0" baseline="30000" dirty="0">
                <a:solidFill>
                  <a:srgbClr val="000000"/>
                </a:solidFill>
                <a:effectLst/>
                <a:latin typeface="system-ui"/>
              </a:rPr>
              <a:t>30 </a:t>
            </a:r>
            <a:r>
              <a:rPr lang="en-US" sz="2400" b="0" i="0" dirty="0">
                <a:solidFill>
                  <a:srgbClr val="000000"/>
                </a:solidFill>
                <a:effectLst/>
                <a:latin typeface="system-ui"/>
              </a:rPr>
              <a:t>Then he turned away from him to another and said the same thing; and the people replied with the same words as before.</a:t>
            </a:r>
            <a:r>
              <a:rPr lang="en-US" sz="2400" b="1" dirty="0"/>
              <a:t> </a:t>
            </a:r>
            <a:endParaRPr lang="en-US" sz="24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2" name="TextBox 11">
            <a:extLst>
              <a:ext uri="{FF2B5EF4-FFF2-40B4-BE49-F238E27FC236}">
                <a16:creationId xmlns:a16="http://schemas.microsoft.com/office/drawing/2014/main" id="{3F940698-D673-469D-8F57-69871283AD38}"/>
              </a:ext>
            </a:extLst>
          </p:cNvPr>
          <p:cNvSpPr txBox="1"/>
          <p:nvPr/>
        </p:nvSpPr>
        <p:spPr>
          <a:xfrm>
            <a:off x="822277" y="2047220"/>
            <a:ext cx="7407323" cy="774507"/>
          </a:xfrm>
          <a:prstGeom prst="rect">
            <a:avLst/>
          </a:prstGeom>
          <a:noFill/>
        </p:spPr>
        <p:txBody>
          <a:bodyPr wrap="square">
            <a:spAutoFit/>
          </a:bodyPr>
          <a:lstStyle/>
          <a:p>
            <a:pPr marL="640080" marR="64008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40080" marR="64008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6380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Saul: The Second Giant Falls</a:t>
            </a:r>
          </a:p>
        </p:txBody>
      </p:sp>
      <p:sp>
        <p:nvSpPr>
          <p:cNvPr id="3" name="Content Placeholder 2"/>
          <p:cNvSpPr>
            <a:spLocks noGrp="1"/>
          </p:cNvSpPr>
          <p:nvPr>
            <p:ph idx="1"/>
          </p:nvPr>
        </p:nvSpPr>
        <p:spPr>
          <a:xfrm>
            <a:off x="1028699" y="2318197"/>
            <a:ext cx="7293023" cy="3683358"/>
          </a:xfrm>
        </p:spPr>
        <p:txBody>
          <a:bodyPr anchor="ctr">
            <a:normAutofit/>
          </a:bodyPr>
          <a:lstStyle/>
          <a:p>
            <a:pPr marL="0" indent="0">
              <a:buNone/>
            </a:pPr>
            <a:r>
              <a:rPr lang="en-US" sz="2400" b="1" i="0" dirty="0">
                <a:solidFill>
                  <a:srgbClr val="000000"/>
                </a:solidFill>
                <a:effectLst/>
                <a:latin typeface="system-ui"/>
              </a:rPr>
              <a:t>When the words that David spoke were heard, they informed Saul, and he sent for him. </a:t>
            </a:r>
            <a:r>
              <a:rPr lang="en-US" sz="2400" b="1" i="0" baseline="30000" dirty="0">
                <a:solidFill>
                  <a:srgbClr val="000000"/>
                </a:solidFill>
                <a:effectLst/>
                <a:latin typeface="system-ui"/>
              </a:rPr>
              <a:t>32 </a:t>
            </a:r>
            <a:r>
              <a:rPr lang="en-US" sz="2400" b="1" i="0" dirty="0">
                <a:solidFill>
                  <a:srgbClr val="000000"/>
                </a:solidFill>
                <a:effectLst/>
                <a:latin typeface="system-ui"/>
              </a:rPr>
              <a:t>And David said to Saul, “May no one’s heart fail on account of him; your servant will go and fight this Philistine!” </a:t>
            </a:r>
            <a:r>
              <a:rPr lang="en-US" sz="2400" b="1" i="0" baseline="30000" dirty="0">
                <a:solidFill>
                  <a:srgbClr val="000000"/>
                </a:solidFill>
                <a:effectLst/>
                <a:latin typeface="system-ui"/>
              </a:rPr>
              <a:t>33 </a:t>
            </a:r>
            <a:r>
              <a:rPr lang="en-US" sz="2400" b="1" i="0" dirty="0">
                <a:solidFill>
                  <a:srgbClr val="000000"/>
                </a:solidFill>
                <a:effectLst/>
                <a:latin typeface="system-ui"/>
              </a:rPr>
              <a:t>But Saul said to David, “You are not able to go against this Philistine to fight him; for you are </a:t>
            </a:r>
            <a:r>
              <a:rPr lang="en-US" sz="2400" b="1" i="1" dirty="0">
                <a:solidFill>
                  <a:srgbClr val="000000"/>
                </a:solidFill>
                <a:effectLst/>
                <a:latin typeface="system-ui"/>
              </a:rPr>
              <a:t>only</a:t>
            </a:r>
            <a:r>
              <a:rPr lang="en-US" sz="2400" b="1" i="0" dirty="0">
                <a:solidFill>
                  <a:srgbClr val="000000"/>
                </a:solidFill>
                <a:effectLst/>
                <a:latin typeface="system-ui"/>
              </a:rPr>
              <a:t> a youth, while he has been a warrior since his youth.”</a:t>
            </a:r>
            <a:endParaRPr lang="en-US" sz="2400" b="1" dirty="0"/>
          </a:p>
        </p:txBody>
      </p:sp>
    </p:spTree>
    <p:extLst>
      <p:ext uri="{BB962C8B-B14F-4D97-AF65-F5344CB8AC3E}">
        <p14:creationId xmlns:p14="http://schemas.microsoft.com/office/powerpoint/2010/main" val="38487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Saul: The Second Giant Falls</a:t>
            </a:r>
          </a:p>
        </p:txBody>
      </p:sp>
      <p:sp>
        <p:nvSpPr>
          <p:cNvPr id="3" name="Content Placeholder 2"/>
          <p:cNvSpPr>
            <a:spLocks noGrp="1"/>
          </p:cNvSpPr>
          <p:nvPr>
            <p:ph idx="1"/>
          </p:nvPr>
        </p:nvSpPr>
        <p:spPr>
          <a:xfrm>
            <a:off x="1028699" y="1885280"/>
            <a:ext cx="7293023" cy="4678182"/>
          </a:xfrm>
        </p:spPr>
        <p:txBody>
          <a:bodyPr anchor="ctr">
            <a:noAutofit/>
          </a:bodyPr>
          <a:lstStyle/>
          <a:p>
            <a:pPr marL="0" indent="0">
              <a:buNone/>
            </a:pPr>
            <a:r>
              <a:rPr lang="en-US" sz="2400" b="1" i="0" dirty="0">
                <a:solidFill>
                  <a:srgbClr val="FF0000"/>
                </a:solidFill>
                <a:effectLst/>
                <a:latin typeface="system-ui"/>
              </a:rPr>
              <a:t>But David said to Saul</a:t>
            </a:r>
            <a:r>
              <a:rPr lang="en-US" sz="2400" b="1" i="0" dirty="0">
                <a:solidFill>
                  <a:srgbClr val="000000"/>
                </a:solidFill>
                <a:effectLst/>
                <a:latin typeface="system-ui"/>
              </a:rPr>
              <a:t>, “Your servant was tending his father’s sheep. When a lion or a bear came and took a sheep from the flock, </a:t>
            </a:r>
            <a:r>
              <a:rPr lang="en-US" sz="2400" b="1" i="0" baseline="30000" dirty="0">
                <a:solidFill>
                  <a:srgbClr val="000000"/>
                </a:solidFill>
                <a:effectLst/>
                <a:latin typeface="system-ui"/>
              </a:rPr>
              <a:t>35 </a:t>
            </a:r>
            <a:r>
              <a:rPr lang="en-US" sz="2400" b="1" i="0" dirty="0">
                <a:solidFill>
                  <a:srgbClr val="000000"/>
                </a:solidFill>
                <a:effectLst/>
                <a:latin typeface="system-ui"/>
              </a:rPr>
              <a:t>I went out after it and attacked it, and rescued </a:t>
            </a:r>
            <a:r>
              <a:rPr lang="en-US" sz="2400" b="1" i="1" dirty="0">
                <a:solidFill>
                  <a:srgbClr val="000000"/>
                </a:solidFill>
                <a:effectLst/>
                <a:latin typeface="system-ui"/>
              </a:rPr>
              <a:t>the sheep</a:t>
            </a:r>
            <a:r>
              <a:rPr lang="en-US" sz="2400" b="1" i="0" dirty="0">
                <a:solidFill>
                  <a:srgbClr val="000000"/>
                </a:solidFill>
                <a:effectLst/>
                <a:latin typeface="system-ui"/>
              </a:rPr>
              <a:t> from its mouth; and when it rose up against me, I grabbed </a:t>
            </a:r>
            <a:r>
              <a:rPr lang="en-US" sz="2400" b="1" i="1" dirty="0">
                <a:solidFill>
                  <a:srgbClr val="000000"/>
                </a:solidFill>
                <a:effectLst/>
                <a:latin typeface="system-ui"/>
              </a:rPr>
              <a:t>it</a:t>
            </a:r>
            <a:r>
              <a:rPr lang="en-US" sz="2400" b="1" i="0" dirty="0">
                <a:solidFill>
                  <a:srgbClr val="000000"/>
                </a:solidFill>
                <a:effectLst/>
                <a:latin typeface="system-ui"/>
              </a:rPr>
              <a:t> by its mane and struck it and killed it. </a:t>
            </a:r>
            <a:r>
              <a:rPr lang="en-US" sz="2400" b="1" i="0" baseline="30000" dirty="0">
                <a:solidFill>
                  <a:srgbClr val="000000"/>
                </a:solidFill>
                <a:effectLst/>
                <a:latin typeface="system-ui"/>
              </a:rPr>
              <a:t>36 </a:t>
            </a:r>
            <a:r>
              <a:rPr lang="en-US" sz="2400" b="1" i="0" dirty="0">
                <a:solidFill>
                  <a:srgbClr val="000000"/>
                </a:solidFill>
                <a:effectLst/>
                <a:latin typeface="system-ui"/>
              </a:rPr>
              <a:t>Your servant has killed both the lion and the bear; and this uncircumcised Philistine will be like one of them, since he has defied the armies of the living God.” </a:t>
            </a:r>
            <a:r>
              <a:rPr lang="en-US" sz="2400" b="1" i="0" baseline="30000" dirty="0">
                <a:solidFill>
                  <a:srgbClr val="000000"/>
                </a:solidFill>
                <a:effectLst/>
                <a:latin typeface="system-ui"/>
              </a:rPr>
              <a:t>37</a:t>
            </a:r>
            <a:r>
              <a:rPr lang="en-US" sz="2400" b="1" i="0" baseline="30000" dirty="0">
                <a:solidFill>
                  <a:srgbClr val="FF0000"/>
                </a:solidFill>
                <a:effectLst/>
                <a:latin typeface="system-ui"/>
              </a:rPr>
              <a:t> </a:t>
            </a:r>
            <a:r>
              <a:rPr lang="en-US" sz="2400" b="1" i="0" dirty="0">
                <a:solidFill>
                  <a:srgbClr val="FF0000"/>
                </a:solidFill>
                <a:effectLst/>
                <a:latin typeface="system-ui"/>
              </a:rPr>
              <a:t>And David said</a:t>
            </a:r>
            <a:r>
              <a:rPr lang="en-US" sz="2400" b="1" i="0" dirty="0">
                <a:solidFill>
                  <a:srgbClr val="000000"/>
                </a:solidFill>
                <a:effectLst/>
                <a:latin typeface="system-ui"/>
              </a:rPr>
              <a:t>, “The </a:t>
            </a:r>
            <a:r>
              <a:rPr lang="en-US" sz="2400" b="1" i="0" cap="small" dirty="0">
                <a:solidFill>
                  <a:srgbClr val="000000"/>
                </a:solidFill>
                <a:effectLst/>
                <a:latin typeface="system-ui"/>
              </a:rPr>
              <a:t>Lord</a:t>
            </a:r>
            <a:r>
              <a:rPr lang="en-US" sz="2400" b="1" i="0" dirty="0">
                <a:solidFill>
                  <a:srgbClr val="000000"/>
                </a:solidFill>
                <a:effectLst/>
                <a:latin typeface="system-ui"/>
              </a:rPr>
              <a:t> who saved me from the paw of the lion and the paw of the bear, He will save me from the hand of this Philistine.” So Saul said to David, “Go, and may the </a:t>
            </a:r>
            <a:r>
              <a:rPr lang="en-US" sz="2400" b="1" i="0" cap="small" dirty="0">
                <a:solidFill>
                  <a:srgbClr val="000000"/>
                </a:solidFill>
                <a:effectLst/>
                <a:latin typeface="system-ui"/>
              </a:rPr>
              <a:t>Lord</a:t>
            </a:r>
            <a:r>
              <a:rPr lang="en-US" sz="2400" b="1" i="0" dirty="0">
                <a:solidFill>
                  <a:srgbClr val="000000"/>
                </a:solidFill>
                <a:effectLst/>
                <a:latin typeface="system-ui"/>
              </a:rPr>
              <a:t> be with you.” </a:t>
            </a:r>
            <a:endParaRPr lang="en-US" sz="2400" b="1" dirty="0"/>
          </a:p>
        </p:txBody>
      </p:sp>
    </p:spTree>
    <p:extLst>
      <p:ext uri="{BB962C8B-B14F-4D97-AF65-F5344CB8AC3E}">
        <p14:creationId xmlns:p14="http://schemas.microsoft.com/office/powerpoint/2010/main" val="2392934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Saul: The Second Giant Falls</a:t>
            </a:r>
          </a:p>
        </p:txBody>
      </p:sp>
      <p:sp>
        <p:nvSpPr>
          <p:cNvPr id="5" name="Content Placeholder 4">
            <a:extLst>
              <a:ext uri="{FF2B5EF4-FFF2-40B4-BE49-F238E27FC236}">
                <a16:creationId xmlns:a16="http://schemas.microsoft.com/office/drawing/2014/main" id="{913B000C-7B30-0DC3-0BC5-ADA17777457B}"/>
              </a:ext>
            </a:extLst>
          </p:cNvPr>
          <p:cNvSpPr>
            <a:spLocks noGrp="1"/>
          </p:cNvSpPr>
          <p:nvPr>
            <p:ph idx="1"/>
          </p:nvPr>
        </p:nvSpPr>
        <p:spPr/>
        <p:txBody>
          <a:bodyPr/>
          <a:lstStyle/>
          <a:p>
            <a:pPr marL="0" indent="0">
              <a:buNone/>
            </a:pPr>
            <a:endParaRPr lang="en-US" b="0" i="0" dirty="0">
              <a:solidFill>
                <a:srgbClr val="000000"/>
              </a:solidFill>
              <a:effectLst/>
              <a:latin typeface="system-ui"/>
            </a:endParaRPr>
          </a:p>
          <a:p>
            <a:pPr marL="0" indent="0">
              <a:buNone/>
            </a:pPr>
            <a:endParaRPr lang="en-US" dirty="0">
              <a:solidFill>
                <a:srgbClr val="000000"/>
              </a:solidFill>
              <a:latin typeface="system-ui"/>
            </a:endParaRPr>
          </a:p>
          <a:p>
            <a:pPr marL="0" indent="0">
              <a:buNone/>
            </a:pPr>
            <a:r>
              <a:rPr lang="en-US" b="0" i="0" dirty="0">
                <a:solidFill>
                  <a:srgbClr val="000000"/>
                </a:solidFill>
                <a:effectLst/>
                <a:latin typeface="system-ui"/>
              </a:rPr>
              <a:t>Then Saul clothed David with his military attire and put a bronze helmet on his head, and outfitted him with armor.</a:t>
            </a:r>
            <a:endParaRPr lang="en-US" dirty="0"/>
          </a:p>
        </p:txBody>
      </p:sp>
    </p:spTree>
    <p:extLst>
      <p:ext uri="{BB962C8B-B14F-4D97-AF65-F5344CB8AC3E}">
        <p14:creationId xmlns:p14="http://schemas.microsoft.com/office/powerpoint/2010/main" val="729401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Goliath: The Third Giant Falls</a:t>
            </a: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buNone/>
            </a:pPr>
            <a:r>
              <a:rPr lang="en-US" sz="2800" b="1" i="0" dirty="0">
                <a:solidFill>
                  <a:srgbClr val="000000"/>
                </a:solidFill>
                <a:effectLst/>
                <a:latin typeface="system-ui"/>
              </a:rPr>
              <a:t>But David said to the Philistine, “You come to me with a sword, a spear, and a saber, but I come to you in the name of the </a:t>
            </a:r>
            <a:r>
              <a:rPr lang="en-US" sz="2800" b="1" i="0" cap="small" dirty="0">
                <a:solidFill>
                  <a:srgbClr val="000000"/>
                </a:solidFill>
                <a:effectLst/>
                <a:latin typeface="system-ui"/>
              </a:rPr>
              <a:t>Lord</a:t>
            </a:r>
            <a:r>
              <a:rPr lang="en-US" sz="2800" b="1" i="0" dirty="0">
                <a:solidFill>
                  <a:srgbClr val="000000"/>
                </a:solidFill>
                <a:effectLst/>
                <a:latin typeface="system-ui"/>
              </a:rPr>
              <a:t> of armies, the God of the armies of Israel, whom you have defied. </a:t>
            </a:r>
            <a:r>
              <a:rPr lang="en-US" sz="2800" b="1" i="0" baseline="30000" dirty="0">
                <a:solidFill>
                  <a:srgbClr val="000000"/>
                </a:solidFill>
                <a:effectLst/>
                <a:latin typeface="system-ui"/>
              </a:rPr>
              <a:t>46 </a:t>
            </a:r>
            <a:r>
              <a:rPr lang="en-US" sz="2800" b="1" i="0" dirty="0">
                <a:solidFill>
                  <a:srgbClr val="000000"/>
                </a:solidFill>
                <a:effectLst/>
                <a:latin typeface="system-ui"/>
              </a:rPr>
              <a:t>This day the </a:t>
            </a:r>
            <a:r>
              <a:rPr lang="en-US" sz="2800" b="1" i="0" cap="small" dirty="0">
                <a:solidFill>
                  <a:srgbClr val="000000"/>
                </a:solidFill>
                <a:effectLst/>
                <a:latin typeface="system-ui"/>
              </a:rPr>
              <a:t>Lord</a:t>
            </a:r>
            <a:r>
              <a:rPr lang="en-US" sz="2800" b="1" i="0" dirty="0">
                <a:solidFill>
                  <a:srgbClr val="000000"/>
                </a:solidFill>
                <a:effectLst/>
                <a:latin typeface="system-ui"/>
              </a:rPr>
              <a:t> will hand you over to me, and I will strike you and remove your head from you. </a:t>
            </a:r>
            <a:endParaRPr lang="en-US" sz="2800" b="1" dirty="0"/>
          </a:p>
        </p:txBody>
      </p:sp>
    </p:spTree>
    <p:extLst>
      <p:ext uri="{BB962C8B-B14F-4D97-AF65-F5344CB8AC3E}">
        <p14:creationId xmlns:p14="http://schemas.microsoft.com/office/powerpoint/2010/main" val="2001639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Goliath: The Third Giant Falls</a:t>
            </a: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buNone/>
            </a:pPr>
            <a:r>
              <a:rPr lang="en-US" sz="2800" b="1" dirty="0"/>
              <a:t>Two Warriors representing two distinct Deities</a:t>
            </a:r>
          </a:p>
          <a:p>
            <a:pPr marL="0" indent="0">
              <a:buNone/>
            </a:pPr>
            <a:r>
              <a:rPr lang="en-US" sz="2800" b="1" dirty="0"/>
              <a:t>   --More than a theological battle</a:t>
            </a:r>
          </a:p>
          <a:p>
            <a:pPr marL="0" indent="0">
              <a:buNone/>
            </a:pPr>
            <a:r>
              <a:rPr lang="en-US" sz="2800" b="1" dirty="0"/>
              <a:t>   --The Divine Purpose of YHWH is Being Carried out</a:t>
            </a:r>
          </a:p>
        </p:txBody>
      </p:sp>
    </p:spTree>
    <p:extLst>
      <p:ext uri="{BB962C8B-B14F-4D97-AF65-F5344CB8AC3E}">
        <p14:creationId xmlns:p14="http://schemas.microsoft.com/office/powerpoint/2010/main" val="61047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28699" y="294538"/>
            <a:ext cx="7421963" cy="1153262"/>
          </a:xfrm>
        </p:spPr>
        <p:txBody>
          <a:bodyPr vert="horz" lIns="91440" tIns="45720" rIns="91440" bIns="45720" rtlCol="0" anchor="ctr">
            <a:normAutofit/>
          </a:bodyPr>
          <a:lstStyle/>
          <a:p>
            <a:pPr algn="l">
              <a:lnSpc>
                <a:spcPct val="90000"/>
              </a:lnSpc>
            </a:pPr>
            <a:r>
              <a:rPr lang="en-US" sz="3500" kern="1200" dirty="0">
                <a:solidFill>
                  <a:srgbClr val="FFFFFF"/>
                </a:solidFill>
                <a:latin typeface="+mj-lt"/>
                <a:ea typeface="+mj-ea"/>
                <a:cs typeface="+mj-cs"/>
              </a:rPr>
              <a:t> Key Lessons From the Life of David the Warrior King</a:t>
            </a:r>
          </a:p>
        </p:txBody>
      </p:sp>
      <p:sp>
        <p:nvSpPr>
          <p:cNvPr id="3" name="Subtitle 2"/>
          <p:cNvSpPr>
            <a:spLocks noGrp="1"/>
          </p:cNvSpPr>
          <p:nvPr>
            <p:ph type="subTitle" idx="1"/>
          </p:nvPr>
        </p:nvSpPr>
        <p:spPr>
          <a:xfrm>
            <a:off x="1031841" y="2362200"/>
            <a:ext cx="7293023" cy="3886200"/>
          </a:xfrm>
        </p:spPr>
        <p:txBody>
          <a:bodyPr vert="horz" lIns="91440" tIns="45720" rIns="91440" bIns="45720" rtlCol="0" anchor="ctr">
            <a:normAutofit/>
          </a:bodyPr>
          <a:lstStyle/>
          <a:p>
            <a:pPr marL="514350" indent="-514350" algn="l">
              <a:lnSpc>
                <a:spcPct val="90000"/>
              </a:lnSpc>
              <a:buAutoNum type="arabicPeriod"/>
            </a:pPr>
            <a:r>
              <a:rPr lang="en-US" sz="2800" b="1" dirty="0">
                <a:solidFill>
                  <a:schemeClr val="tx1"/>
                </a:solidFill>
              </a:rPr>
              <a:t>God Chooses and Prepares His Servants </a:t>
            </a:r>
          </a:p>
          <a:p>
            <a:pPr marL="514350" indent="-514350" algn="l">
              <a:lnSpc>
                <a:spcPct val="90000"/>
              </a:lnSpc>
              <a:buAutoNum type="arabicPeriod"/>
            </a:pPr>
            <a:r>
              <a:rPr lang="en-US" sz="2800" b="1" dirty="0">
                <a:solidFill>
                  <a:schemeClr val="tx1"/>
                </a:solidFill>
              </a:rPr>
              <a:t>God Alone Sees the Heart</a:t>
            </a:r>
          </a:p>
          <a:p>
            <a:pPr marL="514350" indent="-514350" algn="l">
              <a:lnSpc>
                <a:spcPct val="90000"/>
              </a:lnSpc>
              <a:buAutoNum type="arabicPeriod"/>
            </a:pPr>
            <a:r>
              <a:rPr lang="en-US" sz="2800" b="1" dirty="0">
                <a:solidFill>
                  <a:schemeClr val="tx1"/>
                </a:solidFill>
              </a:rPr>
              <a:t>The Wise Servant Will Follow After God’s Heart</a:t>
            </a:r>
          </a:p>
          <a:p>
            <a:pPr marL="514350" indent="-514350" algn="l">
              <a:lnSpc>
                <a:spcPct val="90000"/>
              </a:lnSpc>
              <a:buAutoNum type="arabicPeriod"/>
            </a:pPr>
            <a:r>
              <a:rPr lang="en-US" sz="2800" b="1" dirty="0">
                <a:solidFill>
                  <a:schemeClr val="tx1"/>
                </a:solidFill>
              </a:rPr>
              <a:t>The Wise Servant Will Not Waver From God’s Calling</a:t>
            </a:r>
          </a:p>
        </p:txBody>
      </p:sp>
    </p:spTree>
    <p:extLst>
      <p:ext uri="{BB962C8B-B14F-4D97-AF65-F5344CB8AC3E}">
        <p14:creationId xmlns:p14="http://schemas.microsoft.com/office/powerpoint/2010/main" val="1763030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David: The Warrior of Israel Falls</a:t>
            </a: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lgn="l">
              <a:buNone/>
            </a:pPr>
            <a:r>
              <a:rPr lang="en-US" sz="2400" b="0" i="0" dirty="0">
                <a:solidFill>
                  <a:srgbClr val="000000"/>
                </a:solidFill>
                <a:effectLst/>
                <a:latin typeface="system-ui"/>
              </a:rPr>
              <a:t>2 Samuel 11:</a:t>
            </a:r>
          </a:p>
          <a:p>
            <a:pPr marL="0" indent="0" algn="l">
              <a:buNone/>
            </a:pPr>
            <a:r>
              <a:rPr lang="en-US" sz="2400" b="0" i="0" dirty="0">
                <a:solidFill>
                  <a:srgbClr val="000000"/>
                </a:solidFill>
                <a:effectLst/>
                <a:latin typeface="system-ui"/>
              </a:rPr>
              <a:t> Then it happened in the spring, at the time when kings go out </a:t>
            </a:r>
            <a:r>
              <a:rPr lang="en-US" sz="2400" b="0" i="1" dirty="0">
                <a:solidFill>
                  <a:srgbClr val="000000"/>
                </a:solidFill>
                <a:effectLst/>
                <a:latin typeface="system-ui"/>
              </a:rPr>
              <a:t>to battle</a:t>
            </a:r>
            <a:r>
              <a:rPr lang="en-US" sz="2400" b="0" i="0" dirty="0">
                <a:solidFill>
                  <a:srgbClr val="000000"/>
                </a:solidFill>
                <a:effectLst/>
                <a:latin typeface="system-ui"/>
              </a:rPr>
              <a:t>, that David sent Joab and his servants with him and all Israel, and they brought destruction on the sons of Ammon and besieged Rabbah. But David stayed in Jerusalem.</a:t>
            </a:r>
          </a:p>
          <a:p>
            <a:pPr marL="0" indent="0" algn="l">
              <a:buNone/>
            </a:pPr>
            <a:r>
              <a:rPr lang="en-US" sz="2400" b="1" i="0" baseline="30000" dirty="0">
                <a:solidFill>
                  <a:srgbClr val="000000"/>
                </a:solidFill>
                <a:effectLst/>
                <a:latin typeface="system-ui"/>
              </a:rPr>
              <a:t>2 </a:t>
            </a:r>
            <a:r>
              <a:rPr lang="en-US" sz="2400" b="0" i="0" dirty="0">
                <a:solidFill>
                  <a:srgbClr val="000000"/>
                </a:solidFill>
                <a:effectLst/>
                <a:latin typeface="system-ui"/>
              </a:rPr>
              <a:t>Now at evening time David got up from his bed and walked around on the roof of the king’s house, and from the roof he saw a woman bathing; and the woman was very beautiful in appearance.</a:t>
            </a:r>
          </a:p>
          <a:p>
            <a:pPr marL="0" indent="0">
              <a:buNone/>
            </a:pPr>
            <a:endParaRPr lang="en-US" sz="2800" b="1" dirty="0"/>
          </a:p>
        </p:txBody>
      </p:sp>
    </p:spTree>
    <p:extLst>
      <p:ext uri="{BB962C8B-B14F-4D97-AF65-F5344CB8AC3E}">
        <p14:creationId xmlns:p14="http://schemas.microsoft.com/office/powerpoint/2010/main" val="1889641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b="1" dirty="0">
                <a:solidFill>
                  <a:schemeClr val="bg1"/>
                </a:solidFill>
              </a:rPr>
              <a:t>David: The Warrior of Israel Falls</a:t>
            </a: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buNone/>
            </a:pPr>
            <a:r>
              <a:rPr lang="en-US" sz="2800" b="1" dirty="0"/>
              <a:t>   The Warrior King became the King Warrior</a:t>
            </a:r>
          </a:p>
        </p:txBody>
      </p:sp>
    </p:spTree>
    <p:extLst>
      <p:ext uri="{BB962C8B-B14F-4D97-AF65-F5344CB8AC3E}">
        <p14:creationId xmlns:p14="http://schemas.microsoft.com/office/powerpoint/2010/main" val="2382751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endParaRPr lang="en-US" sz="3500" b="1" dirty="0">
              <a:solidFill>
                <a:schemeClr val="bg1"/>
              </a:solidFill>
            </a:endParaRP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lgn="l">
              <a:lnSpc>
                <a:spcPct val="90000"/>
              </a:lnSpc>
              <a:buNone/>
            </a:pPr>
            <a:r>
              <a:rPr lang="en-US" sz="2800" b="1" dirty="0">
                <a:solidFill>
                  <a:schemeClr val="tx1"/>
                </a:solidFill>
              </a:rPr>
              <a:t>God Chooses and Prepares His Servants</a:t>
            </a:r>
          </a:p>
          <a:p>
            <a:pPr marL="0" indent="0" algn="l">
              <a:lnSpc>
                <a:spcPct val="90000"/>
              </a:lnSpc>
              <a:buNone/>
            </a:pPr>
            <a:r>
              <a:rPr lang="en-US" sz="2800" b="1" dirty="0">
                <a:solidFill>
                  <a:schemeClr val="tx1"/>
                </a:solidFill>
              </a:rPr>
              <a:t> </a:t>
            </a:r>
          </a:p>
          <a:p>
            <a:pPr marL="0" indent="0" algn="l">
              <a:lnSpc>
                <a:spcPct val="90000"/>
              </a:lnSpc>
              <a:buNone/>
            </a:pPr>
            <a:r>
              <a:rPr lang="en-US" sz="2800" b="1" dirty="0">
                <a:solidFill>
                  <a:schemeClr val="tx1"/>
                </a:solidFill>
              </a:rPr>
              <a:t>God Alone Sees the Heart</a:t>
            </a:r>
          </a:p>
          <a:p>
            <a:pPr marL="0" indent="0" algn="l">
              <a:lnSpc>
                <a:spcPct val="90000"/>
              </a:lnSpc>
              <a:buNone/>
            </a:pPr>
            <a:endParaRPr lang="en-US" sz="2800" b="1" dirty="0">
              <a:solidFill>
                <a:schemeClr val="tx1"/>
              </a:solidFill>
            </a:endParaRPr>
          </a:p>
          <a:p>
            <a:pPr marL="0" indent="0" algn="l">
              <a:lnSpc>
                <a:spcPct val="90000"/>
              </a:lnSpc>
              <a:buNone/>
            </a:pPr>
            <a:r>
              <a:rPr lang="en-US" sz="2800" b="1" dirty="0">
                <a:solidFill>
                  <a:schemeClr val="tx1"/>
                </a:solidFill>
              </a:rPr>
              <a:t>The Wise Servant Will Follow After God’s Heart</a:t>
            </a:r>
          </a:p>
          <a:p>
            <a:pPr marL="0" indent="0" algn="l">
              <a:lnSpc>
                <a:spcPct val="90000"/>
              </a:lnSpc>
              <a:buNone/>
            </a:pPr>
            <a:endParaRPr lang="en-US" sz="2800" b="1" dirty="0">
              <a:solidFill>
                <a:schemeClr val="tx1"/>
              </a:solidFill>
            </a:endParaRPr>
          </a:p>
          <a:p>
            <a:pPr marL="0" indent="0" algn="l">
              <a:lnSpc>
                <a:spcPct val="90000"/>
              </a:lnSpc>
              <a:buNone/>
            </a:pPr>
            <a:r>
              <a:rPr lang="en-US" sz="2800" b="1" dirty="0">
                <a:solidFill>
                  <a:schemeClr val="tx1"/>
                </a:solidFill>
              </a:rPr>
              <a:t>The Wise Servant Will Not Waver From God’s Calling</a:t>
            </a:r>
          </a:p>
          <a:p>
            <a:pPr marL="0" indent="0">
              <a:buNone/>
            </a:pPr>
            <a:endParaRPr lang="en-US" sz="1700" dirty="0"/>
          </a:p>
        </p:txBody>
      </p:sp>
    </p:spTree>
    <p:extLst>
      <p:ext uri="{BB962C8B-B14F-4D97-AF65-F5344CB8AC3E}">
        <p14:creationId xmlns:p14="http://schemas.microsoft.com/office/powerpoint/2010/main" val="1538516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endParaRPr lang="en-US" sz="3500" b="1" dirty="0">
              <a:solidFill>
                <a:schemeClr val="bg1"/>
              </a:solidFill>
            </a:endParaRPr>
          </a:p>
        </p:txBody>
      </p:sp>
      <p:sp>
        <p:nvSpPr>
          <p:cNvPr id="3" name="Content Placeholder 2"/>
          <p:cNvSpPr>
            <a:spLocks noGrp="1"/>
          </p:cNvSpPr>
          <p:nvPr>
            <p:ph idx="1"/>
          </p:nvPr>
        </p:nvSpPr>
        <p:spPr>
          <a:xfrm>
            <a:off x="1028699" y="1828800"/>
            <a:ext cx="7658101" cy="4172755"/>
          </a:xfrm>
        </p:spPr>
        <p:txBody>
          <a:bodyPr anchor="ctr">
            <a:normAutofit/>
          </a:bodyPr>
          <a:lstStyle/>
          <a:p>
            <a:pPr marL="0" indent="0">
              <a:buNone/>
            </a:pPr>
            <a:r>
              <a:rPr lang="en-US" sz="4000" b="1" dirty="0"/>
              <a:t>Observe</a:t>
            </a:r>
          </a:p>
          <a:p>
            <a:pPr marL="0" indent="0">
              <a:buNone/>
            </a:pPr>
            <a:r>
              <a:rPr lang="en-US" sz="4000" b="1" dirty="0"/>
              <a:t>            Orient </a:t>
            </a:r>
          </a:p>
          <a:p>
            <a:pPr marL="0" indent="0">
              <a:buNone/>
            </a:pPr>
            <a:r>
              <a:rPr lang="en-US" sz="4000" b="1" dirty="0"/>
              <a:t>                    Decide </a:t>
            </a:r>
          </a:p>
          <a:p>
            <a:pPr marL="0" indent="0">
              <a:buNone/>
            </a:pPr>
            <a:r>
              <a:rPr lang="en-US" sz="4000" b="1" dirty="0"/>
              <a:t>                             Act  </a:t>
            </a:r>
            <a:endParaRPr lang="en-US" sz="4000" dirty="0"/>
          </a:p>
          <a:p>
            <a:pPr marL="640080" marR="640080">
              <a:lnSpc>
                <a:spcPct val="107000"/>
              </a:lnSpc>
              <a:spcBef>
                <a:spcPts val="0"/>
              </a:spcBef>
              <a:spcAft>
                <a:spcPts val="800"/>
              </a:spcAft>
              <a:buAutoNum type="alphaUcPeriod"/>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700" dirty="0"/>
          </a:p>
        </p:txBody>
      </p:sp>
    </p:spTree>
    <p:extLst>
      <p:ext uri="{BB962C8B-B14F-4D97-AF65-F5344CB8AC3E}">
        <p14:creationId xmlns:p14="http://schemas.microsoft.com/office/powerpoint/2010/main" val="1209377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0"/>
            <a:ext cx="9144000" cy="6858000"/>
          </a:xfrm>
          <a:prstGeom prst="rect">
            <a:avLst/>
          </a:prstGeom>
        </p:spPr>
      </p:pic>
    </p:spTree>
    <p:extLst>
      <p:ext uri="{BB962C8B-B14F-4D97-AF65-F5344CB8AC3E}">
        <p14:creationId xmlns:p14="http://schemas.microsoft.com/office/powerpoint/2010/main" val="3612020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28699" y="294538"/>
            <a:ext cx="7421963" cy="1153262"/>
          </a:xfrm>
        </p:spPr>
        <p:txBody>
          <a:bodyPr vert="horz" lIns="91440" tIns="45720" rIns="91440" bIns="45720" rtlCol="0" anchor="ctr">
            <a:normAutofit/>
          </a:bodyPr>
          <a:lstStyle/>
          <a:p>
            <a:pPr algn="l">
              <a:lnSpc>
                <a:spcPct val="90000"/>
              </a:lnSpc>
            </a:pPr>
            <a:r>
              <a:rPr lang="en-US" sz="3500" kern="1200" dirty="0">
                <a:solidFill>
                  <a:srgbClr val="FFFFFF"/>
                </a:solidFill>
                <a:latin typeface="+mj-lt"/>
                <a:ea typeface="+mj-ea"/>
                <a:cs typeface="+mj-cs"/>
              </a:rPr>
              <a:t>          2 Key Contextual Concerns</a:t>
            </a:r>
          </a:p>
        </p:txBody>
      </p:sp>
      <p:sp>
        <p:nvSpPr>
          <p:cNvPr id="3" name="Subtitle 2"/>
          <p:cNvSpPr>
            <a:spLocks noGrp="1"/>
          </p:cNvSpPr>
          <p:nvPr>
            <p:ph type="subTitle" idx="1"/>
          </p:nvPr>
        </p:nvSpPr>
        <p:spPr>
          <a:xfrm>
            <a:off x="1031841" y="2362200"/>
            <a:ext cx="7293023" cy="3886200"/>
          </a:xfrm>
        </p:spPr>
        <p:txBody>
          <a:bodyPr vert="horz" lIns="91440" tIns="45720" rIns="91440" bIns="45720" rtlCol="0" anchor="ctr">
            <a:normAutofit/>
          </a:bodyPr>
          <a:lstStyle/>
          <a:p>
            <a:pPr marL="514350" indent="-514350" algn="l">
              <a:lnSpc>
                <a:spcPct val="90000"/>
              </a:lnSpc>
              <a:buAutoNum type="arabicPeriod"/>
            </a:pPr>
            <a:r>
              <a:rPr lang="en-US" sz="2800" b="1" dirty="0">
                <a:solidFill>
                  <a:schemeClr val="tx1"/>
                </a:solidFill>
              </a:rPr>
              <a:t>Genesis 3:15</a:t>
            </a:r>
            <a:r>
              <a:rPr lang="en-US" sz="1600" b="1" baseline="30000" dirty="0">
                <a:solidFill>
                  <a:srgbClr val="000000"/>
                </a:solidFill>
                <a:latin typeface="system-ui"/>
              </a:rPr>
              <a:t> </a:t>
            </a:r>
          </a:p>
          <a:p>
            <a:pPr algn="l">
              <a:lnSpc>
                <a:spcPct val="90000"/>
              </a:lnSpc>
            </a:pPr>
            <a:r>
              <a:rPr lang="en-US" sz="1600" b="1" i="0" baseline="30000" dirty="0">
                <a:solidFill>
                  <a:srgbClr val="000000"/>
                </a:solidFill>
                <a:effectLst/>
                <a:latin typeface="system-ui"/>
              </a:rPr>
              <a:t> </a:t>
            </a:r>
            <a:r>
              <a:rPr lang="en-US" sz="2400" b="0" i="0" dirty="0">
                <a:solidFill>
                  <a:srgbClr val="000000"/>
                </a:solidFill>
                <a:effectLst/>
                <a:latin typeface="system-ui"/>
              </a:rPr>
              <a:t>And I will make enemies</a:t>
            </a:r>
            <a:br>
              <a:rPr lang="en-US" sz="2400" dirty="0"/>
            </a:br>
            <a:r>
              <a:rPr lang="en-US" sz="2400" b="0" i="0" dirty="0">
                <a:solidFill>
                  <a:srgbClr val="000000"/>
                </a:solidFill>
                <a:effectLst/>
                <a:latin typeface="system-ui"/>
              </a:rPr>
              <a:t>Of you and the woman,</a:t>
            </a:r>
            <a:br>
              <a:rPr lang="en-US" sz="2400" dirty="0"/>
            </a:br>
            <a:r>
              <a:rPr lang="en-US" sz="2400" b="0" i="0" dirty="0">
                <a:solidFill>
                  <a:srgbClr val="000000"/>
                </a:solidFill>
                <a:effectLst/>
                <a:latin typeface="system-ui"/>
              </a:rPr>
              <a:t>And of your offspring and her Descendant;</a:t>
            </a:r>
            <a:br>
              <a:rPr lang="en-US" sz="2400" dirty="0"/>
            </a:br>
            <a:r>
              <a:rPr lang="en-US" sz="2400" b="0" i="0" dirty="0">
                <a:solidFill>
                  <a:srgbClr val="000000"/>
                </a:solidFill>
                <a:effectLst/>
                <a:latin typeface="system-ui"/>
              </a:rPr>
              <a:t>He shall bruise you on the head,</a:t>
            </a:r>
            <a:br>
              <a:rPr lang="en-US" sz="2400" dirty="0"/>
            </a:br>
            <a:r>
              <a:rPr lang="en-US" sz="2400" b="0" i="0" dirty="0">
                <a:solidFill>
                  <a:srgbClr val="000000"/>
                </a:solidFill>
                <a:effectLst/>
                <a:latin typeface="system-ui"/>
              </a:rPr>
              <a:t>And you shall bruise Him on the heel.</a:t>
            </a:r>
            <a:endParaRPr lang="en-US" sz="2400" b="1" dirty="0">
              <a:solidFill>
                <a:schemeClr val="tx1"/>
              </a:solidFill>
            </a:endParaRPr>
          </a:p>
        </p:txBody>
      </p:sp>
    </p:spTree>
    <p:extLst>
      <p:ext uri="{BB962C8B-B14F-4D97-AF65-F5344CB8AC3E}">
        <p14:creationId xmlns:p14="http://schemas.microsoft.com/office/powerpoint/2010/main" val="408365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28699" y="294538"/>
            <a:ext cx="7421963" cy="1153262"/>
          </a:xfrm>
        </p:spPr>
        <p:txBody>
          <a:bodyPr vert="horz" lIns="91440" tIns="45720" rIns="91440" bIns="45720" rtlCol="0" anchor="ctr">
            <a:normAutofit/>
          </a:bodyPr>
          <a:lstStyle/>
          <a:p>
            <a:pPr algn="l">
              <a:lnSpc>
                <a:spcPct val="90000"/>
              </a:lnSpc>
            </a:pPr>
            <a:r>
              <a:rPr lang="en-US" sz="3500" kern="1200" dirty="0">
                <a:solidFill>
                  <a:srgbClr val="FFFFFF"/>
                </a:solidFill>
                <a:latin typeface="+mj-lt"/>
                <a:ea typeface="+mj-ea"/>
                <a:cs typeface="+mj-cs"/>
              </a:rPr>
              <a:t>          2 Key Contextual Concerns</a:t>
            </a:r>
          </a:p>
        </p:txBody>
      </p:sp>
      <p:sp>
        <p:nvSpPr>
          <p:cNvPr id="3" name="Subtitle 2"/>
          <p:cNvSpPr>
            <a:spLocks noGrp="1"/>
          </p:cNvSpPr>
          <p:nvPr>
            <p:ph type="subTitle" idx="1"/>
          </p:nvPr>
        </p:nvSpPr>
        <p:spPr>
          <a:xfrm>
            <a:off x="1008943" y="2438400"/>
            <a:ext cx="7293023" cy="3886200"/>
          </a:xfrm>
        </p:spPr>
        <p:txBody>
          <a:bodyPr vert="horz" lIns="91440" tIns="45720" rIns="91440" bIns="45720" rtlCol="0" anchor="ctr">
            <a:normAutofit/>
          </a:bodyPr>
          <a:lstStyle/>
          <a:p>
            <a:pPr algn="l">
              <a:lnSpc>
                <a:spcPct val="90000"/>
              </a:lnSpc>
            </a:pPr>
            <a:r>
              <a:rPr lang="en-US" sz="2400" b="0" i="0" dirty="0">
                <a:solidFill>
                  <a:srgbClr val="000000"/>
                </a:solidFill>
                <a:effectLst/>
                <a:latin typeface="system-ui"/>
              </a:rPr>
              <a:t>2. Gen 12: 2, 3. </a:t>
            </a:r>
          </a:p>
          <a:p>
            <a:pPr algn="l">
              <a:lnSpc>
                <a:spcPct val="90000"/>
              </a:lnSpc>
            </a:pPr>
            <a:r>
              <a:rPr lang="en-US" sz="2400" b="0" i="0" dirty="0">
                <a:solidFill>
                  <a:srgbClr val="000000"/>
                </a:solidFill>
                <a:effectLst/>
                <a:latin typeface="system-ui"/>
              </a:rPr>
              <a:t>And I will make you into a great nation,</a:t>
            </a:r>
            <a:br>
              <a:rPr lang="en-US" sz="2400" dirty="0"/>
            </a:br>
            <a:r>
              <a:rPr lang="en-US" sz="2400" b="0" i="0" dirty="0">
                <a:solidFill>
                  <a:srgbClr val="000000"/>
                </a:solidFill>
                <a:effectLst/>
                <a:latin typeface="system-ui"/>
              </a:rPr>
              <a:t>And I will bless you,</a:t>
            </a:r>
            <a:br>
              <a:rPr lang="en-US" sz="2400" dirty="0"/>
            </a:br>
            <a:r>
              <a:rPr lang="en-US" sz="2400" b="0" i="0" dirty="0">
                <a:solidFill>
                  <a:srgbClr val="000000"/>
                </a:solidFill>
                <a:effectLst/>
                <a:latin typeface="system-ui"/>
              </a:rPr>
              <a:t>And make your name great;</a:t>
            </a:r>
            <a:br>
              <a:rPr lang="en-US" sz="2400" dirty="0"/>
            </a:br>
            <a:r>
              <a:rPr lang="en-US" sz="2400" b="0" i="0" dirty="0">
                <a:solidFill>
                  <a:srgbClr val="000000"/>
                </a:solidFill>
                <a:effectLst/>
                <a:latin typeface="system-ui"/>
              </a:rPr>
              <a:t>And </a:t>
            </a:r>
            <a:r>
              <a:rPr lang="en-US" sz="2400" b="0" i="1" dirty="0">
                <a:solidFill>
                  <a:srgbClr val="000000"/>
                </a:solidFill>
                <a:effectLst/>
                <a:latin typeface="system-ui"/>
              </a:rPr>
              <a:t>you shall</a:t>
            </a:r>
            <a:r>
              <a:rPr lang="en-US" sz="2400" b="0" i="0" dirty="0">
                <a:solidFill>
                  <a:srgbClr val="000000"/>
                </a:solidFill>
                <a:effectLst/>
                <a:latin typeface="system-ui"/>
              </a:rPr>
              <a:t> be a blessing;</a:t>
            </a:r>
            <a:br>
              <a:rPr lang="en-US" sz="2400" dirty="0"/>
            </a:br>
            <a:r>
              <a:rPr lang="en-US" sz="2400" b="1" i="0" baseline="30000" dirty="0">
                <a:solidFill>
                  <a:srgbClr val="000000"/>
                </a:solidFill>
                <a:effectLst/>
                <a:latin typeface="system-ui"/>
              </a:rPr>
              <a:t>3 </a:t>
            </a:r>
            <a:r>
              <a:rPr lang="en-US" sz="2400" b="0" i="0" dirty="0">
                <a:solidFill>
                  <a:srgbClr val="000000"/>
                </a:solidFill>
                <a:effectLst/>
                <a:latin typeface="system-ui"/>
              </a:rPr>
              <a:t>And I will bless those who bless you,</a:t>
            </a:r>
            <a:br>
              <a:rPr lang="en-US" sz="2400" dirty="0"/>
            </a:br>
            <a:r>
              <a:rPr lang="en-US" sz="2400" b="0" i="0" dirty="0">
                <a:solidFill>
                  <a:srgbClr val="000000"/>
                </a:solidFill>
                <a:effectLst/>
                <a:latin typeface="system-ui"/>
              </a:rPr>
              <a:t>And the one who curses you I will curse.</a:t>
            </a:r>
            <a:br>
              <a:rPr lang="en-US" sz="2400" dirty="0"/>
            </a:br>
            <a:r>
              <a:rPr lang="en-US" sz="2400" b="0" i="0" dirty="0">
                <a:solidFill>
                  <a:srgbClr val="000000"/>
                </a:solidFill>
                <a:effectLst/>
                <a:latin typeface="system-ui"/>
              </a:rPr>
              <a:t>And in you all the families of the earth will be blessed.”</a:t>
            </a:r>
            <a:endParaRPr lang="en-US" sz="2400" b="1" dirty="0">
              <a:solidFill>
                <a:schemeClr val="tx1"/>
              </a:solidFill>
            </a:endParaRPr>
          </a:p>
        </p:txBody>
      </p:sp>
    </p:spTree>
    <p:extLst>
      <p:ext uri="{BB962C8B-B14F-4D97-AF65-F5344CB8AC3E}">
        <p14:creationId xmlns:p14="http://schemas.microsoft.com/office/powerpoint/2010/main" val="270768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600" dirty="0">
                <a:solidFill>
                  <a:schemeClr val="bg1"/>
                </a:solidFill>
                <a:latin typeface="Arial" panose="020B0604020202020204" pitchFamily="34" charset="0"/>
                <a:cs typeface="Arial" panose="020B0604020202020204" pitchFamily="34" charset="0"/>
              </a:rPr>
              <a:t>Defining A Warrior</a:t>
            </a:r>
          </a:p>
        </p:txBody>
      </p:sp>
      <p:sp>
        <p:nvSpPr>
          <p:cNvPr id="3" name="Content Placeholder 2"/>
          <p:cNvSpPr>
            <a:spLocks noGrp="1"/>
          </p:cNvSpPr>
          <p:nvPr>
            <p:ph idx="1"/>
          </p:nvPr>
        </p:nvSpPr>
        <p:spPr>
          <a:xfrm>
            <a:off x="1028699" y="2318197"/>
            <a:ext cx="7293023" cy="3683358"/>
          </a:xfrm>
        </p:spPr>
        <p:txBody>
          <a:bodyPr anchor="ctr">
            <a:normAutofit/>
          </a:bodyPr>
          <a:lstStyle/>
          <a:p>
            <a:pPr marL="0" indent="0">
              <a:buNone/>
            </a:pPr>
            <a:r>
              <a:rPr lang="en-US" sz="3600" b="1" dirty="0"/>
              <a:t> Observe</a:t>
            </a:r>
          </a:p>
          <a:p>
            <a:pPr marL="0" indent="0">
              <a:buNone/>
            </a:pPr>
            <a:r>
              <a:rPr lang="en-US" sz="3600" b="1" dirty="0"/>
              <a:t>            Orient </a:t>
            </a:r>
          </a:p>
          <a:p>
            <a:pPr marL="0" indent="0">
              <a:buNone/>
            </a:pPr>
            <a:r>
              <a:rPr lang="en-US" sz="3600" b="1" dirty="0"/>
              <a:t>                    Decide </a:t>
            </a:r>
          </a:p>
          <a:p>
            <a:pPr marL="0" indent="0">
              <a:buNone/>
            </a:pPr>
            <a:r>
              <a:rPr lang="en-US" sz="3600" b="1" dirty="0"/>
              <a:t>                             Act  </a:t>
            </a:r>
            <a:endParaRPr lang="en-US" sz="36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Tree>
    <p:extLst>
      <p:ext uri="{BB962C8B-B14F-4D97-AF65-F5344CB8AC3E}">
        <p14:creationId xmlns:p14="http://schemas.microsoft.com/office/powerpoint/2010/main" val="167480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fontScale="90000"/>
          </a:bodyPr>
          <a:lstStyle/>
          <a:p>
            <a:r>
              <a:rPr lang="en-US" sz="3500" dirty="0">
                <a:solidFill>
                  <a:srgbClr val="FFFFFF"/>
                </a:solidFill>
              </a:rPr>
              <a:t>David is a Warrior Even By Modern Definitions</a:t>
            </a:r>
          </a:p>
        </p:txBody>
      </p:sp>
      <p:sp>
        <p:nvSpPr>
          <p:cNvPr id="3" name="Content Placeholder 2"/>
          <p:cNvSpPr>
            <a:spLocks noGrp="1"/>
          </p:cNvSpPr>
          <p:nvPr>
            <p:ph idx="1"/>
          </p:nvPr>
        </p:nvSpPr>
        <p:spPr>
          <a:xfrm>
            <a:off x="1028699" y="2318197"/>
            <a:ext cx="7293023" cy="3683358"/>
          </a:xfrm>
        </p:spPr>
        <p:txBody>
          <a:bodyPr anchor="ctr">
            <a:normAutofit/>
          </a:bodyPr>
          <a:lstStyle/>
          <a:p>
            <a:pPr marL="0" indent="0">
              <a:buNone/>
            </a:pPr>
            <a:r>
              <a:rPr lang="en-US" sz="1700" b="1" dirty="0"/>
              <a:t>                                 </a:t>
            </a:r>
            <a:endParaRPr lang="en-US" sz="17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533400" y="2858010"/>
            <a:ext cx="7788322" cy="774507"/>
          </a:xfrm>
          <a:prstGeom prst="rect">
            <a:avLst/>
          </a:prstGeom>
          <a:noFill/>
        </p:spPr>
        <p:txBody>
          <a:bodyPr wrap="square">
            <a:spAutoFit/>
          </a:bodyPr>
          <a:lstStyle/>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2" name="Picture 11">
            <a:extLst>
              <a:ext uri="{FF2B5EF4-FFF2-40B4-BE49-F238E27FC236}">
                <a16:creationId xmlns:a16="http://schemas.microsoft.com/office/drawing/2014/main" id="{4E1CBD20-5E97-99AF-6CBA-A1BFDA5153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86100" y="2800350"/>
            <a:ext cx="2971800" cy="2762250"/>
          </a:xfrm>
          <a:prstGeom prst="rect">
            <a:avLst/>
          </a:prstGeom>
          <a:noFill/>
          <a:ln>
            <a:noFill/>
          </a:ln>
        </p:spPr>
      </p:pic>
    </p:spTree>
    <p:extLst>
      <p:ext uri="{BB962C8B-B14F-4D97-AF65-F5344CB8AC3E}">
        <p14:creationId xmlns:p14="http://schemas.microsoft.com/office/powerpoint/2010/main" val="3508517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Israel Needs A Warrior</a:t>
            </a:r>
          </a:p>
        </p:txBody>
      </p:sp>
      <p:sp>
        <p:nvSpPr>
          <p:cNvPr id="3" name="Content Placeholder 2"/>
          <p:cNvSpPr>
            <a:spLocks noGrp="1"/>
          </p:cNvSpPr>
          <p:nvPr>
            <p:ph idx="1"/>
          </p:nvPr>
        </p:nvSpPr>
        <p:spPr>
          <a:xfrm>
            <a:off x="1028699" y="2318197"/>
            <a:ext cx="7293023" cy="3683358"/>
          </a:xfrm>
        </p:spPr>
        <p:txBody>
          <a:bodyPr anchor="ctr">
            <a:normAutofit/>
          </a:bodyPr>
          <a:lstStyle/>
          <a:p>
            <a:pPr marL="0" indent="0">
              <a:buNone/>
            </a:pPr>
            <a:r>
              <a:rPr lang="en-US" sz="1700" b="1" dirty="0"/>
              <a:t>            </a:t>
            </a:r>
            <a:r>
              <a:rPr lang="en-US" sz="3600" b="1" dirty="0"/>
              <a:t>Joshua, Judges, Ruth, 1 Samuel  </a:t>
            </a:r>
            <a:endParaRPr lang="en-US" sz="36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Tree>
    <p:extLst>
      <p:ext uri="{BB962C8B-B14F-4D97-AF65-F5344CB8AC3E}">
        <p14:creationId xmlns:p14="http://schemas.microsoft.com/office/powerpoint/2010/main" val="38168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Judges 21:25</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1700" b="1" dirty="0"/>
              <a:t>                                 </a:t>
            </a:r>
            <a:endParaRPr lang="en-US" sz="17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
        <p:nvSpPr>
          <p:cNvPr id="11" name="TextBox 10">
            <a:extLst>
              <a:ext uri="{FF2B5EF4-FFF2-40B4-BE49-F238E27FC236}">
                <a16:creationId xmlns:a16="http://schemas.microsoft.com/office/drawing/2014/main" id="{CD9E424A-DA96-4E59-91E6-3E13766B743B}"/>
              </a:ext>
            </a:extLst>
          </p:cNvPr>
          <p:cNvSpPr txBox="1"/>
          <p:nvPr/>
        </p:nvSpPr>
        <p:spPr>
          <a:xfrm>
            <a:off x="662340" y="2971800"/>
            <a:ext cx="7788322" cy="1844416"/>
          </a:xfrm>
          <a:prstGeom prst="rect">
            <a:avLst/>
          </a:prstGeom>
          <a:noFill/>
        </p:spPr>
        <p:txBody>
          <a:bodyPr wrap="square">
            <a:spAutoFit/>
          </a:bodyPr>
          <a:lstStyle/>
          <a:p>
            <a:pPr marL="0" marR="0">
              <a:lnSpc>
                <a:spcPct val="107000"/>
              </a:lnSpc>
              <a:spcBef>
                <a:spcPts val="0"/>
              </a:spcBef>
              <a:spcAft>
                <a:spcPts val="800"/>
              </a:spcAft>
            </a:pPr>
            <a:r>
              <a:rPr lang="en-US" b="1" i="0" baseline="30000" dirty="0">
                <a:solidFill>
                  <a:srgbClr val="000000"/>
                </a:solidFill>
                <a:effectLst/>
                <a:latin typeface="system-ui"/>
              </a:rPr>
              <a:t> </a:t>
            </a:r>
            <a:r>
              <a:rPr lang="en-US" sz="3600" b="0" i="0" dirty="0">
                <a:solidFill>
                  <a:srgbClr val="000000"/>
                </a:solidFill>
                <a:effectLst/>
                <a:latin typeface="system-ui"/>
              </a:rPr>
              <a:t>In those days there was no king in Israel; everyone did what was right in his own eyes.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690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9" y="294538"/>
            <a:ext cx="7421963" cy="1033669"/>
          </a:xfrm>
        </p:spPr>
        <p:txBody>
          <a:bodyPr>
            <a:normAutofit/>
          </a:bodyPr>
          <a:lstStyle/>
          <a:p>
            <a:r>
              <a:rPr lang="en-US" sz="3500" dirty="0">
                <a:solidFill>
                  <a:srgbClr val="FFFFFF"/>
                </a:solidFill>
              </a:rPr>
              <a:t>Ruth</a:t>
            </a:r>
          </a:p>
        </p:txBody>
      </p:sp>
      <p:sp>
        <p:nvSpPr>
          <p:cNvPr id="3" name="Content Placeholder 2"/>
          <p:cNvSpPr>
            <a:spLocks noGrp="1"/>
          </p:cNvSpPr>
          <p:nvPr>
            <p:ph idx="1"/>
          </p:nvPr>
        </p:nvSpPr>
        <p:spPr>
          <a:xfrm>
            <a:off x="533401" y="2318197"/>
            <a:ext cx="7788322" cy="3683358"/>
          </a:xfrm>
        </p:spPr>
        <p:txBody>
          <a:bodyPr anchor="ctr">
            <a:normAutofit/>
          </a:bodyPr>
          <a:lstStyle/>
          <a:p>
            <a:pPr marL="0" indent="0">
              <a:buNone/>
            </a:pPr>
            <a:r>
              <a:rPr lang="en-US" sz="2800" b="1" dirty="0"/>
              <a:t>                                </a:t>
            </a:r>
            <a:r>
              <a:rPr lang="en-US" sz="2800" b="0" i="0" dirty="0">
                <a:solidFill>
                  <a:srgbClr val="000000"/>
                </a:solidFill>
                <a:effectLst/>
                <a:latin typeface="system-ui"/>
              </a:rPr>
              <a:t>Now these are the generations of Perez: Perez fathered Hezron, </a:t>
            </a:r>
            <a:r>
              <a:rPr lang="en-US" sz="2800" b="1" i="0" baseline="30000" dirty="0">
                <a:solidFill>
                  <a:srgbClr val="000000"/>
                </a:solidFill>
                <a:effectLst/>
                <a:latin typeface="system-ui"/>
              </a:rPr>
              <a:t>19 </a:t>
            </a:r>
            <a:r>
              <a:rPr lang="en-US" sz="2800" b="0" i="0" dirty="0">
                <a:solidFill>
                  <a:srgbClr val="000000"/>
                </a:solidFill>
                <a:effectLst/>
                <a:latin typeface="system-ui"/>
              </a:rPr>
              <a:t>Hezron fathered Ram, and Ram fathered Amminadab, </a:t>
            </a:r>
            <a:r>
              <a:rPr lang="en-US" sz="2800" b="1" i="0" baseline="30000" dirty="0">
                <a:solidFill>
                  <a:srgbClr val="000000"/>
                </a:solidFill>
                <a:effectLst/>
                <a:latin typeface="system-ui"/>
              </a:rPr>
              <a:t>20 </a:t>
            </a:r>
            <a:r>
              <a:rPr lang="en-US" sz="2800" b="0" i="0" dirty="0">
                <a:solidFill>
                  <a:srgbClr val="000000"/>
                </a:solidFill>
                <a:effectLst/>
                <a:latin typeface="system-ui"/>
              </a:rPr>
              <a:t>and Amminadab fathered Nahshon, and Nahshon fathered Salmon, </a:t>
            </a:r>
            <a:r>
              <a:rPr lang="en-US" sz="2800" b="1" i="0" baseline="30000" dirty="0">
                <a:solidFill>
                  <a:srgbClr val="000000"/>
                </a:solidFill>
                <a:effectLst/>
                <a:latin typeface="system-ui"/>
              </a:rPr>
              <a:t>21 </a:t>
            </a:r>
            <a:r>
              <a:rPr lang="en-US" sz="2800" b="0" i="0" dirty="0">
                <a:solidFill>
                  <a:srgbClr val="000000"/>
                </a:solidFill>
                <a:effectLst/>
                <a:latin typeface="system-ui"/>
              </a:rPr>
              <a:t>and Salmon fathered Boaz, and Boaz fathered Obed, </a:t>
            </a:r>
            <a:r>
              <a:rPr lang="en-US" sz="2800" b="1" i="0" baseline="30000" dirty="0">
                <a:solidFill>
                  <a:srgbClr val="000000"/>
                </a:solidFill>
                <a:effectLst/>
                <a:latin typeface="system-ui"/>
              </a:rPr>
              <a:t>22 </a:t>
            </a:r>
            <a:r>
              <a:rPr lang="en-US" sz="2800" b="0" i="0" dirty="0">
                <a:solidFill>
                  <a:srgbClr val="000000"/>
                </a:solidFill>
                <a:effectLst/>
                <a:latin typeface="system-ui"/>
              </a:rPr>
              <a:t>and Obed fathered Jesse, and Jesse fathered David.</a:t>
            </a:r>
            <a:r>
              <a:rPr lang="en-US" sz="2800" b="1" dirty="0"/>
              <a:t> </a:t>
            </a:r>
            <a:endParaRPr lang="en-US" sz="2800" dirty="0"/>
          </a:p>
        </p:txBody>
      </p:sp>
      <p:sp>
        <p:nvSpPr>
          <p:cNvPr id="4" name="Rectangle 3"/>
          <p:cNvSpPr/>
          <p:nvPr/>
        </p:nvSpPr>
        <p:spPr>
          <a:xfrm>
            <a:off x="2286000" y="1524000"/>
            <a:ext cx="4572000" cy="523220"/>
          </a:xfrm>
          <a:prstGeom prst="rect">
            <a:avLst/>
          </a:prstGeom>
        </p:spPr>
        <p:txBody>
          <a:bodyPr wrap="square">
            <a:spAutoFit/>
          </a:bodyPr>
          <a:lstStyle/>
          <a:p>
            <a:pPr>
              <a:spcAft>
                <a:spcPts val="600"/>
              </a:spcAft>
            </a:pPr>
            <a:r>
              <a:rPr lang="en-US" sz="2800" b="1" dirty="0"/>
              <a:t> </a:t>
            </a:r>
            <a:endParaRPr lang="en-US" sz="3600" b="1" dirty="0"/>
          </a:p>
        </p:txBody>
      </p:sp>
    </p:spTree>
    <p:extLst>
      <p:ext uri="{BB962C8B-B14F-4D97-AF65-F5344CB8AC3E}">
        <p14:creationId xmlns:p14="http://schemas.microsoft.com/office/powerpoint/2010/main" val="866816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3647</TotalTime>
  <Words>1176</Words>
  <Application>Microsoft Office PowerPoint</Application>
  <PresentationFormat>On-screen Show (4:3)</PresentationFormat>
  <Paragraphs>82</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system-ui</vt:lpstr>
      <vt:lpstr>Office Theme</vt:lpstr>
      <vt:lpstr> </vt:lpstr>
      <vt:lpstr> Key Lessons From the Life of David the Warrior King</vt:lpstr>
      <vt:lpstr>          2 Key Contextual Concerns</vt:lpstr>
      <vt:lpstr>          2 Key Contextual Concerns</vt:lpstr>
      <vt:lpstr>Defining A Warrior</vt:lpstr>
      <vt:lpstr>David is a Warrior Even By Modern Definitions</vt:lpstr>
      <vt:lpstr>Israel Needs A Warrior</vt:lpstr>
      <vt:lpstr>Judges 21:25</vt:lpstr>
      <vt:lpstr>Ruth</vt:lpstr>
      <vt:lpstr>God Chooses and Prepares His People</vt:lpstr>
      <vt:lpstr>God Chooses and Prepares His People</vt:lpstr>
      <vt:lpstr>A Man After His own Heart</vt:lpstr>
      <vt:lpstr>1 Samuel 17: David vs 3 Giants</vt:lpstr>
      <vt:lpstr>Eliab: The First Giant Dismissed</vt:lpstr>
      <vt:lpstr>Saul: The Second Giant Falls</vt:lpstr>
      <vt:lpstr>Saul: The Second Giant Falls</vt:lpstr>
      <vt:lpstr>Saul: The Second Giant Falls</vt:lpstr>
      <vt:lpstr>Goliath: The Third Giant Falls</vt:lpstr>
      <vt:lpstr>Goliath: The Third Giant Falls</vt:lpstr>
      <vt:lpstr>David: The Warrior of Israel Falls</vt:lpstr>
      <vt:lpstr>David: The Warrior of Israel Falls</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jeff.taylor</dc:creator>
  <cp:lastModifiedBy>J Smith</cp:lastModifiedBy>
  <cp:revision>27</cp:revision>
  <cp:lastPrinted>2015-03-03T21:41:59Z</cp:lastPrinted>
  <dcterms:created xsi:type="dcterms:W3CDTF">2015-03-03T21:23:15Z</dcterms:created>
  <dcterms:modified xsi:type="dcterms:W3CDTF">2022-05-22T15:28:43Z</dcterms:modified>
</cp:coreProperties>
</file>