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8" r:id="rId4"/>
    <p:sldId id="269" r:id="rId5"/>
    <p:sldId id="261" r:id="rId6"/>
    <p:sldId id="270" r:id="rId7"/>
    <p:sldId id="271" r:id="rId8"/>
    <p:sldId id="272" r:id="rId9"/>
    <p:sldId id="273" r:id="rId10"/>
    <p:sldId id="274" r:id="rId11"/>
    <p:sldId id="267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Ephesians+1:3-14&amp;version=HCSB#fen-HCSB-29209b" TargetMode="External"/><Relationship Id="rId2" Type="http://schemas.openxmlformats.org/officeDocument/2006/relationships/hyperlink" Target="https://www.biblegateway.com/passage/?search=Ephesians+1:3-14&amp;version=HCSB#fen-HCSB-29209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iblegateway.com/passage/?search=Ephesians+1:3-14&amp;version=HCSB#fen-HCSB-29216e" TargetMode="External"/><Relationship Id="rId5" Type="http://schemas.openxmlformats.org/officeDocument/2006/relationships/hyperlink" Target="https://www.biblegateway.com/passage/?search=Ephesians+1:3-14&amp;version=HCSB#fen-HCSB-29215d" TargetMode="External"/><Relationship Id="rId4" Type="http://schemas.openxmlformats.org/officeDocument/2006/relationships/hyperlink" Target="https://www.biblegateway.com/passage/?search=Ephesians+1:3-14&amp;version=HCSB#fen-HCSB-29215c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Ephesians+1:3-14&amp;version=HCSB#fen-HCSB-29219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Ephesians+1:11-14&amp;version=HCSB#fen-HCSB-29219b" TargetMode="External"/><Relationship Id="rId2" Type="http://schemas.openxmlformats.org/officeDocument/2006/relationships/hyperlink" Target="https://www.biblegateway.com/passage/?search=Ephesians+1:11-14&amp;version=HCSB#fen-HCSB-29216a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Our Possessions In Christ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1 thru 3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001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II. We will receive an Inheritance</a:t>
            </a:r>
          </a:p>
          <a:p>
            <a:endParaRPr lang="en-US" sz="12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We will not realize the full benefits of our inheritance in Christ while here:</a:t>
            </a:r>
          </a:p>
          <a:p>
            <a:r>
              <a:rPr lang="en-US" sz="2800" dirty="0">
                <a:latin typeface="Georgia" panose="02040502050405020303" pitchFamily="18" charset="0"/>
              </a:rPr>
              <a:t>	1. Due to our Mortality</a:t>
            </a:r>
          </a:p>
          <a:p>
            <a:r>
              <a:rPr lang="en-US" sz="2800" dirty="0">
                <a:latin typeface="Georgia" panose="02040502050405020303" pitchFamily="18" charset="0"/>
              </a:rPr>
              <a:t>	2. Being Flesh and Blood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        Col. 3:23-24; Heb. 9:15; 2 Tim. 4:7-8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810000"/>
            <a:ext cx="8001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III.</a:t>
            </a:r>
            <a:r>
              <a:rPr lang="en-US" sz="3200" dirty="0">
                <a:latin typeface="Georgia" panose="02040502050405020303" pitchFamily="18" charset="0"/>
              </a:rPr>
              <a:t> </a:t>
            </a:r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We have been made an Inheritance</a:t>
            </a:r>
          </a:p>
          <a:p>
            <a:endParaRPr lang="en-US" sz="12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	1.We are not naturally His Inheritance</a:t>
            </a:r>
          </a:p>
          <a:p>
            <a:r>
              <a:rPr lang="en-US" sz="2800" dirty="0">
                <a:latin typeface="Georgia" panose="02040502050405020303" pitchFamily="18" charset="0"/>
              </a:rPr>
              <a:t>	2. Being created by Him was not enough</a:t>
            </a:r>
          </a:p>
          <a:p>
            <a:r>
              <a:rPr lang="en-US" sz="2800" dirty="0">
                <a:latin typeface="Georgia" panose="02040502050405020303" pitchFamily="18" charset="0"/>
              </a:rPr>
              <a:t>	3.We were Predestined to Adoption as Sons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                   Eph. 1:4-5 Titus 2:14; 1 Peter 2:9</a:t>
            </a:r>
          </a:p>
        </p:txBody>
      </p:sp>
    </p:spTree>
    <p:extLst>
      <p:ext uri="{BB962C8B-B14F-4D97-AF65-F5344CB8AC3E}">
        <p14:creationId xmlns:p14="http://schemas.microsoft.com/office/powerpoint/2010/main" val="259006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8305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"We do not have the full enjoyment of it at present. . . . We walk . . . in hope, and we do not see the thing as if it were present, but we see it by faith. . . . Although, then, the world gives itself liberty to trample us under foot, as they say; although our Lord keeps us tried with many temptations; although he humbles us in such a way that it may seem we are as sheep appointed to the slaughter, so that we are continually at death’s door, yet we are not destitute of a good remedy. And why Seeing that the Holy Spirit reigns in our hearts, we have something for which to give praise even in the midst of all our temptations. . . . [Therefore,] we should rejoice, mourn, grieve, give thanks, be content, wait"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John Calvin</a:t>
            </a:r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902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905000"/>
            <a:ext cx="8305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FF00"/>
                </a:solidFill>
                <a:latin typeface="Georgia" panose="02040502050405020303" pitchFamily="18" charset="0"/>
              </a:rPr>
              <a:t>YOU  ARE  VALUABLE</a:t>
            </a:r>
          </a:p>
          <a:p>
            <a:endParaRPr lang="en-US" sz="5400" b="1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5400" b="1" dirty="0">
                <a:solidFill>
                  <a:srgbClr val="FFFF00"/>
                </a:solidFill>
                <a:latin typeface="Georgia" panose="02040502050405020303" pitchFamily="18" charset="0"/>
              </a:rPr>
              <a:t>TO  GOD!</a:t>
            </a:r>
          </a:p>
        </p:txBody>
      </p:sp>
    </p:spTree>
    <p:extLst>
      <p:ext uri="{BB962C8B-B14F-4D97-AF65-F5344CB8AC3E}">
        <p14:creationId xmlns:p14="http://schemas.microsoft.com/office/powerpoint/2010/main" val="886650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8956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Our Guaranteed Inheritance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Ephesians 1 : 11 thru 14</a:t>
            </a: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229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aseline="30000" dirty="0"/>
              <a:t>3 </a:t>
            </a:r>
            <a:r>
              <a:rPr lang="en-US" sz="2400" dirty="0"/>
              <a:t>Praise the God and Father of our Lord Jesus Christ, who has blessed us in Christ with every spiritual blessing in the heavens. </a:t>
            </a:r>
            <a:r>
              <a:rPr lang="en-US" sz="2400" baseline="30000" dirty="0"/>
              <a:t>4 </a:t>
            </a:r>
            <a:r>
              <a:rPr lang="en-US" sz="2400" dirty="0"/>
              <a:t>For He chose us in Him, before the foundation of the world, to be holy and blameless in His sight.</a:t>
            </a:r>
            <a:r>
              <a:rPr lang="en-US" sz="2400" baseline="30000" dirty="0"/>
              <a:t>[</a:t>
            </a:r>
            <a:r>
              <a:rPr lang="en-US" sz="2400" baseline="30000" dirty="0">
                <a:hlinkClick r:id="rId2" tooltip="See footnote a"/>
              </a:rPr>
              <a:t>a</a:t>
            </a:r>
            <a:r>
              <a:rPr lang="en-US" sz="2400" baseline="30000" dirty="0"/>
              <a:t>]</a:t>
            </a:r>
            <a:r>
              <a:rPr lang="en-US" sz="2400" dirty="0"/>
              <a:t> In love</a:t>
            </a:r>
            <a:r>
              <a:rPr lang="en-US" sz="2400" baseline="30000" dirty="0"/>
              <a:t>[</a:t>
            </a:r>
            <a:r>
              <a:rPr lang="en-US" sz="2400" baseline="30000" dirty="0">
                <a:hlinkClick r:id="rId3" tooltip="See footnote b"/>
              </a:rPr>
              <a:t>b</a:t>
            </a:r>
            <a:r>
              <a:rPr lang="en-US" sz="2400" baseline="30000" dirty="0"/>
              <a:t>]</a:t>
            </a:r>
            <a:r>
              <a:rPr lang="en-US" sz="2400" dirty="0"/>
              <a:t> </a:t>
            </a:r>
            <a:r>
              <a:rPr lang="en-US" sz="2400" baseline="30000" dirty="0"/>
              <a:t>5 </a:t>
            </a:r>
            <a:r>
              <a:rPr lang="en-US" sz="2400" dirty="0"/>
              <a:t>He predestined us to be adopted through Jesus Christ for Himself, according to His favor and will, </a:t>
            </a:r>
            <a:r>
              <a:rPr lang="en-US" sz="2400" baseline="30000" dirty="0"/>
              <a:t>6 </a:t>
            </a:r>
            <a:r>
              <a:rPr lang="en-US" sz="2400" b="1" dirty="0">
                <a:solidFill>
                  <a:srgbClr val="FFFF00"/>
                </a:solidFill>
              </a:rPr>
              <a:t>to the praise of His glorious grace</a:t>
            </a:r>
            <a:r>
              <a:rPr lang="en-US" sz="2400" dirty="0"/>
              <a:t> that He favored us with in the Beloved.</a:t>
            </a:r>
          </a:p>
          <a:p>
            <a:r>
              <a:rPr lang="en-US" sz="2400" baseline="30000" dirty="0"/>
              <a:t>7 </a:t>
            </a:r>
            <a:r>
              <a:rPr lang="en-US" sz="2400" dirty="0"/>
              <a:t>We have redemption in Him through His blood, the forgiveness of our trespasses, according to the riches of His grace </a:t>
            </a:r>
            <a:r>
              <a:rPr lang="en-US" sz="2400" baseline="30000" dirty="0"/>
              <a:t>8 </a:t>
            </a:r>
            <a:r>
              <a:rPr lang="en-US" sz="2400" dirty="0"/>
              <a:t>that He lavished on us with all wisdom and understanding. </a:t>
            </a:r>
            <a:r>
              <a:rPr lang="en-US" sz="2400" baseline="30000" dirty="0"/>
              <a:t>9 </a:t>
            </a:r>
            <a:r>
              <a:rPr lang="en-US" sz="2400" dirty="0"/>
              <a:t>He made known to us the mystery of His will, according to His good pleasure that He planned in Him </a:t>
            </a:r>
            <a:r>
              <a:rPr lang="en-US" sz="2400" baseline="30000" dirty="0"/>
              <a:t>10 </a:t>
            </a:r>
            <a:r>
              <a:rPr lang="en-US" sz="2400" dirty="0"/>
              <a:t>for the administration</a:t>
            </a:r>
            <a:r>
              <a:rPr lang="en-US" sz="2400" baseline="30000" dirty="0"/>
              <a:t>[</a:t>
            </a:r>
            <a:r>
              <a:rPr lang="en-US" sz="2400" baseline="30000" dirty="0">
                <a:hlinkClick r:id="rId4" tooltip="See footnote c"/>
              </a:rPr>
              <a:t>c</a:t>
            </a:r>
            <a:r>
              <a:rPr lang="en-US" sz="2400" baseline="30000" dirty="0"/>
              <a:t>]</a:t>
            </a:r>
            <a:r>
              <a:rPr lang="en-US" sz="2400" dirty="0"/>
              <a:t> of the days of fulfillment</a:t>
            </a:r>
            <a:r>
              <a:rPr lang="en-US" sz="2400" baseline="30000" dirty="0"/>
              <a:t>[</a:t>
            </a:r>
            <a:r>
              <a:rPr lang="en-US" sz="2400" baseline="30000" dirty="0">
                <a:hlinkClick r:id="rId5" tooltip="See footnote d"/>
              </a:rPr>
              <a:t>d</a:t>
            </a:r>
            <a:r>
              <a:rPr lang="en-US" sz="2400" baseline="30000" dirty="0"/>
              <a:t>]</a:t>
            </a:r>
            <a:r>
              <a:rPr lang="en-US" sz="2400" dirty="0"/>
              <a:t>—to bring everything together in the Messiah, both things in heaven and things on earth in Him.</a:t>
            </a:r>
          </a:p>
          <a:p>
            <a:r>
              <a:rPr lang="en-US" sz="2400" baseline="30000" dirty="0"/>
              <a:t>11 </a:t>
            </a:r>
            <a:r>
              <a:rPr lang="en-US" sz="2400" dirty="0"/>
              <a:t>We have also received an inheritance</a:t>
            </a:r>
            <a:r>
              <a:rPr lang="en-US" sz="2400" baseline="30000" dirty="0"/>
              <a:t>[</a:t>
            </a:r>
            <a:r>
              <a:rPr lang="en-US" sz="2400" baseline="30000" dirty="0">
                <a:hlinkClick r:id="rId6" tooltip="See footnote e"/>
              </a:rPr>
              <a:t>e</a:t>
            </a:r>
            <a:r>
              <a:rPr lang="en-US" sz="2400" baseline="30000" dirty="0"/>
              <a:t>]</a:t>
            </a:r>
            <a:r>
              <a:rPr lang="en-US" sz="2400" dirty="0"/>
              <a:t> in Him, predestined according to the purpose of the One who works out everything in agreement with the decision of His will, </a:t>
            </a:r>
            <a:endParaRPr lang="en-US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298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838200"/>
            <a:ext cx="8077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aseline="30000" dirty="0"/>
              <a:t>12 </a:t>
            </a:r>
            <a:r>
              <a:rPr lang="en-US" sz="2400" dirty="0"/>
              <a:t>so that we who had already put our hope in the Messiah might bring </a:t>
            </a:r>
            <a:r>
              <a:rPr lang="en-US" sz="2400" b="1" dirty="0">
                <a:solidFill>
                  <a:srgbClr val="FFFF00"/>
                </a:solidFill>
              </a:rPr>
              <a:t>praise to His glory</a:t>
            </a:r>
            <a:r>
              <a:rPr lang="en-US" sz="2400" dirty="0"/>
              <a:t>.</a:t>
            </a:r>
          </a:p>
          <a:p>
            <a:r>
              <a:rPr lang="en-US" sz="2400" baseline="30000" dirty="0"/>
              <a:t>13 </a:t>
            </a:r>
            <a:r>
              <a:rPr lang="en-US" sz="2400" dirty="0"/>
              <a:t>When you heard the message of truth, the gospel of your salvation, and when you believed in Him, you were also sealed with the promised Holy Spirit. </a:t>
            </a:r>
            <a:r>
              <a:rPr lang="en-US" sz="2400" baseline="30000" dirty="0"/>
              <a:t>14 </a:t>
            </a:r>
            <a:r>
              <a:rPr lang="en-US" sz="2400" dirty="0"/>
              <a:t>He is the down payment of our inheritance, for the redemption of the possession,</a:t>
            </a:r>
            <a:r>
              <a:rPr lang="en-US" sz="2400" baseline="30000" dirty="0"/>
              <a:t>[</a:t>
            </a:r>
            <a:r>
              <a:rPr lang="en-US" sz="2400" baseline="30000" dirty="0">
                <a:hlinkClick r:id="rId2" tooltip="See footnote f"/>
              </a:rPr>
              <a:t>f</a:t>
            </a:r>
            <a:r>
              <a:rPr lang="en-US" sz="2400" baseline="30000" dirty="0"/>
              <a:t>]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FF00"/>
                </a:solidFill>
              </a:rPr>
              <a:t>to the praise of His glory.</a:t>
            </a:r>
          </a:p>
          <a:p>
            <a:endParaRPr lang="en-US" sz="2400" b="1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</a:rPr>
              <a:t>Ephesians 1:3-14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300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0668" y="658742"/>
            <a:ext cx="8534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eorgia" panose="02040502050405020303" pitchFamily="18" charset="0"/>
              </a:rPr>
              <a:t>"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baseline="30000" dirty="0">
                <a:latin typeface="Georgia" panose="02040502050405020303" pitchFamily="18" charset="0"/>
              </a:rPr>
              <a:t>11 </a:t>
            </a:r>
            <a:r>
              <a:rPr lang="en-US" sz="2800" dirty="0">
                <a:latin typeface="Georgia" panose="02040502050405020303" pitchFamily="18" charset="0"/>
              </a:rPr>
              <a:t>We have also received an inheritance</a:t>
            </a:r>
            <a:r>
              <a:rPr lang="en-US" sz="2800" baseline="30000" dirty="0">
                <a:latin typeface="Georgia" panose="02040502050405020303" pitchFamily="18" charset="0"/>
              </a:rPr>
              <a:t>[</a:t>
            </a:r>
            <a:r>
              <a:rPr lang="en-US" sz="2800" baseline="30000" dirty="0">
                <a:latin typeface="Georgia" panose="02040502050405020303" pitchFamily="18" charset="0"/>
                <a:hlinkClick r:id="rId2" tooltip="See footnote a"/>
              </a:rPr>
              <a:t>a</a:t>
            </a:r>
            <a:r>
              <a:rPr lang="en-US" sz="2800" baseline="30000" dirty="0">
                <a:latin typeface="Georgia" panose="02040502050405020303" pitchFamily="18" charset="0"/>
              </a:rPr>
              <a:t>]</a:t>
            </a:r>
            <a:r>
              <a:rPr lang="en-US" sz="2800" dirty="0">
                <a:latin typeface="Georgia" panose="02040502050405020303" pitchFamily="18" charset="0"/>
              </a:rPr>
              <a:t> in Him, predestined according to the purpose of the One who works out everything in agreement with the decision of His will, </a:t>
            </a:r>
            <a:r>
              <a:rPr lang="en-US" sz="2800" baseline="30000" dirty="0">
                <a:latin typeface="Georgia" panose="02040502050405020303" pitchFamily="18" charset="0"/>
              </a:rPr>
              <a:t>12 </a:t>
            </a:r>
            <a:r>
              <a:rPr lang="en-US" sz="2800" dirty="0">
                <a:latin typeface="Georgia" panose="02040502050405020303" pitchFamily="18" charset="0"/>
              </a:rPr>
              <a:t>so that we who had already put our hope in the Messiah might bring praise to His glory.</a:t>
            </a:r>
          </a:p>
          <a:p>
            <a:r>
              <a:rPr lang="en-US" sz="2800" baseline="30000" dirty="0">
                <a:latin typeface="Georgia" panose="02040502050405020303" pitchFamily="18" charset="0"/>
              </a:rPr>
              <a:t>13 </a:t>
            </a:r>
            <a:r>
              <a:rPr lang="en-US" sz="2800" dirty="0">
                <a:latin typeface="Georgia" panose="02040502050405020303" pitchFamily="18" charset="0"/>
              </a:rPr>
              <a:t>When you heard the message of truth, the gospel of your salvation, and when you believed in Him, you were also sealed with the promised Holy Spirit. </a:t>
            </a:r>
            <a:r>
              <a:rPr lang="en-US" sz="2800" baseline="30000" dirty="0">
                <a:latin typeface="Georgia" panose="02040502050405020303" pitchFamily="18" charset="0"/>
              </a:rPr>
              <a:t>14 </a:t>
            </a:r>
            <a:r>
              <a:rPr lang="en-US" sz="2800" dirty="0">
                <a:latin typeface="Georgia" panose="02040502050405020303" pitchFamily="18" charset="0"/>
              </a:rPr>
              <a:t>He is the down payment of our inheritance, for the redemption of the possession,</a:t>
            </a:r>
            <a:r>
              <a:rPr lang="en-US" sz="2800" baseline="30000" dirty="0">
                <a:latin typeface="Georgia" panose="02040502050405020303" pitchFamily="18" charset="0"/>
              </a:rPr>
              <a:t>[</a:t>
            </a:r>
            <a:r>
              <a:rPr lang="en-US" sz="2800" baseline="30000" dirty="0">
                <a:latin typeface="Georgia" panose="02040502050405020303" pitchFamily="18" charset="0"/>
                <a:hlinkClick r:id="rId3" tooltip="See footnote b"/>
              </a:rPr>
              <a:t>b</a:t>
            </a:r>
            <a:r>
              <a:rPr lang="en-US" sz="2800" baseline="30000" dirty="0">
                <a:latin typeface="Georgia" panose="02040502050405020303" pitchFamily="18" charset="0"/>
              </a:rPr>
              <a:t>]</a:t>
            </a:r>
            <a:r>
              <a:rPr lang="en-US" sz="2800" dirty="0">
                <a:latin typeface="Georgia" panose="02040502050405020303" pitchFamily="18" charset="0"/>
              </a:rPr>
              <a:t> to the praise of His glory.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Ephesians 1:11-14</a:t>
            </a:r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07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2296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Inheritance: </a:t>
            </a:r>
            <a:r>
              <a:rPr lang="en-US" sz="3200" i="1" dirty="0" err="1">
                <a:latin typeface="Georgia" panose="02040502050405020303" pitchFamily="18" charset="0"/>
              </a:rPr>
              <a:t>kleronomeo</a:t>
            </a:r>
            <a:r>
              <a:rPr lang="en-US" sz="3200" i="1" dirty="0">
                <a:latin typeface="Georgia" panose="02040502050405020303" pitchFamily="18" charset="0"/>
              </a:rPr>
              <a:t> (</a:t>
            </a:r>
            <a:r>
              <a:rPr lang="en-US" sz="3200" i="1" dirty="0" err="1">
                <a:latin typeface="Georgia" panose="02040502050405020303" pitchFamily="18" charset="0"/>
              </a:rPr>
              <a:t>gk</a:t>
            </a:r>
            <a:r>
              <a:rPr lang="en-US" sz="3200" i="1" dirty="0">
                <a:latin typeface="Georgia" panose="02040502050405020303" pitchFamily="18" charset="0"/>
              </a:rPr>
              <a:t>) v</a:t>
            </a:r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	</a:t>
            </a:r>
            <a:r>
              <a:rPr lang="en-US" sz="2800" dirty="0">
                <a:latin typeface="Georgia" panose="02040502050405020303" pitchFamily="18" charset="0"/>
              </a:rPr>
              <a:t>To receive by lot, to receive as one’s own, to</a:t>
            </a:r>
          </a:p>
          <a:p>
            <a:r>
              <a:rPr lang="en-US" sz="3200" dirty="0">
                <a:latin typeface="Georgia" panose="02040502050405020303" pitchFamily="18" charset="0"/>
              </a:rPr>
              <a:t>	possess.</a:t>
            </a:r>
          </a:p>
          <a:p>
            <a:endParaRPr lang="en-US" sz="3200" dirty="0">
              <a:latin typeface="Georgia" panose="02040502050405020303" pitchFamily="18" charset="0"/>
            </a:endParaRPr>
          </a:p>
          <a:p>
            <a:r>
              <a:rPr lang="en-US" sz="3200" i="1" dirty="0" err="1">
                <a:latin typeface="Georgia" panose="02040502050405020303" pitchFamily="18" charset="0"/>
              </a:rPr>
              <a:t>Nachalah</a:t>
            </a:r>
            <a:r>
              <a:rPr lang="en-US" sz="3200" i="1" dirty="0">
                <a:latin typeface="Georgia" panose="02040502050405020303" pitchFamily="18" charset="0"/>
              </a:rPr>
              <a:t> (</a:t>
            </a:r>
            <a:r>
              <a:rPr lang="en-US" sz="3200" i="1" dirty="0" err="1">
                <a:latin typeface="Georgia" panose="02040502050405020303" pitchFamily="18" charset="0"/>
              </a:rPr>
              <a:t>heb</a:t>
            </a:r>
            <a:r>
              <a:rPr lang="en-US" sz="3200" i="1" dirty="0">
                <a:latin typeface="Georgia" panose="02040502050405020303" pitchFamily="18" charset="0"/>
              </a:rPr>
              <a:t>) </a:t>
            </a:r>
          </a:p>
          <a:p>
            <a:r>
              <a:rPr lang="en-US" sz="3200" i="1" dirty="0">
                <a:latin typeface="Georgia" panose="02040502050405020303" pitchFamily="18" charset="0"/>
              </a:rPr>
              <a:t>	</a:t>
            </a:r>
            <a:r>
              <a:rPr lang="en-US" sz="2800" dirty="0">
                <a:latin typeface="Georgia" panose="02040502050405020303" pitchFamily="18" charset="0"/>
              </a:rPr>
              <a:t>Same meaning with the additional meaning</a:t>
            </a:r>
          </a:p>
          <a:p>
            <a:r>
              <a:rPr lang="en-US" sz="2800" dirty="0">
                <a:latin typeface="Georgia" panose="02040502050405020303" pitchFamily="18" charset="0"/>
              </a:rPr>
              <a:t>	of “possession”.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In O.T. the issue of inheritance usually revolved around land, or the people as God’s inheritance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Gen. 12:1-3, 15:18-21</a:t>
            </a:r>
          </a:p>
        </p:txBody>
      </p:sp>
    </p:spTree>
    <p:extLst>
      <p:ext uri="{BB962C8B-B14F-4D97-AF65-F5344CB8AC3E}">
        <p14:creationId xmlns:p14="http://schemas.microsoft.com/office/powerpoint/2010/main" val="1095990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609600"/>
            <a:ext cx="7848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“</a:t>
            </a:r>
            <a:r>
              <a:rPr lang="en-US" sz="2800" baseline="30000" dirty="0"/>
              <a:t>53 </a:t>
            </a:r>
            <a:r>
              <a:rPr lang="en-US" sz="2800" i="1" dirty="0"/>
              <a:t>You are to take possession of the land and settle in it because I have given you the land to possess. </a:t>
            </a:r>
            <a:r>
              <a:rPr lang="en-US" sz="2800" baseline="30000" dirty="0"/>
              <a:t>54 </a:t>
            </a:r>
            <a:r>
              <a:rPr lang="en-US" sz="2800" dirty="0"/>
              <a:t>You are to receive the land as an inheritance by lot according to your clans. Increase the inheritance for a large clan and decrease it for a small one. Whatever place the lot indicates for someone will be his. You will receive an inheritance according to your ancestral tribes.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Numbers 33:53-54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44196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The Israelites, God’s inheritance / possession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Deut. 9:26-29; Micah 7:14, 18</a:t>
            </a:r>
          </a:p>
        </p:txBody>
      </p:sp>
    </p:spTree>
    <p:extLst>
      <p:ext uri="{BB962C8B-B14F-4D97-AF65-F5344CB8AC3E}">
        <p14:creationId xmlns:p14="http://schemas.microsoft.com/office/powerpoint/2010/main" val="12938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001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Our Inheritance in Christ</a:t>
            </a: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Ephesians 1:11-12</a:t>
            </a:r>
          </a:p>
          <a:p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	1. </a:t>
            </a:r>
            <a:r>
              <a:rPr lang="en-US" sz="2800" dirty="0">
                <a:latin typeface="Georgia" panose="02040502050405020303" pitchFamily="18" charset="0"/>
              </a:rPr>
              <a:t>We </a:t>
            </a:r>
            <a:r>
              <a:rPr lang="en-US" sz="2800" i="1" u="sng" dirty="0">
                <a:latin typeface="Georgia" panose="02040502050405020303" pitchFamily="18" charset="0"/>
              </a:rPr>
              <a:t>have received</a:t>
            </a:r>
            <a:r>
              <a:rPr lang="en-US" sz="2800" dirty="0">
                <a:latin typeface="Georgia" panose="02040502050405020303" pitchFamily="18" charset="0"/>
              </a:rPr>
              <a:t> an Inheritance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		   (A present reality)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		Rom. 8:17; 2 Peter 1:3</a:t>
            </a:r>
          </a:p>
          <a:p>
            <a:endParaRPr lang="en-US" sz="12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	2. </a:t>
            </a:r>
            <a:r>
              <a:rPr lang="en-US" sz="2800" dirty="0">
                <a:latin typeface="Georgia" panose="02040502050405020303" pitchFamily="18" charset="0"/>
              </a:rPr>
              <a:t>We </a:t>
            </a:r>
            <a:r>
              <a:rPr lang="en-US" sz="2800" i="1" u="sng" dirty="0">
                <a:latin typeface="Georgia" panose="02040502050405020303" pitchFamily="18" charset="0"/>
              </a:rPr>
              <a:t>will receive</a:t>
            </a:r>
            <a:r>
              <a:rPr lang="en-US" sz="2800" dirty="0">
                <a:latin typeface="Georgia" panose="02040502050405020303" pitchFamily="18" charset="0"/>
              </a:rPr>
              <a:t> an Inheritance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		      (A future reality)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	Col. 3:23-24; Heb. 9:15; 2 Tim. 4:7-8 </a:t>
            </a:r>
          </a:p>
          <a:p>
            <a:endParaRPr lang="en-US" sz="12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	3. </a:t>
            </a:r>
            <a:r>
              <a:rPr lang="en-US" sz="2800" dirty="0">
                <a:latin typeface="Georgia" panose="02040502050405020303" pitchFamily="18" charset="0"/>
              </a:rPr>
              <a:t>We have </a:t>
            </a:r>
            <a:r>
              <a:rPr lang="en-US" sz="2800" i="1" u="sng" dirty="0">
                <a:latin typeface="Georgia" panose="02040502050405020303" pitchFamily="18" charset="0"/>
              </a:rPr>
              <a:t>been made</a:t>
            </a:r>
            <a:r>
              <a:rPr lang="en-US" sz="2800" dirty="0">
                <a:latin typeface="Georgia" panose="02040502050405020303" pitchFamily="18" charset="0"/>
              </a:rPr>
              <a:t> an Inheritance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	      (Our current relationship to God)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		    Titus 2:14; 1 Peter 2:9</a:t>
            </a:r>
          </a:p>
        </p:txBody>
      </p:sp>
    </p:spTree>
    <p:extLst>
      <p:ext uri="{BB962C8B-B14F-4D97-AF65-F5344CB8AC3E}">
        <p14:creationId xmlns:p14="http://schemas.microsoft.com/office/powerpoint/2010/main" val="2247330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62000"/>
            <a:ext cx="79248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I. We have Received an Inheritance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>
                <a:latin typeface="Georgia" panose="02040502050405020303" pitchFamily="18" charset="0"/>
              </a:rPr>
              <a:t>We are co-heirs with Christ of all the gifts and blessings in heaven.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Rom. 8:17</a:t>
            </a:r>
          </a:p>
          <a:p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B.  In Christ it’s not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things</a:t>
            </a:r>
            <a:r>
              <a:rPr lang="en-US" sz="2800" dirty="0">
                <a:latin typeface="Georgia" panose="02040502050405020303" pitchFamily="18" charset="0"/>
              </a:rPr>
              <a:t> that Christ gives us which is our inheritance, but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Him</a:t>
            </a:r>
            <a:r>
              <a:rPr lang="en-US" sz="2800" dirty="0">
                <a:latin typeface="Georgia" panose="02040502050405020303" pitchFamily="18" charset="0"/>
              </a:rPr>
              <a:t>!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C.  In Him we have all things necessary for Life and Godliness.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2 Peter 1:3</a:t>
            </a:r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653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4258</TotalTime>
  <Words>326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Algerian</vt:lpstr>
      <vt:lpstr>Arial</vt:lpstr>
      <vt:lpstr>Calibri</vt:lpstr>
      <vt:lpstr>Georgia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David Archer</cp:lastModifiedBy>
  <cp:revision>263</cp:revision>
  <dcterms:created xsi:type="dcterms:W3CDTF">2017-01-05T17:47:12Z</dcterms:created>
  <dcterms:modified xsi:type="dcterms:W3CDTF">2017-03-05T15:14:23Z</dcterms:modified>
</cp:coreProperties>
</file>