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59" r:id="rId5"/>
    <p:sldId id="260" r:id="rId6"/>
    <p:sldId id="284" r:id="rId7"/>
    <p:sldId id="285" r:id="rId8"/>
    <p:sldId id="263" r:id="rId9"/>
    <p:sldId id="28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8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0000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9DEE7"/>
          </a:solidFill>
        </a:fill>
      </a:tcStyle>
    </a:wholeTbl>
    <a:band2H>
      <a:tcTxStyle/>
      <a:tcStyle>
        <a:tcBdr/>
        <a:fill>
          <a:solidFill>
            <a:srgbClr val="EDEFF4"/>
          </a:solidFill>
        </a:fill>
      </a:tcStyle>
    </a:band2H>
    <a:firstCol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9DDD0"/>
          </a:solidFill>
        </a:fill>
      </a:tcStyle>
    </a:wholeTbl>
    <a:band2H>
      <a:tcTxStyle/>
      <a:tcStyle>
        <a:tcBdr/>
        <a:fill>
          <a:solidFill>
            <a:srgbClr val="EDEFE9"/>
          </a:solidFill>
        </a:fill>
      </a:tcStyle>
    </a:band2H>
    <a:firstCol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E6D3D0"/>
          </a:solidFill>
        </a:fill>
      </a:tcStyle>
    </a:wholeTbl>
    <a:band2H>
      <a:tcTxStyle/>
      <a:tcStyle>
        <a:tcBdr/>
        <a:fill>
          <a:solidFill>
            <a:srgbClr val="F3EAE9"/>
          </a:solidFill>
        </a:fill>
      </a:tcStyle>
    </a:band2H>
    <a:firstCol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8"/>
          </a:solidFill>
        </a:fill>
      </a:tcStyle>
    </a:wholeTbl>
    <a:band2H>
      <a:tcTxStyle/>
      <a:tcStyle>
        <a:tcBdr/>
        <a:fill>
          <a:solidFill>
            <a:srgbClr val="12455E"/>
          </a:solidFill>
        </a:fill>
      </a:tcStyle>
    </a:band2H>
    <a:firstCol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2455E"/>
          </a:solidFill>
        </a:fill>
      </a:tcStyle>
    </a:lastRow>
    <a:fir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1CFCE"/>
          </a:solidFill>
        </a:fill>
      </a:tcStyle>
    </a:wholeTbl>
    <a:band2H>
      <a:tcTxStyle/>
      <a:tcStyle>
        <a:tcBdr/>
        <a:fill>
          <a:solidFill>
            <a:srgbClr val="E9E9E8"/>
          </a:solidFill>
        </a:fill>
      </a:tcStyle>
    </a:band2H>
    <a:firstCol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firstCol>
    <a:la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lastRow>
    <a:firstRow>
      <a:tcTxStyle b="on" i="off">
        <a:fontRef idx="maj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solidFill>
            <a:srgbClr val="5E524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solidFill>
            <a:srgbClr val="5E524C">
              <a:alpha val="20000"/>
            </a:srgbClr>
          </a:solidFill>
        </a:fill>
      </a:tcStyle>
    </a:firstCol>
    <a:lastRow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508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4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3197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halk_line_10x7.png" descr="chalk_line_10x7.png"/>
          <p:cNvPicPr>
            <a:picLocks noChangeAspect="1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alk_line_box_10x7.png" descr="chalk_line_box_10x7.png"/>
          <p:cNvPicPr>
            <a:picLocks noChangeAspect="1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mage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Image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>
                <a:latin typeface="Avenir Next"/>
                <a:ea typeface="Avenir Next"/>
                <a:cs typeface="Avenir Next"/>
                <a:sym typeface="Avenir Next"/>
              </a:defRPr>
            </a:lvl1pPr>
            <a:lvl2pPr marL="839609" indent="-395111" algn="ctr">
              <a:lnSpc>
                <a:spcPct val="90000"/>
              </a:lnSpc>
              <a:spcBef>
                <a:spcPts val="1200"/>
              </a:spcBef>
              <a:defRPr sz="3200" i="1">
                <a:latin typeface="Avenir Next"/>
                <a:ea typeface="Avenir Next"/>
                <a:cs typeface="Avenir Next"/>
                <a:sym typeface="Avenir Next"/>
              </a:defRPr>
            </a:lvl2pPr>
            <a:lvl3pPr marL="1284109" indent="-395109" algn="ctr">
              <a:lnSpc>
                <a:spcPct val="90000"/>
              </a:lnSpc>
              <a:spcBef>
                <a:spcPts val="1200"/>
              </a:spcBef>
              <a:defRPr sz="3200" i="1">
                <a:latin typeface="Avenir Next"/>
                <a:ea typeface="Avenir Next"/>
                <a:cs typeface="Avenir Next"/>
                <a:sym typeface="Avenir Next"/>
              </a:defRPr>
            </a:lvl3pPr>
            <a:lvl4pPr marL="1728609" indent="-395109" algn="ctr">
              <a:lnSpc>
                <a:spcPct val="90000"/>
              </a:lnSpc>
              <a:spcBef>
                <a:spcPts val="1200"/>
              </a:spcBef>
              <a:defRPr sz="3200" i="1">
                <a:latin typeface="Avenir Next"/>
                <a:ea typeface="Avenir Next"/>
                <a:cs typeface="Avenir Next"/>
                <a:sym typeface="Avenir Next"/>
              </a:defRPr>
            </a:lvl4pPr>
            <a:lvl5pPr marL="2173109" indent="-395109" algn="ctr">
              <a:lnSpc>
                <a:spcPct val="90000"/>
              </a:lnSpc>
              <a:spcBef>
                <a:spcPts val="1200"/>
              </a:spcBef>
              <a:defRPr sz="3200" i="1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9730" y="9258300"/>
            <a:ext cx="388589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VING AN INSPIRED LIFE"/>
          <p:cNvSpPr txBox="1">
            <a:spLocks noGrp="1"/>
          </p:cNvSpPr>
          <p:nvPr>
            <p:ph type="ctrTitle"/>
          </p:nvPr>
        </p:nvSpPr>
        <p:spPr>
          <a:xfrm>
            <a:off x="457200" y="3060700"/>
            <a:ext cx="12105562" cy="1714500"/>
          </a:xfrm>
          <a:prstGeom prst="rect">
            <a:avLst/>
          </a:prstGeom>
          <a:blipFill>
            <a:blip r:embed="rId2"/>
          </a:blip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anchor="ctr"/>
          <a:lstStyle>
            <a:lvl1pPr algn="ctr">
              <a:lnSpc>
                <a:spcPct val="100000"/>
              </a:lnSpc>
              <a:defRPr sz="7200" b="0" cap="none" spc="0"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 dirty="0"/>
              <a:t>LIVING AN INSPIRED LIFE</a:t>
            </a:r>
          </a:p>
        </p:txBody>
      </p:sp>
      <p:sp>
        <p:nvSpPr>
          <p:cNvPr id="105" name="OUR ultimate calling"/>
          <p:cNvSpPr txBox="1">
            <a:spLocks noGrp="1"/>
          </p:cNvSpPr>
          <p:nvPr>
            <p:ph type="subTitle" sz="quarter" idx="1"/>
          </p:nvPr>
        </p:nvSpPr>
        <p:spPr>
          <a:xfrm>
            <a:off x="901700" y="5328294"/>
            <a:ext cx="11201400" cy="1536703"/>
          </a:xfrm>
          <a:prstGeom prst="rect">
            <a:avLst/>
          </a:prstGeom>
        </p:spPr>
        <p:txBody>
          <a:bodyPr/>
          <a:lstStyle>
            <a:lvl1pPr>
              <a:defRPr sz="4800" b="1" spc="200"/>
            </a:lvl1pPr>
          </a:lstStyle>
          <a:p>
            <a:r>
              <a:rPr dirty="0">
                <a:solidFill>
                  <a:srgbClr val="000000"/>
                </a:solidFill>
              </a:rPr>
              <a:t>OUR ultimate calling</a:t>
            </a:r>
          </a:p>
        </p:txBody>
      </p:sp>
      <p:sp>
        <p:nvSpPr>
          <p:cNvPr id="106" name="OUR ultimate calling"/>
          <p:cNvSpPr txBox="1"/>
          <p:nvPr/>
        </p:nvSpPr>
        <p:spPr>
          <a:xfrm>
            <a:off x="1361358" y="8532999"/>
            <a:ext cx="11201404" cy="76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3600" i="0" cap="all" spc="200">
                <a:solidFill>
                  <a:srgbClr val="3E3B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b="1" dirty="0">
                <a:solidFill>
                  <a:srgbClr val="000000"/>
                </a:solidFill>
              </a:rPr>
              <a:t>Gloria Morris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SPI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300"/>
            </a:lvl1pPr>
          </a:lstStyle>
          <a:p>
            <a:r>
              <a:rPr sz="6000" dirty="0"/>
              <a:t>INSPIRATION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 b="1" dirty="0"/>
              <a:t>Inspiration is not just a feeling, it is a willingness to be connected to God</a:t>
            </a:r>
            <a:r>
              <a:rPr lang="en-US" sz="5400" b="1" dirty="0" smtClean="0"/>
              <a:t>.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i="1" dirty="0"/>
              <a:t>Am I handling this </a:t>
            </a:r>
            <a:r>
              <a:rPr lang="en-US" sz="5400" b="1" i="1" dirty="0" smtClean="0"/>
              <a:t>situation the </a:t>
            </a:r>
            <a:r>
              <a:rPr lang="en-US" sz="5400" b="1" i="1" dirty="0"/>
              <a:t>way Jesus </a:t>
            </a:r>
            <a:r>
              <a:rPr lang="en-US" sz="5400" b="1" i="1" dirty="0" smtClean="0"/>
              <a:t>would have </a:t>
            </a:r>
            <a:r>
              <a:rPr lang="en-US" sz="5400" b="1" i="1" dirty="0"/>
              <a:t>handled it?</a:t>
            </a:r>
          </a:p>
          <a:p>
            <a:pPr marL="0" indent="0">
              <a:buNone/>
            </a:pPr>
            <a:endParaRPr lang="en-US" sz="54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(Matt. 5:43)"/>
          <p:cNvSpPr txBox="1">
            <a:spLocks noGrp="1"/>
          </p:cNvSpPr>
          <p:nvPr>
            <p:ph type="body" sz="quarter" idx="1"/>
          </p:nvPr>
        </p:nvSpPr>
        <p:spPr>
          <a:xfrm>
            <a:off x="1270000" y="5976044"/>
            <a:ext cx="10464800" cy="165110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>
              <a:lnSpc>
                <a:spcPct val="100000"/>
              </a:lnSpc>
              <a:spcBef>
                <a:spcPts val="0"/>
              </a:spcBef>
              <a:defRPr sz="4900" i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sz="5400" b="1" dirty="0" smtClean="0">
                <a:latin typeface="Avenir Next Medium"/>
                <a:cs typeface="Avenir Next Medium"/>
              </a:rPr>
              <a:t>Matt 5:43</a:t>
            </a:r>
            <a:endParaRPr sz="5400" b="1" dirty="0">
              <a:latin typeface="Avenir Next Medium"/>
              <a:cs typeface="Avenir Next Medium"/>
            </a:endParaRPr>
          </a:p>
        </p:txBody>
      </p:sp>
      <p:sp>
        <p:nvSpPr>
          <p:cNvPr id="137" name="“Type a quote here.”"/>
          <p:cNvSpPr txBox="1">
            <a:spLocks noGrp="1"/>
          </p:cNvSpPr>
          <p:nvPr>
            <p:ph type="body" idx="13"/>
          </p:nvPr>
        </p:nvSpPr>
        <p:spPr>
          <a:xfrm>
            <a:off x="1269999" y="1591516"/>
            <a:ext cx="10464801" cy="3843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59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sz="5400" b="1" dirty="0">
                <a:latin typeface="Avenir Next Medium"/>
                <a:cs typeface="Avenir Next Medium"/>
              </a:rPr>
              <a:t>“You have heard that it was said ‘love your neighbor and hate your enemy’”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(Matt.5:44-45)"/>
          <p:cNvSpPr txBox="1">
            <a:spLocks noGrp="1"/>
          </p:cNvSpPr>
          <p:nvPr>
            <p:ph type="body" sz="quarter" idx="1"/>
          </p:nvPr>
        </p:nvSpPr>
        <p:spPr>
          <a:xfrm>
            <a:off x="1270000" y="5857080"/>
            <a:ext cx="10464800" cy="156165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>
              <a:lnSpc>
                <a:spcPct val="100000"/>
              </a:lnSpc>
              <a:spcBef>
                <a:spcPts val="0"/>
              </a:spcBef>
              <a:defRPr sz="4400" i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sz="5400" b="1" dirty="0" smtClean="0">
                <a:latin typeface="Avenir Next Medium"/>
                <a:cs typeface="Avenir Next Medium"/>
              </a:rPr>
              <a:t>Matt</a:t>
            </a:r>
            <a:r>
              <a:rPr lang="en-US" sz="5400" b="1" dirty="0" smtClean="0">
                <a:latin typeface="Avenir Next Medium"/>
                <a:cs typeface="Avenir Next Medium"/>
              </a:rPr>
              <a:t> </a:t>
            </a:r>
            <a:r>
              <a:rPr sz="5400" b="1" dirty="0" smtClean="0">
                <a:latin typeface="Avenir Next Medium"/>
                <a:cs typeface="Avenir Next Medium"/>
              </a:rPr>
              <a:t>5</a:t>
            </a:r>
            <a:r>
              <a:rPr sz="5400" b="1" dirty="0">
                <a:latin typeface="Avenir Next Medium"/>
                <a:cs typeface="Avenir Next Medium"/>
              </a:rPr>
              <a:t>:44-</a:t>
            </a:r>
            <a:r>
              <a:rPr sz="5400" b="1" dirty="0" smtClean="0">
                <a:latin typeface="Avenir Next Medium"/>
                <a:cs typeface="Avenir Next Medium"/>
              </a:rPr>
              <a:t>45</a:t>
            </a:r>
            <a:endParaRPr sz="5400" b="1" dirty="0">
              <a:latin typeface="Avenir Next Medium"/>
              <a:cs typeface="Avenir Next Medium"/>
            </a:endParaRPr>
          </a:p>
        </p:txBody>
      </p:sp>
      <p:sp>
        <p:nvSpPr>
          <p:cNvPr id="140" name="“Type a quote here.”"/>
          <p:cNvSpPr txBox="1">
            <a:spLocks noGrp="1"/>
          </p:cNvSpPr>
          <p:nvPr>
            <p:ph type="body" idx="13"/>
          </p:nvPr>
        </p:nvSpPr>
        <p:spPr>
          <a:xfrm>
            <a:off x="1269999" y="909934"/>
            <a:ext cx="10464801" cy="52035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b="1" dirty="0">
                <a:latin typeface="Avenir Next Medium"/>
                <a:cs typeface="Avenir Next Medium"/>
              </a:rPr>
              <a:t>“But I tell you: love your enemies and pray for those who persecute you, that you may be sons of your Father in heaven”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(Matt. 5:45)"/>
          <p:cNvSpPr txBox="1">
            <a:spLocks noGrp="1"/>
          </p:cNvSpPr>
          <p:nvPr>
            <p:ph type="body" sz="quarter" idx="1"/>
          </p:nvPr>
        </p:nvSpPr>
        <p:spPr>
          <a:xfrm>
            <a:off x="1270000" y="6090244"/>
            <a:ext cx="10464800" cy="1238154"/>
          </a:xfrm>
          <a:prstGeom prst="rect">
            <a:avLst/>
          </a:prstGeom>
        </p:spPr>
        <p:txBody>
          <a:bodyPr/>
          <a:lstStyle>
            <a:lvl1pPr algn="r" defTabSz="457200">
              <a:lnSpc>
                <a:spcPct val="100000"/>
              </a:lnSpc>
              <a:spcBef>
                <a:spcPts val="0"/>
              </a:spcBef>
              <a:defRPr sz="4800" i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sz="5400" b="1" dirty="0" smtClean="0">
                <a:latin typeface="Avenir Next Medium"/>
                <a:cs typeface="Avenir Next Medium"/>
              </a:rPr>
              <a:t>Matt </a:t>
            </a:r>
            <a:r>
              <a:rPr sz="5400" b="1" dirty="0">
                <a:latin typeface="Avenir Next Medium"/>
                <a:cs typeface="Avenir Next Medium"/>
              </a:rPr>
              <a:t>5:</a:t>
            </a:r>
            <a:r>
              <a:rPr sz="5400" b="1" dirty="0" smtClean="0">
                <a:latin typeface="Avenir Next Medium"/>
                <a:cs typeface="Avenir Next Medium"/>
              </a:rPr>
              <a:t>45</a:t>
            </a:r>
            <a:endParaRPr sz="5400" b="1" dirty="0">
              <a:latin typeface="Avenir Next Medium"/>
              <a:cs typeface="Avenir Next Medium"/>
            </a:endParaRPr>
          </a:p>
        </p:txBody>
      </p:sp>
      <p:sp>
        <p:nvSpPr>
          <p:cNvPr id="143" name="“Type a quote here.”"/>
          <p:cNvSpPr txBox="1">
            <a:spLocks noGrp="1"/>
          </p:cNvSpPr>
          <p:nvPr>
            <p:ph type="body" idx="13"/>
          </p:nvPr>
        </p:nvSpPr>
        <p:spPr>
          <a:xfrm>
            <a:off x="1269999" y="1406325"/>
            <a:ext cx="10464801" cy="41867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64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rPr sz="5400" b="1" dirty="0">
                <a:latin typeface="Avenir Next Medium"/>
                <a:cs typeface="Avenir Next Medium"/>
              </a:rPr>
              <a:t>“He causes His sun to rise on the evil and the good”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176" r="5176"/>
          <a:stretch>
            <a:fillRect/>
          </a:stretch>
        </p:blipFill>
        <p:spPr>
          <a:xfrm>
            <a:off x="-2" y="0"/>
            <a:ext cx="13004803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rPr dirty="0"/>
              <a:t>QUALITIES OF INSPIRATIONAL PEOPLE:</a:t>
            </a:r>
          </a:p>
        </p:txBody>
      </p:sp>
      <p:sp>
        <p:nvSpPr>
          <p:cNvPr id="150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0844" indent="-360844" defTabSz="474252">
              <a:spcBef>
                <a:spcPts val="2500"/>
              </a:spcBef>
              <a:defRPr sz="4700">
                <a:effectLst>
                  <a:outerShdw blurRad="25400" dist="20619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send out signals that they love others</a:t>
            </a:r>
          </a:p>
        </p:txBody>
      </p:sp>
      <p:sp>
        <p:nvSpPr>
          <p:cNvPr id="151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5590034"/>
            <a:ext cx="11201405" cy="265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“Dear friends, let us love one another, for love comes from God.”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1 John 4:7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54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0844" indent="-360844" defTabSz="474252">
              <a:spcBef>
                <a:spcPts val="2500"/>
              </a:spcBef>
              <a:defRPr sz="4700">
                <a:effectLst>
                  <a:outerShdw blurRad="25400" dist="20619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are jubilant about the work they do</a:t>
            </a:r>
          </a:p>
        </p:txBody>
      </p:sp>
      <p:sp>
        <p:nvSpPr>
          <p:cNvPr id="155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5220700"/>
            <a:ext cx="11201405" cy="339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“Whatever you do, work at it with all of your heart, as working for the Lord, not for men.”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Colossians 3:23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58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see the world as a friendly place</a:t>
            </a:r>
          </a:p>
        </p:txBody>
      </p:sp>
      <p:sp>
        <p:nvSpPr>
          <p:cNvPr id="159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5200819"/>
            <a:ext cx="11201405" cy="265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“For God so loved the world, that He gave His only begotten Son . . . . “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John 3:16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62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are at peace with themselves</a:t>
            </a:r>
          </a:p>
        </p:txBody>
      </p:sp>
      <p:sp>
        <p:nvSpPr>
          <p:cNvPr id="163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4953793"/>
            <a:ext cx="11201405" cy="41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“Let the peace of Christ rule in your hearts, since as members of one body you were called to peace. And be thankful.” </a:t>
            </a: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Colossians 3:15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GO…"/>
          <p:cNvSpPr txBox="1"/>
          <p:nvPr/>
        </p:nvSpPr>
        <p:spPr>
          <a:xfrm>
            <a:off x="6512779" y="6276359"/>
            <a:ext cx="124393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>
                <a:solidFill>
                  <a:srgbClr val="000000"/>
                </a:solidFill>
              </a:rPr>
              <a:t>ut</a:t>
            </a:r>
          </a:p>
        </p:txBody>
      </p:sp>
      <p:sp>
        <p:nvSpPr>
          <p:cNvPr id="109" name="EGO…"/>
          <p:cNvSpPr txBox="1"/>
          <p:nvPr/>
        </p:nvSpPr>
        <p:spPr>
          <a:xfrm>
            <a:off x="5795838" y="4242530"/>
            <a:ext cx="161582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>
                <a:solidFill>
                  <a:srgbClr val="000000"/>
                </a:solidFill>
              </a:rPr>
              <a:t>od</a:t>
            </a:r>
          </a:p>
        </p:txBody>
      </p:sp>
      <p:sp>
        <p:nvSpPr>
          <p:cNvPr id="110" name="EGO…"/>
          <p:cNvSpPr txBox="1"/>
          <p:nvPr/>
        </p:nvSpPr>
        <p:spPr>
          <a:xfrm>
            <a:off x="5181318" y="2208705"/>
            <a:ext cx="346099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 dirty="0" err="1">
                <a:solidFill>
                  <a:srgbClr val="000000"/>
                </a:solidFill>
              </a:rPr>
              <a:t>dging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11" name="EGO…"/>
          <p:cNvSpPr txBox="1"/>
          <p:nvPr/>
        </p:nvSpPr>
        <p:spPr>
          <a:xfrm>
            <a:off x="4866193" y="4242530"/>
            <a:ext cx="103206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" name="EGO…"/>
          <p:cNvSpPr txBox="1"/>
          <p:nvPr/>
        </p:nvSpPr>
        <p:spPr>
          <a:xfrm>
            <a:off x="4491689" y="2208705"/>
            <a:ext cx="84638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13" name="EGO…"/>
          <p:cNvSpPr txBox="1"/>
          <p:nvPr/>
        </p:nvSpPr>
        <p:spPr>
          <a:xfrm>
            <a:off x="5489565" y="6276359"/>
            <a:ext cx="112563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9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b="1">
                <a:solidFill>
                  <a:srgbClr val="000000"/>
                </a:solidFill>
              </a:rP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3" animBg="1" advAuto="0"/>
      <p:bldP spid="109" grpId="2" animBg="1" advAuto="0"/>
      <p:bldP spid="110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66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are kind rather than judgmental</a:t>
            </a:r>
          </a:p>
        </p:txBody>
      </p:sp>
      <p:sp>
        <p:nvSpPr>
          <p:cNvPr id="167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614519" y="5446035"/>
            <a:ext cx="12228971" cy="3390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“Be kind to one another, tenderhearted, forgiving one another, as God in Christ forgave you.” </a:t>
            </a: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Ephesians 4:32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70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0844" indent="-360844" defTabSz="474252">
              <a:spcBef>
                <a:spcPts val="2500"/>
              </a:spcBef>
              <a:defRPr sz="4700">
                <a:effectLst>
                  <a:outerShdw blurRad="25400" dist="20619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are confident without being arrogant </a:t>
            </a:r>
          </a:p>
        </p:txBody>
      </p:sp>
      <p:sp>
        <p:nvSpPr>
          <p:cNvPr id="171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4988911"/>
            <a:ext cx="11201405" cy="377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lnSpc>
                <a:spcPct val="90000"/>
              </a:lnSpc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“This is how love is made complete among us so that we will have confidence on the day of judgment: In this world we are like Jesus.”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r" defTabSz="479044">
              <a:lnSpc>
                <a:spcPct val="90000"/>
              </a:lnSpc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1 John 4:17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74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tend to be cheerful</a:t>
            </a:r>
          </a:p>
        </p:txBody>
      </p:sp>
      <p:sp>
        <p:nvSpPr>
          <p:cNvPr id="175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4709179"/>
            <a:ext cx="11201405" cy="265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“A joyful heart makes a cheerful face . . . .”</a:t>
            </a: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Proverbs 15:13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78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love to play </a:t>
            </a:r>
          </a:p>
        </p:txBody>
      </p:sp>
      <p:sp>
        <p:nvSpPr>
          <p:cNvPr id="179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4037324"/>
            <a:ext cx="11201405" cy="5101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lnSpc>
                <a:spcPct val="90000"/>
              </a:lnSpc>
              <a:spcBef>
                <a:spcPts val="2600"/>
              </a:spcBef>
              <a:defRPr sz="40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“And the streets of the city shall be full of boys and girls playing in its streets.</a:t>
            </a:r>
            <a:r>
              <a:rPr sz="4800" b="1" dirty="0" smtClean="0">
                <a:solidFill>
                  <a:srgbClr val="000000"/>
                </a:solidFill>
              </a:rPr>
              <a:t>”</a:t>
            </a:r>
            <a:r>
              <a:rPr lang="en-US" sz="4800" b="1" i="0" dirty="0">
                <a:solidFill>
                  <a:srgbClr val="000000"/>
                </a:solidFill>
              </a:rPr>
              <a:t>	</a:t>
            </a:r>
            <a:r>
              <a:rPr lang="en-US" sz="4800" b="1" i="0" dirty="0" smtClean="0">
                <a:solidFill>
                  <a:srgbClr val="000000"/>
                </a:solidFill>
              </a:rPr>
              <a:t>									</a:t>
            </a:r>
            <a:r>
              <a:rPr sz="4800" b="1" dirty="0" smtClean="0">
                <a:solidFill>
                  <a:srgbClr val="000000"/>
                </a:solidFill>
              </a:rPr>
              <a:t>Zechariah </a:t>
            </a:r>
            <a:r>
              <a:rPr sz="4800" b="1" dirty="0">
                <a:solidFill>
                  <a:srgbClr val="000000"/>
                </a:solidFill>
              </a:rPr>
              <a:t>8:5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l" defTabSz="479044">
              <a:lnSpc>
                <a:spcPct val="90000"/>
              </a:lnSpc>
              <a:spcBef>
                <a:spcPts val="2600"/>
              </a:spcBef>
              <a:defRPr sz="40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“And said, ‘Truly, I say to you, unless you turn and become like children, you will never enter the kingdom of heaven.’</a:t>
            </a:r>
            <a:r>
              <a:rPr sz="4800" b="1" dirty="0" smtClean="0">
                <a:solidFill>
                  <a:srgbClr val="000000"/>
                </a:solidFill>
              </a:rPr>
              <a:t>”</a:t>
            </a:r>
            <a:r>
              <a:rPr lang="en-US" sz="4800" b="1" i="0" dirty="0">
                <a:solidFill>
                  <a:srgbClr val="000000"/>
                </a:solidFill>
              </a:rPr>
              <a:t>	</a:t>
            </a:r>
            <a:r>
              <a:rPr lang="en-US" sz="4800" b="1" i="0" dirty="0" smtClean="0">
                <a:solidFill>
                  <a:srgbClr val="000000"/>
                </a:solidFill>
              </a:rPr>
              <a:t>								</a:t>
            </a:r>
            <a:r>
              <a:rPr sz="4800" b="1" dirty="0" smtClean="0">
                <a:solidFill>
                  <a:srgbClr val="000000"/>
                </a:solidFill>
              </a:rPr>
              <a:t>Matthew </a:t>
            </a:r>
            <a:r>
              <a:rPr sz="4800" b="1" dirty="0">
                <a:solidFill>
                  <a:srgbClr val="000000"/>
                </a:solidFill>
              </a:rPr>
              <a:t>18:3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82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715644" cy="1757310"/>
          </a:xfrm>
          <a:prstGeom prst="rect">
            <a:avLst/>
          </a:prstGeom>
        </p:spPr>
        <p:txBody>
          <a:bodyPr anchor="t">
            <a:noAutofit/>
          </a:bodyPr>
          <a:lstStyle>
            <a:lvl1pPr marL="360844" indent="-360844" defTabSz="474252">
              <a:spcBef>
                <a:spcPts val="2500"/>
              </a:spcBef>
              <a:defRPr sz="4700">
                <a:effectLst>
                  <a:outerShdw blurRad="25400" dist="20619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are elated to be the company of young children as well as older people</a:t>
            </a:r>
          </a:p>
        </p:txBody>
      </p:sp>
      <p:sp>
        <p:nvSpPr>
          <p:cNvPr id="183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741549" y="5579915"/>
            <a:ext cx="11832746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lnSpc>
                <a:spcPct val="90000"/>
              </a:lnSpc>
              <a:spcBef>
                <a:spcPts val="2600"/>
              </a:spcBef>
              <a:defRPr sz="40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400" b="1" dirty="0">
                <a:solidFill>
                  <a:srgbClr val="000000"/>
                </a:solidFill>
              </a:rPr>
              <a:t>“Children are a heritage from the LORD, offspring a reward from him.”       </a:t>
            </a:r>
            <a:r>
              <a:rPr sz="4400" b="1" dirty="0" smtClean="0">
                <a:solidFill>
                  <a:srgbClr val="000000"/>
                </a:solidFill>
              </a:rPr>
              <a:t>Psalm </a:t>
            </a:r>
            <a:r>
              <a:rPr sz="4400" b="1" dirty="0">
                <a:solidFill>
                  <a:srgbClr val="000000"/>
                </a:solidFill>
              </a:rPr>
              <a:t>127:3</a:t>
            </a:r>
          </a:p>
          <a:p>
            <a:pPr indent="922337" algn="l" defTabSz="479044">
              <a:lnSpc>
                <a:spcPct val="90000"/>
              </a:lnSpc>
              <a:spcBef>
                <a:spcPts val="2600"/>
              </a:spcBef>
              <a:defRPr sz="40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400" b="1" dirty="0">
                <a:solidFill>
                  <a:srgbClr val="000000"/>
                </a:solidFill>
              </a:rPr>
              <a:t>“Do not rebuke an older man [or woman] but encourage him [her] as you would a father [mother], younger men [women] as brothers [sisters].”                                          </a:t>
            </a:r>
            <a:r>
              <a:rPr sz="4400" b="1" dirty="0" smtClean="0">
                <a:solidFill>
                  <a:srgbClr val="000000"/>
                </a:solidFill>
              </a:rPr>
              <a:t>1 </a:t>
            </a:r>
            <a:r>
              <a:rPr sz="4400" b="1" dirty="0">
                <a:solidFill>
                  <a:srgbClr val="000000"/>
                </a:solidFill>
              </a:rPr>
              <a:t>Timothy 5:1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QUALITIES OF INSPIRATIONAL PEOPL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100" spc="200">
                <a:effectLst>
                  <a:outerShdw blurRad="2540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QUALITIES OF INSPIRATIONAL PEOPLE:</a:t>
            </a:r>
          </a:p>
        </p:txBody>
      </p:sp>
      <p:sp>
        <p:nvSpPr>
          <p:cNvPr id="186" name="Do they seem to send out signals that they love others? (Do I send out signals that I love others?)  “Dear friends, let us love one another, for love comes from God.” 1 John 4:7…"/>
          <p:cNvSpPr txBox="1">
            <a:spLocks noGrp="1"/>
          </p:cNvSpPr>
          <p:nvPr>
            <p:ph type="body" sz="quarter" idx="1"/>
          </p:nvPr>
        </p:nvSpPr>
        <p:spPr>
          <a:xfrm>
            <a:off x="800100" y="2603500"/>
            <a:ext cx="11201400" cy="17573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4487" indent="-364487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They listen rather than lecture </a:t>
            </a:r>
          </a:p>
        </p:txBody>
      </p:sp>
      <p:sp>
        <p:nvSpPr>
          <p:cNvPr id="187" name="Do they seem to send out signals that they love others? (Do I send out signals that I love others?)  “Dear friends, let us love one another, for love comes from God.” 1 John 4:7…"/>
          <p:cNvSpPr txBox="1"/>
          <p:nvPr/>
        </p:nvSpPr>
        <p:spPr>
          <a:xfrm>
            <a:off x="1163922" y="4482638"/>
            <a:ext cx="11201405" cy="41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922337" algn="l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“My dear brothers and sisters, take note of this: Everyone should be quick to listen, slow to speak and slow to become angry.”</a:t>
            </a:r>
            <a:endParaRPr sz="4800" b="1" i="0" dirty="0">
              <a:solidFill>
                <a:srgbClr val="000000"/>
              </a:solidFill>
            </a:endParaRPr>
          </a:p>
          <a:p>
            <a:pPr indent="922337" algn="r" defTabSz="479044">
              <a:spcBef>
                <a:spcPts val="2600"/>
              </a:spcBef>
              <a:defRPr sz="4800">
                <a:effectLst>
                  <a:outerShdw blurRad="25400" dist="20828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4800" b="1" dirty="0">
                <a:solidFill>
                  <a:srgbClr val="000000"/>
                </a:solidFill>
              </a:rPr>
              <a:t>James 1:19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3496.jpg" descr="IMG_34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318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48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GO"/>
          <p:cNvSpPr txBox="1">
            <a:spLocks noGrp="1"/>
          </p:cNvSpPr>
          <p:nvPr>
            <p:ph type="title"/>
          </p:nvPr>
        </p:nvSpPr>
        <p:spPr>
          <a:xfrm>
            <a:off x="901700" y="622300"/>
            <a:ext cx="11201400" cy="1714500"/>
          </a:xfrm>
          <a:prstGeom prst="rect">
            <a:avLst/>
          </a:prstGeom>
        </p:spPr>
        <p:txBody>
          <a:bodyPr/>
          <a:lstStyle>
            <a:lvl1pPr>
              <a:defRPr sz="6000" spc="300"/>
            </a:lvl1pPr>
          </a:lstStyle>
          <a:p>
            <a:r>
              <a:rPr dirty="0"/>
              <a:t>EGO</a:t>
            </a:r>
          </a:p>
        </p:txBody>
      </p:sp>
      <p:sp>
        <p:nvSpPr>
          <p:cNvPr id="116" name="I am what I have.…"/>
          <p:cNvSpPr txBox="1">
            <a:spLocks noGrp="1"/>
          </p:cNvSpPr>
          <p:nvPr>
            <p:ph type="body" idx="1"/>
          </p:nvPr>
        </p:nvSpPr>
        <p:spPr>
          <a:xfrm>
            <a:off x="622300" y="1744680"/>
            <a:ext cx="11904980" cy="7886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04495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/>
              <a:t>I am what I </a:t>
            </a:r>
            <a:r>
              <a:rPr sz="5400" b="1" dirty="0" smtClean="0"/>
              <a:t>have</a:t>
            </a:r>
            <a:endParaRPr lang="en-US" sz="5400" b="1" dirty="0" smtClean="0"/>
          </a:p>
          <a:p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407697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He Who Dies Wins.jpg" descr="He Who Dies Wi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923" y="1372521"/>
            <a:ext cx="12632955" cy="6367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am what I have.…"/>
          <p:cNvSpPr txBox="1">
            <a:spLocks/>
          </p:cNvSpPr>
          <p:nvPr/>
        </p:nvSpPr>
        <p:spPr>
          <a:xfrm>
            <a:off x="549910" y="2855035"/>
            <a:ext cx="11904980" cy="3943435"/>
          </a:xfrm>
          <a:prstGeom prst="rect">
            <a:avLst/>
          </a:prstGeom>
          <a:solidFill>
            <a:srgbClr val="000000"/>
          </a:solidFill>
        </p:spPr>
        <p:txBody>
          <a:bodyPr anchor="t">
            <a:normAutofit/>
          </a:bodyPr>
          <a:lstStyle>
            <a:lvl1pPr marL="404495" marR="0" indent="-404495" algn="l" defTabSz="531622" rtl="0" latinLnBrk="0">
              <a:lnSpc>
                <a:spcPct val="9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lvl="2" indent="0" algn="ctr" defTabSz="531622" hangingPunct="1">
              <a:lnSpc>
                <a:spcPct val="90000"/>
              </a:lnSpc>
              <a:spcBef>
                <a:spcPts val="2900"/>
              </a:spcBef>
              <a:buNone/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 smtClean="0">
                <a:solidFill>
                  <a:srgbClr val="FFFFFF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“He who dies with the most toys is, nonetheless, still dead.”</a:t>
            </a:r>
          </a:p>
          <a:p>
            <a:pPr marL="0" lvl="2" indent="0" defTabSz="531622" hangingPunct="1">
              <a:lnSpc>
                <a:spcPct val="90000"/>
              </a:lnSpc>
              <a:spcBef>
                <a:spcPts val="2900"/>
              </a:spcBef>
              <a:buNone/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5400" b="1" dirty="0">
              <a:solidFill>
                <a:srgbClr val="FFFFFF"/>
              </a:solidFill>
              <a:effectLst>
                <a:outerShdw blurRad="25400" dist="23114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0" lvl="2" indent="0" algn="r" defTabSz="531622" hangingPunct="1">
              <a:lnSpc>
                <a:spcPct val="90000"/>
              </a:lnSpc>
              <a:spcBef>
                <a:spcPts val="2900"/>
              </a:spcBef>
              <a:buNone/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Anonymous</a:t>
            </a:r>
            <a:endParaRPr lang="en-US" sz="5400" b="1" dirty="0" smtClean="0">
              <a:solidFill>
                <a:srgbClr val="FFFFFF"/>
              </a:solidFill>
              <a:effectLst>
                <a:outerShdw blurRad="25400" dist="23114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GO"/>
          <p:cNvSpPr txBox="1">
            <a:spLocks noGrp="1"/>
          </p:cNvSpPr>
          <p:nvPr>
            <p:ph type="title"/>
          </p:nvPr>
        </p:nvSpPr>
        <p:spPr>
          <a:xfrm>
            <a:off x="901700" y="622300"/>
            <a:ext cx="11201400" cy="1714500"/>
          </a:xfrm>
          <a:prstGeom prst="rect">
            <a:avLst/>
          </a:prstGeom>
        </p:spPr>
        <p:txBody>
          <a:bodyPr/>
          <a:lstStyle>
            <a:lvl1pPr>
              <a:defRPr sz="6000" spc="300"/>
            </a:lvl1pPr>
          </a:lstStyle>
          <a:p>
            <a:r>
              <a:rPr dirty="0"/>
              <a:t>EGO</a:t>
            </a:r>
          </a:p>
        </p:txBody>
      </p:sp>
      <p:sp>
        <p:nvSpPr>
          <p:cNvPr id="116" name="I am what I have.…"/>
          <p:cNvSpPr txBox="1">
            <a:spLocks noGrp="1"/>
          </p:cNvSpPr>
          <p:nvPr>
            <p:ph type="body" idx="1"/>
          </p:nvPr>
        </p:nvSpPr>
        <p:spPr>
          <a:xfrm>
            <a:off x="622300" y="1744680"/>
            <a:ext cx="11904980" cy="7886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04495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>
                <a:solidFill>
                  <a:srgbClr val="666666"/>
                </a:solidFill>
              </a:rPr>
              <a:t>I am what I </a:t>
            </a:r>
            <a:r>
              <a:rPr sz="5400" b="1" dirty="0" smtClean="0">
                <a:solidFill>
                  <a:srgbClr val="666666"/>
                </a:solidFill>
              </a:rPr>
              <a:t>have</a:t>
            </a:r>
            <a:endParaRPr lang="en-US" sz="5400" b="1" dirty="0" smtClean="0">
              <a:solidFill>
                <a:srgbClr val="666666"/>
              </a:solidFill>
            </a:endParaRP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I do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other people think of me</a:t>
            </a:r>
          </a:p>
          <a:p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407697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GO"/>
          <p:cNvSpPr txBox="1">
            <a:spLocks noGrp="1"/>
          </p:cNvSpPr>
          <p:nvPr>
            <p:ph type="title"/>
          </p:nvPr>
        </p:nvSpPr>
        <p:spPr>
          <a:xfrm>
            <a:off x="901700" y="622300"/>
            <a:ext cx="11201400" cy="1714500"/>
          </a:xfrm>
          <a:prstGeom prst="rect">
            <a:avLst/>
          </a:prstGeom>
        </p:spPr>
        <p:txBody>
          <a:bodyPr/>
          <a:lstStyle>
            <a:lvl1pPr>
              <a:defRPr sz="6000" spc="300"/>
            </a:lvl1pPr>
          </a:lstStyle>
          <a:p>
            <a:r>
              <a:rPr dirty="0"/>
              <a:t>EGO</a:t>
            </a:r>
          </a:p>
        </p:txBody>
      </p:sp>
      <p:sp>
        <p:nvSpPr>
          <p:cNvPr id="116" name="I am what I have.…"/>
          <p:cNvSpPr txBox="1">
            <a:spLocks noGrp="1"/>
          </p:cNvSpPr>
          <p:nvPr>
            <p:ph type="body" idx="1"/>
          </p:nvPr>
        </p:nvSpPr>
        <p:spPr>
          <a:xfrm>
            <a:off x="622300" y="1744680"/>
            <a:ext cx="11904980" cy="7886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04495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>
                <a:solidFill>
                  <a:srgbClr val="666666"/>
                </a:solidFill>
              </a:rPr>
              <a:t>I am what I </a:t>
            </a:r>
            <a:r>
              <a:rPr sz="5400" b="1" dirty="0" smtClean="0">
                <a:solidFill>
                  <a:srgbClr val="666666"/>
                </a:solidFill>
              </a:rPr>
              <a:t>have</a:t>
            </a:r>
            <a:endParaRPr lang="en-US" sz="5400" b="1" dirty="0" smtClean="0">
              <a:solidFill>
                <a:srgbClr val="666666"/>
              </a:solidFill>
            </a:endParaRP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solidFill>
                  <a:srgbClr val="666666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I do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solidFill>
                  <a:srgbClr val="666666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other people think of me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</a:pPr>
            <a:r>
              <a:rPr lang="en-US" sz="5400" b="1" dirty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separate from everybody else</a:t>
            </a:r>
          </a:p>
          <a:p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407697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GO"/>
          <p:cNvSpPr txBox="1">
            <a:spLocks noGrp="1"/>
          </p:cNvSpPr>
          <p:nvPr>
            <p:ph type="title"/>
          </p:nvPr>
        </p:nvSpPr>
        <p:spPr>
          <a:xfrm>
            <a:off x="901700" y="622300"/>
            <a:ext cx="11201400" cy="1714500"/>
          </a:xfrm>
          <a:prstGeom prst="rect">
            <a:avLst/>
          </a:prstGeom>
        </p:spPr>
        <p:txBody>
          <a:bodyPr/>
          <a:lstStyle>
            <a:lvl1pPr>
              <a:defRPr sz="6000" spc="300"/>
            </a:lvl1pPr>
          </a:lstStyle>
          <a:p>
            <a:r>
              <a:rPr dirty="0"/>
              <a:t>EGO</a:t>
            </a:r>
          </a:p>
        </p:txBody>
      </p:sp>
      <p:sp>
        <p:nvSpPr>
          <p:cNvPr id="116" name="I am what I have.…"/>
          <p:cNvSpPr txBox="1">
            <a:spLocks noGrp="1"/>
          </p:cNvSpPr>
          <p:nvPr>
            <p:ph type="body" idx="1"/>
          </p:nvPr>
        </p:nvSpPr>
        <p:spPr>
          <a:xfrm>
            <a:off x="622300" y="1744680"/>
            <a:ext cx="11904980" cy="7886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04495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rPr sz="5400" b="1" dirty="0">
                <a:solidFill>
                  <a:srgbClr val="666666"/>
                </a:solidFill>
              </a:rPr>
              <a:t>I am what I </a:t>
            </a:r>
            <a:r>
              <a:rPr sz="5400" b="1" dirty="0" smtClean="0">
                <a:solidFill>
                  <a:srgbClr val="666666"/>
                </a:solidFill>
              </a:rPr>
              <a:t>have</a:t>
            </a:r>
            <a:endParaRPr lang="en-US" sz="5400" b="1" dirty="0" smtClean="0">
              <a:solidFill>
                <a:srgbClr val="666666"/>
              </a:solidFill>
            </a:endParaRP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solidFill>
                  <a:srgbClr val="666666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I do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 i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5400" b="1" dirty="0">
                <a:solidFill>
                  <a:srgbClr val="666666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what other people think of me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</a:pPr>
            <a:r>
              <a:rPr lang="en-US" sz="5400" b="1" dirty="0">
                <a:solidFill>
                  <a:srgbClr val="666666"/>
                </a:solidFill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separate from everybody else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sz="5400" b="1" dirty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separate from what is missing in my life</a:t>
            </a:r>
          </a:p>
          <a:p>
            <a:pPr marL="404495" lvl="2" indent="-404495" defTabSz="531622">
              <a:lnSpc>
                <a:spcPct val="90000"/>
              </a:lnSpc>
              <a:spcBef>
                <a:spcPts val="2900"/>
              </a:spcBef>
              <a:defRPr sz="480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sz="5400" b="1" dirty="0">
                <a:effectLst>
                  <a:outerShdw blurRad="25400" dist="23114" dir="5520000" rotWithShape="0">
                    <a:srgbClr val="FFFFFF">
                      <a:alpha val="71999"/>
                    </a:srgbClr>
                  </a:outerShdw>
                </a:effectLst>
              </a:rPr>
              <a:t>I am separated from God</a:t>
            </a:r>
          </a:p>
          <a:p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407697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A7A7A7"/>
      </a:dk2>
      <a:lt2>
        <a:srgbClr val="535353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455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455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5298</TotalTime>
  <Words>649</Words>
  <Application>Microsoft Macintosh PowerPoint</Application>
  <PresentationFormat>Custom</PresentationFormat>
  <Paragraphs>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New_Template5</vt:lpstr>
      <vt:lpstr>LIVING AN INSPIRED LIFE</vt:lpstr>
      <vt:lpstr>PowerPoint Presentation</vt:lpstr>
      <vt:lpstr>EGO</vt:lpstr>
      <vt:lpstr>PowerPoint Presentation</vt:lpstr>
      <vt:lpstr>PowerPoint Presentation</vt:lpstr>
      <vt:lpstr>EGO</vt:lpstr>
      <vt:lpstr>EGO</vt:lpstr>
      <vt:lpstr>PowerPoint Presentation</vt:lpstr>
      <vt:lpstr>EGO</vt:lpstr>
      <vt:lpstr>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QUALITIES OF INSPIRATIONAL PEOPLE: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AN INSPIRED LIFE</dc:title>
  <dc:creator>Barrett, John C CIV PSNS&amp;IMF, Code 100</dc:creator>
  <cp:lastModifiedBy>Heidi</cp:lastModifiedBy>
  <cp:revision>10</cp:revision>
  <dcterms:modified xsi:type="dcterms:W3CDTF">2018-03-09T06:18:29Z</dcterms:modified>
</cp:coreProperties>
</file>