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9" r:id="rId2"/>
    <p:sldId id="256" r:id="rId3"/>
    <p:sldId id="258" r:id="rId4"/>
    <p:sldId id="282" r:id="rId5"/>
    <p:sldId id="276" r:id="rId6"/>
    <p:sldId id="285" r:id="rId7"/>
    <p:sldId id="286" r:id="rId8"/>
    <p:sldId id="287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237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382000" cy="502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" y="0"/>
            <a:ext cx="91297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07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4724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4 : 17 thru 24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  <a:r>
              <a:rPr lang="en-US" sz="2800" b="1" dirty="0">
                <a:latin typeface="Georgia" panose="02040502050405020303" pitchFamily="18" charset="0"/>
              </a:rPr>
              <a:t>A few things to remember:</a:t>
            </a:r>
            <a:endParaRPr lang="en-US" sz="2800" dirty="0"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</a:t>
            </a:r>
            <a:r>
              <a:rPr lang="en-US" sz="2800" dirty="0">
                <a:latin typeface="Georgia" panose="02040502050405020303" pitchFamily="18" charset="0"/>
              </a:rPr>
              <a:t>. There is always a balance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Harmony</a:t>
            </a:r>
            <a:r>
              <a:rPr lang="en-US" sz="2800" dirty="0">
                <a:latin typeface="Georgia" panose="02040502050405020303" pitchFamily="18" charset="0"/>
              </a:rPr>
              <a:t> 	between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doctrine</a:t>
            </a:r>
            <a:r>
              <a:rPr lang="en-US" sz="2800" dirty="0">
                <a:latin typeface="Georgia" panose="02040502050405020303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ethics.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</a:p>
          <a:p>
            <a:pPr lvl="0"/>
            <a:endParaRPr lang="en-US" sz="800" dirty="0"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     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Faith</a:t>
            </a:r>
            <a:r>
              <a:rPr lang="en-US" sz="2800" dirty="0">
                <a:latin typeface="Georgia" panose="02040502050405020303" pitchFamily="18" charset="0"/>
              </a:rPr>
              <a:t> is never isolated from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Practice.</a:t>
            </a:r>
            <a:r>
              <a:rPr lang="en-US" sz="2800" dirty="0">
                <a:latin typeface="Georgia" panose="02040502050405020303" pitchFamily="18" charset="0"/>
              </a:rPr>
              <a:t> </a:t>
            </a:r>
          </a:p>
          <a:p>
            <a:pPr lvl="0"/>
            <a:endParaRPr lang="en-US" sz="800" dirty="0"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        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C.</a:t>
            </a:r>
            <a:r>
              <a:rPr lang="en-US" sz="2800" dirty="0">
                <a:latin typeface="Georgia" panose="02040502050405020303" pitchFamily="18" charset="0"/>
              </a:rPr>
              <a:t>  To take doctrine without the associated  	ethical behavior relegates our Christian 	experience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Cheap Grace </a:t>
            </a:r>
            <a:r>
              <a:rPr lang="en-US" sz="2800" dirty="0">
                <a:latin typeface="Georgia" panose="02040502050405020303" pitchFamily="18" charset="0"/>
              </a:rPr>
              <a:t>without any 	sense of responsibility and demand for the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pursuit</a:t>
            </a:r>
            <a:r>
              <a:rPr lang="en-US" sz="2800" dirty="0">
                <a:latin typeface="Georgia" panose="02040502050405020303" pitchFamily="18" charset="0"/>
              </a:rPr>
              <a:t> of proper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moral</a:t>
            </a:r>
            <a:r>
              <a:rPr lang="en-US" sz="2800" dirty="0">
                <a:latin typeface="Georgia" panose="02040502050405020303" pitchFamily="18" charset="0"/>
              </a:rPr>
              <a:t> conduct.</a:t>
            </a:r>
          </a:p>
          <a:p>
            <a:pPr lvl="0"/>
            <a:endParaRPr lang="en-US" sz="800" dirty="0"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latin typeface="Georgia" panose="02040502050405020303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D.</a:t>
            </a:r>
            <a:r>
              <a:rPr lang="en-US" sz="2800" dirty="0">
                <a:latin typeface="Georgia" panose="02040502050405020303" pitchFamily="18" charset="0"/>
              </a:rPr>
              <a:t>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Spirituality</a:t>
            </a:r>
            <a:r>
              <a:rPr lang="en-US" sz="2800" dirty="0">
                <a:latin typeface="Georgia" panose="02040502050405020303" pitchFamily="18" charset="0"/>
              </a:rPr>
              <a:t>/sanctification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pursuit</a:t>
            </a:r>
            <a:r>
              <a:rPr lang="en-US" sz="2800" dirty="0">
                <a:latin typeface="Georgia" panose="02040502050405020303" pitchFamily="18" charset="0"/>
              </a:rPr>
              <a:t>, 	not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arrival</a:t>
            </a:r>
            <a:r>
              <a:rPr lang="en-US" sz="2800" dirty="0"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 panose="02040502050405020303" pitchFamily="18" charset="0"/>
              </a:rPr>
              <a:t> 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596283"/>
            <a:ext cx="7924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    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Walk Not…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wants us to see that Christianity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Radically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different from the way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lives. For Paul there is an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Imperative Necessity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a revolutionary change in our whole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manner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living.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14300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It’s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Living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Doing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of the Gospel that Paul is addressing in this section.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Faith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Response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go together here.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As long as we inhabit these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Mortal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bodies   	we have to contend with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Flesh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prstClr val="white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74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286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5868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Walk Not…</a:t>
            </a:r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to walk not as the Gentiles do because: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“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Mentally Darkened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They 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Capacity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understand God.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live their lives in “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Futility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are empty headed and have no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callous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apathetic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insensitive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dishonor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shame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given over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sensuality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total absence of any or all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moral restraint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disposition of the soul incapable of bearing the pain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discipline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21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Put Off The Old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states they were taught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Truth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Jesus.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Doctrine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determines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Conformed to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lay aside/put off can mean: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completed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action (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Rom. 6:6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or,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which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carry out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former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Positional Truth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bestowal of God’s sovereign grace at salvation;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latter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Practical Truth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emphasizing man’s responsibility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09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  <a:endParaRPr lang="en-US" sz="4000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143000"/>
            <a:ext cx="8458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Put On the New</a:t>
            </a:r>
          </a:p>
          <a:p>
            <a:pPr algn="ctr">
              <a:spcAft>
                <a:spcPts val="800"/>
              </a:spcAft>
            </a:pP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is a contrast between the fabric of the Old Man: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“…which is being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corrupted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its deceitful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desires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the fabric of the New Man which is: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…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according to God’s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likeness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…”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Three things to remember about the New Man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600"/>
              </a:spcAft>
              <a:buSzPts val="1200"/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has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Corporate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aspect which relates to 	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Church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new creation of Jew and 	Gentile in Christ.(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 2:15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0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New Man”</a:t>
            </a:r>
            <a:endParaRPr lang="en-US" sz="4000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504" y="1600200"/>
            <a:ext cx="8153400" cy="4390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800"/>
              </a:spcAft>
            </a:pP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Put On the New</a:t>
            </a:r>
          </a:p>
          <a:p>
            <a:pPr lvl="0">
              <a:spcAft>
                <a:spcPts val="600"/>
              </a:spcAft>
              <a:buSzPts val="1200"/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the creator of this New Man. The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life of the believer is not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 2:10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0" indent="-171450">
              <a:spcAft>
                <a:spcPts val="600"/>
              </a:spcAft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pattern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this New man, in 	Righteousness and Holiness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Truth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Righteousness refers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according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lvl="0">
              <a:spcAft>
                <a:spcPts val="800"/>
              </a:spcAft>
            </a:pP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Holiness has the nuance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essential purity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5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11214</TotalTime>
  <Words>237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Georgia</vt:lpstr>
      <vt:lpstr>Times New Roman</vt:lpstr>
      <vt:lpstr>Office Theme</vt:lpstr>
      <vt:lpstr>PowerPoint Presentation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WSBC</cp:lastModifiedBy>
  <cp:revision>491</cp:revision>
  <dcterms:created xsi:type="dcterms:W3CDTF">2017-01-05T17:47:12Z</dcterms:created>
  <dcterms:modified xsi:type="dcterms:W3CDTF">2017-05-28T17:59:15Z</dcterms:modified>
</cp:coreProperties>
</file>