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76" r:id="rId4"/>
    <p:sldId id="277" r:id="rId5"/>
    <p:sldId id="279" r:id="rId6"/>
    <p:sldId id="280" r:id="rId7"/>
    <p:sldId id="281" r:id="rId8"/>
    <p:sldId id="278" r:id="rId9"/>
    <p:sldId id="269" r:id="rId10"/>
    <p:sldId id="27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8" d="100"/>
          <a:sy n="28" d="100"/>
        </p:scale>
        <p:origin x="2370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8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43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4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3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89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55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32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5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7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652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6028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257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err="1">
                <a:latin typeface="Algerian" panose="04020705040A02060702" pitchFamily="82" charset="0"/>
              </a:rPr>
              <a:t>ephesians</a:t>
            </a:r>
            <a:endParaRPr lang="en-US" sz="8000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700" y="2819400"/>
            <a:ext cx="6400800" cy="756375"/>
          </a:xfrm>
        </p:spPr>
        <p:txBody>
          <a:bodyPr>
            <a:normAutofit lnSpcReduction="10000"/>
          </a:bodyPr>
          <a:lstStyle/>
          <a:p>
            <a:r>
              <a:rPr lang="en-US" sz="4800" dirty="0">
                <a:solidFill>
                  <a:schemeClr val="tx1"/>
                </a:solidFill>
                <a:latin typeface="Georgia" panose="02040502050405020303" pitchFamily="18" charset="0"/>
              </a:rPr>
              <a:t>Section I</a:t>
            </a:r>
          </a:p>
          <a:p>
            <a:endParaRPr lang="en-US" sz="48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868572"/>
            <a:ext cx="830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Georgia" panose="02040502050405020303" pitchFamily="18" charset="0"/>
              </a:rPr>
              <a:t>God’s Provisions for His Church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3733800"/>
            <a:ext cx="579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latin typeface="Georgia" panose="02040502050405020303" pitchFamily="18" charset="0"/>
              </a:rPr>
              <a:t>Our Possessions In Christ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3600" y="54864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Chapters 1 thru 3</a:t>
            </a:r>
          </a:p>
        </p:txBody>
      </p:sp>
    </p:spTree>
    <p:extLst>
      <p:ext uri="{BB962C8B-B14F-4D97-AF65-F5344CB8AC3E}">
        <p14:creationId xmlns:p14="http://schemas.microsoft.com/office/powerpoint/2010/main" val="32938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2791" y="2133600"/>
            <a:ext cx="8001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Result: </a:t>
            </a:r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vs. 19-22</a:t>
            </a:r>
            <a:endParaRPr lang="en-US" sz="2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91440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(Jew and Gentile) are: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One </a:t>
            </a:r>
            <a:r>
              <a:rPr lang="en-US" sz="2800" u="sng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Nation</a:t>
            </a:r>
          </a:p>
          <a:p>
            <a:pPr marL="114300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Peter 2:9; Phil. 3:20-21</a:t>
            </a:r>
            <a:endParaRPr lang="en-US" sz="2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One </a:t>
            </a:r>
            <a:r>
              <a:rPr lang="en-US" sz="2800" u="sng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Family</a:t>
            </a:r>
          </a:p>
          <a:p>
            <a:pPr marL="114300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Eph.3:15</a:t>
            </a:r>
            <a:endParaRPr lang="en-US" sz="2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One </a:t>
            </a:r>
            <a:r>
              <a:rPr lang="en-US" sz="2800" u="sng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Temple</a:t>
            </a:r>
          </a:p>
          <a:p>
            <a:pPr marL="114300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John 1:14; 1 Cor. 6:19-20</a:t>
            </a:r>
            <a:r>
              <a:rPr lang="en-US" sz="2800" b="1" dirty="0">
                <a:latin typeface="Georgia" panose="02040502050405020303" pitchFamily="18" charset="0"/>
              </a:rPr>
              <a:t>	</a:t>
            </a:r>
            <a:endParaRPr lang="en-US" sz="2800" b="1" dirty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457200"/>
            <a:ext cx="807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Georgia" panose="02040502050405020303" pitchFamily="18" charset="0"/>
              </a:rPr>
              <a:t>“There is no Jew or Greek, slave or free, male or female; for you are all one in Christ Jesus”. </a:t>
            </a: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Galatians 3:28 </a:t>
            </a:r>
          </a:p>
        </p:txBody>
      </p:sp>
    </p:spTree>
    <p:extLst>
      <p:ext uri="{BB962C8B-B14F-4D97-AF65-F5344CB8AC3E}">
        <p14:creationId xmlns:p14="http://schemas.microsoft.com/office/powerpoint/2010/main" val="35121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257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err="1">
                <a:latin typeface="Algerian" panose="04020705040A02060702" pitchFamily="82" charset="0"/>
              </a:rPr>
              <a:t>ephesians</a:t>
            </a:r>
            <a:endParaRPr lang="en-US" sz="8000" dirty="0">
              <a:latin typeface="Algerian" panose="04020705040A02060702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5300" y="26670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latin typeface="Georgia" panose="02040502050405020303" pitchFamily="18" charset="0"/>
              </a:rPr>
              <a:t>Reconciled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3600" y="47244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Ephesians 2 : 11 thru 22</a:t>
            </a:r>
          </a:p>
        </p:txBody>
      </p:sp>
    </p:spTree>
    <p:extLst>
      <p:ext uri="{BB962C8B-B14F-4D97-AF65-F5344CB8AC3E}">
        <p14:creationId xmlns:p14="http://schemas.microsoft.com/office/powerpoint/2010/main" val="345775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82296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latin typeface="Georgia" panose="02040502050405020303" pitchFamily="18" charset="0"/>
              </a:rPr>
              <a:t> </a:t>
            </a:r>
            <a:r>
              <a:rPr lang="en-US" sz="2400" b="1" dirty="0">
                <a:latin typeface="Georgia" panose="02040502050405020303" pitchFamily="18" charset="0"/>
              </a:rPr>
              <a:t>11</a:t>
            </a:r>
            <a:r>
              <a:rPr lang="en-US" sz="2400" dirty="0">
                <a:latin typeface="Georgia" panose="02040502050405020303" pitchFamily="18" charset="0"/>
              </a:rPr>
              <a:t> So then, remember that at one time you were Gentiles in the flesh-called "the uncircumcised" by those called "the circumcised," done by hand in the flesh. </a:t>
            </a:r>
          </a:p>
          <a:p>
            <a:pPr algn="just"/>
            <a:r>
              <a:rPr lang="en-US" sz="2400" b="1" dirty="0">
                <a:latin typeface="Georgia" panose="02040502050405020303" pitchFamily="18" charset="0"/>
              </a:rPr>
              <a:t>12</a:t>
            </a:r>
            <a:r>
              <a:rPr lang="en-US" sz="2400" dirty="0">
                <a:latin typeface="Georgia" panose="02040502050405020303" pitchFamily="18" charset="0"/>
              </a:rPr>
              <a:t> At that time you were without the Messiah, excluded from the citizenship of Israel, and foreigners to the covenants of the promise, with no hope and without God in the world. </a:t>
            </a:r>
          </a:p>
          <a:p>
            <a:pPr algn="just"/>
            <a:r>
              <a:rPr lang="en-US" sz="2400" b="1" dirty="0">
                <a:latin typeface="Georgia" panose="02040502050405020303" pitchFamily="18" charset="0"/>
              </a:rPr>
              <a:t>13</a:t>
            </a:r>
            <a:r>
              <a:rPr lang="en-US" sz="2400" dirty="0">
                <a:latin typeface="Georgia" panose="02040502050405020303" pitchFamily="18" charset="0"/>
              </a:rPr>
              <a:t> But now in Christ Jesus, you who were far away have been brought near by the blood of the Messiah. </a:t>
            </a:r>
          </a:p>
          <a:p>
            <a:pPr algn="just"/>
            <a:r>
              <a:rPr lang="en-US" sz="2400" b="1" dirty="0">
                <a:latin typeface="Georgia" panose="02040502050405020303" pitchFamily="18" charset="0"/>
              </a:rPr>
              <a:t>14</a:t>
            </a:r>
            <a:r>
              <a:rPr lang="en-US" sz="2400" dirty="0">
                <a:latin typeface="Georgia" panose="02040502050405020303" pitchFamily="18" charset="0"/>
              </a:rPr>
              <a:t> For He is our peace, who made both groups one and tore down the dividing wall of hostility. In His flesh, </a:t>
            </a:r>
          </a:p>
          <a:p>
            <a:pPr algn="just"/>
            <a:r>
              <a:rPr lang="en-US" sz="2400" b="1" dirty="0">
                <a:latin typeface="Georgia" panose="02040502050405020303" pitchFamily="18" charset="0"/>
              </a:rPr>
              <a:t>15</a:t>
            </a:r>
            <a:r>
              <a:rPr lang="en-US" sz="2400" dirty="0">
                <a:latin typeface="Georgia" panose="02040502050405020303" pitchFamily="18" charset="0"/>
              </a:rPr>
              <a:t> He did away with the law of the commandments in regulations, so that He might create in Himself one new man from the two, resulting in peace. </a:t>
            </a:r>
          </a:p>
          <a:p>
            <a:pPr algn="just"/>
            <a:r>
              <a:rPr lang="en-US" sz="2400" b="1" dirty="0">
                <a:latin typeface="Georgia" panose="02040502050405020303" pitchFamily="18" charset="0"/>
              </a:rPr>
              <a:t>16</a:t>
            </a:r>
            <a:r>
              <a:rPr lang="en-US" sz="2400" dirty="0">
                <a:latin typeface="Georgia" panose="02040502050405020303" pitchFamily="18" charset="0"/>
              </a:rPr>
              <a:t> [He did this so] that He might reconcile both to God in one body through the cross and put the hostility to death by it. </a:t>
            </a:r>
          </a:p>
          <a:p>
            <a:pPr algn="just"/>
            <a:endParaRPr lang="en-US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74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762000"/>
            <a:ext cx="815340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latin typeface="Georgia" panose="02040502050405020303" pitchFamily="18" charset="0"/>
              </a:rPr>
              <a:t>17</a:t>
            </a:r>
            <a:r>
              <a:rPr lang="en-US" sz="2400" dirty="0">
                <a:latin typeface="Georgia" panose="02040502050405020303" pitchFamily="18" charset="0"/>
              </a:rPr>
              <a:t> When [Christ] came, He proclaimed the good news of peace to you who were far away and peace to those who were near. </a:t>
            </a:r>
          </a:p>
          <a:p>
            <a:pPr algn="just"/>
            <a:r>
              <a:rPr lang="en-US" sz="2400" b="1" dirty="0">
                <a:latin typeface="Georgia" panose="02040502050405020303" pitchFamily="18" charset="0"/>
              </a:rPr>
              <a:t>18</a:t>
            </a:r>
            <a:r>
              <a:rPr lang="en-US" sz="2400" dirty="0">
                <a:latin typeface="Georgia" panose="02040502050405020303" pitchFamily="18" charset="0"/>
              </a:rPr>
              <a:t> For through Him we both have access by one Spirit to the Father. </a:t>
            </a:r>
          </a:p>
          <a:p>
            <a:pPr algn="just"/>
            <a:r>
              <a:rPr lang="en-US" sz="2400" b="1" dirty="0">
                <a:latin typeface="Georgia" panose="02040502050405020303" pitchFamily="18" charset="0"/>
              </a:rPr>
              <a:t>19</a:t>
            </a:r>
            <a:r>
              <a:rPr lang="en-US" sz="2400" dirty="0">
                <a:latin typeface="Georgia" panose="02040502050405020303" pitchFamily="18" charset="0"/>
              </a:rPr>
              <a:t> So then you are no longer foreigners and strangers, but fellow citizens with the saints, and members of God's household, </a:t>
            </a:r>
          </a:p>
          <a:p>
            <a:pPr algn="just"/>
            <a:r>
              <a:rPr lang="en-US" sz="2400" b="1" dirty="0">
                <a:latin typeface="Georgia" panose="02040502050405020303" pitchFamily="18" charset="0"/>
              </a:rPr>
              <a:t>20</a:t>
            </a:r>
            <a:r>
              <a:rPr lang="en-US" sz="2400" dirty="0">
                <a:latin typeface="Georgia" panose="02040502050405020303" pitchFamily="18" charset="0"/>
              </a:rPr>
              <a:t> built on the foundation of the apostles and prophets, with Christ Jesus Himself as the cornerstone. </a:t>
            </a:r>
          </a:p>
          <a:p>
            <a:pPr algn="just"/>
            <a:r>
              <a:rPr lang="en-US" sz="2400" b="1" dirty="0">
                <a:latin typeface="Georgia" panose="02040502050405020303" pitchFamily="18" charset="0"/>
              </a:rPr>
              <a:t>21</a:t>
            </a:r>
            <a:r>
              <a:rPr lang="en-US" sz="2400" dirty="0">
                <a:latin typeface="Georgia" panose="02040502050405020303" pitchFamily="18" charset="0"/>
              </a:rPr>
              <a:t> The whole building is being fitted together in Him and is growing into a holy sanctuary in the Lord, </a:t>
            </a:r>
          </a:p>
          <a:p>
            <a:pPr algn="just"/>
            <a:r>
              <a:rPr lang="en-US" sz="2400" b="1" dirty="0">
                <a:latin typeface="Georgia" panose="02040502050405020303" pitchFamily="18" charset="0"/>
              </a:rPr>
              <a:t>22</a:t>
            </a:r>
            <a:r>
              <a:rPr lang="en-US" sz="2400" dirty="0">
                <a:latin typeface="Georgia" panose="02040502050405020303" pitchFamily="18" charset="0"/>
              </a:rPr>
              <a:t> in whom you also are being built together for God's dwelling in the Spirit. </a:t>
            </a:r>
          </a:p>
          <a:p>
            <a:pPr algn="just"/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Ephesians 2:11-22</a:t>
            </a:r>
          </a:p>
          <a:p>
            <a:pPr algn="just"/>
            <a:endParaRPr lang="en-US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03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762000"/>
            <a:ext cx="8077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aseline="30000" dirty="0">
                <a:latin typeface="Georgia" panose="02040502050405020303" pitchFamily="18" charset="0"/>
              </a:rPr>
              <a:t>25 </a:t>
            </a:r>
            <a:r>
              <a:rPr lang="en-US" sz="2400" dirty="0">
                <a:latin typeface="Georgia" panose="02040502050405020303" pitchFamily="18" charset="0"/>
              </a:rPr>
              <a:t>For circumcision benefits you if you observe the law, but if you are a lawbreaker, your circumcision has become uncircumcision. </a:t>
            </a:r>
            <a:r>
              <a:rPr lang="en-US" sz="2400" baseline="30000" dirty="0">
                <a:latin typeface="Georgia" panose="02040502050405020303" pitchFamily="18" charset="0"/>
              </a:rPr>
              <a:t>26 </a:t>
            </a:r>
            <a:r>
              <a:rPr lang="en-US" sz="2400" dirty="0">
                <a:latin typeface="Georgia" panose="02040502050405020303" pitchFamily="18" charset="0"/>
              </a:rPr>
              <a:t>Therefore if an uncircumcised man keeps the law’s requirements, will his uncircumcision not be counted as circumcision? </a:t>
            </a:r>
            <a:r>
              <a:rPr lang="en-US" sz="2400" baseline="30000" dirty="0">
                <a:latin typeface="Georgia" panose="02040502050405020303" pitchFamily="18" charset="0"/>
              </a:rPr>
              <a:t>27 </a:t>
            </a:r>
            <a:r>
              <a:rPr lang="en-US" sz="2400" dirty="0">
                <a:latin typeface="Georgia" panose="02040502050405020303" pitchFamily="18" charset="0"/>
              </a:rPr>
              <a:t>A man who is physically uncircumcised, but who fulfills the law, will judge you who are a lawbreaker in spite of having the letter of the law and circumcision. </a:t>
            </a:r>
            <a:r>
              <a:rPr lang="en-US" sz="2400" baseline="30000" dirty="0">
                <a:latin typeface="Georgia" panose="02040502050405020303" pitchFamily="18" charset="0"/>
              </a:rPr>
              <a:t>28 </a:t>
            </a:r>
            <a:r>
              <a:rPr lang="en-US" sz="2400" dirty="0">
                <a:latin typeface="Georgia" panose="02040502050405020303" pitchFamily="18" charset="0"/>
              </a:rPr>
              <a:t>For a person is not a Jew who is one outwardly, and true circumcision is not something visible in the flesh. </a:t>
            </a:r>
            <a:r>
              <a:rPr lang="en-US" sz="2400" baseline="30000" dirty="0">
                <a:latin typeface="Georgia" panose="02040502050405020303" pitchFamily="18" charset="0"/>
              </a:rPr>
              <a:t>29 </a:t>
            </a:r>
            <a:r>
              <a:rPr lang="en-US" sz="2400" dirty="0">
                <a:latin typeface="Georgia" panose="02040502050405020303" pitchFamily="18" charset="0"/>
              </a:rPr>
              <a:t>On the contrary, a person is a Jew who is one inwardly, and circumcision is of the heart—by the Spirit, not the letter. That man’s praise is not from men but from God.   </a:t>
            </a:r>
            <a:r>
              <a:rPr lang="en-US" sz="2400" b="1" dirty="0">
                <a:solidFill>
                  <a:srgbClr val="FFFF00"/>
                </a:solidFill>
                <a:latin typeface="Georgia" panose="02040502050405020303" pitchFamily="18" charset="0"/>
              </a:rPr>
              <a:t>Romans 2:25-29</a:t>
            </a:r>
          </a:p>
        </p:txBody>
      </p:sp>
    </p:spTree>
    <p:extLst>
      <p:ext uri="{BB962C8B-B14F-4D97-AF65-F5344CB8AC3E}">
        <p14:creationId xmlns:p14="http://schemas.microsoft.com/office/powerpoint/2010/main" val="25094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aseline="30000" dirty="0">
                <a:latin typeface="Georgia" panose="02040502050405020303" pitchFamily="18" charset="0"/>
              </a:rPr>
              <a:t>6 </a:t>
            </a:r>
            <a:r>
              <a:rPr lang="en-US" sz="2400" dirty="0">
                <a:latin typeface="Georgia" panose="02040502050405020303" pitchFamily="18" charset="0"/>
              </a:rPr>
              <a:t>For in Christ Jesus neither circumcision nor uncircumcision accomplishes anything; what matters is faith working through love.  </a:t>
            </a:r>
            <a:r>
              <a:rPr lang="en-US" sz="2400" b="1" dirty="0">
                <a:solidFill>
                  <a:srgbClr val="FFFF00"/>
                </a:solidFill>
                <a:latin typeface="Georgia" panose="02040502050405020303" pitchFamily="18" charset="0"/>
              </a:rPr>
              <a:t>Gal. 5:6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5300" y="1782560"/>
            <a:ext cx="8305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1</a:t>
            </a:r>
            <a:r>
              <a:rPr lang="en-US" sz="2400" dirty="0">
                <a:latin typeface="Georgia" panose="02040502050405020303" pitchFamily="18" charset="0"/>
              </a:rPr>
              <a:t> The </a:t>
            </a:r>
            <a:r>
              <a:rPr lang="en-US" sz="2400" cap="small" dirty="0">
                <a:latin typeface="Georgia" panose="02040502050405020303" pitchFamily="18" charset="0"/>
              </a:rPr>
              <a:t>Lord</a:t>
            </a:r>
            <a:r>
              <a:rPr lang="en-US" sz="2400" dirty="0">
                <a:latin typeface="Georgia" panose="02040502050405020303" pitchFamily="18" charset="0"/>
              </a:rPr>
              <a:t> said to Abram:</a:t>
            </a:r>
          </a:p>
          <a:p>
            <a:r>
              <a:rPr lang="en-US" sz="2400" dirty="0">
                <a:latin typeface="Georgia" panose="02040502050405020303" pitchFamily="18" charset="0"/>
              </a:rPr>
              <a:t>Go out from your land,</a:t>
            </a:r>
            <a:br>
              <a:rPr lang="en-US" sz="2400" dirty="0">
                <a:latin typeface="Georgia" panose="02040502050405020303" pitchFamily="18" charset="0"/>
              </a:rPr>
            </a:br>
            <a:r>
              <a:rPr lang="en-US" sz="2400" dirty="0">
                <a:latin typeface="Georgia" panose="02040502050405020303" pitchFamily="18" charset="0"/>
              </a:rPr>
              <a:t>your relatives,</a:t>
            </a:r>
            <a:br>
              <a:rPr lang="en-US" sz="2400" dirty="0">
                <a:latin typeface="Georgia" panose="02040502050405020303" pitchFamily="18" charset="0"/>
              </a:rPr>
            </a:br>
            <a:r>
              <a:rPr lang="en-US" sz="2400" dirty="0">
                <a:latin typeface="Georgia" panose="02040502050405020303" pitchFamily="18" charset="0"/>
              </a:rPr>
              <a:t>and your father’s house</a:t>
            </a:r>
            <a:br>
              <a:rPr lang="en-US" sz="2400" dirty="0">
                <a:latin typeface="Georgia" panose="02040502050405020303" pitchFamily="18" charset="0"/>
              </a:rPr>
            </a:br>
            <a:r>
              <a:rPr lang="en-US" sz="2400" dirty="0">
                <a:latin typeface="Georgia" panose="02040502050405020303" pitchFamily="18" charset="0"/>
              </a:rPr>
              <a:t>to the land that I will show you.</a:t>
            </a:r>
            <a:br>
              <a:rPr lang="en-US" sz="2400" dirty="0">
                <a:latin typeface="Georgia" panose="02040502050405020303" pitchFamily="18" charset="0"/>
              </a:rPr>
            </a:br>
            <a:r>
              <a:rPr lang="en-US" sz="2400" baseline="30000" dirty="0">
                <a:solidFill>
                  <a:srgbClr val="FFFF00"/>
                </a:solidFill>
                <a:latin typeface="Georgia" panose="02040502050405020303" pitchFamily="18" charset="0"/>
              </a:rPr>
              <a:t>2</a:t>
            </a:r>
            <a:r>
              <a:rPr lang="en-US" sz="2400" baseline="30000" dirty="0">
                <a:latin typeface="Georgia" panose="02040502050405020303" pitchFamily="18" charset="0"/>
              </a:rPr>
              <a:t> </a:t>
            </a:r>
            <a:r>
              <a:rPr lang="en-US" sz="2400" dirty="0">
                <a:latin typeface="Georgia" panose="02040502050405020303" pitchFamily="18" charset="0"/>
              </a:rPr>
              <a:t>I will make you into a great nation,</a:t>
            </a:r>
            <a:br>
              <a:rPr lang="en-US" sz="2400" dirty="0">
                <a:latin typeface="Georgia" panose="02040502050405020303" pitchFamily="18" charset="0"/>
              </a:rPr>
            </a:br>
            <a:r>
              <a:rPr lang="en-US" sz="2400" dirty="0">
                <a:latin typeface="Georgia" panose="02040502050405020303" pitchFamily="18" charset="0"/>
              </a:rPr>
              <a:t>I will bless you,</a:t>
            </a:r>
            <a:br>
              <a:rPr lang="en-US" sz="2400" dirty="0">
                <a:latin typeface="Georgia" panose="02040502050405020303" pitchFamily="18" charset="0"/>
              </a:rPr>
            </a:br>
            <a:r>
              <a:rPr lang="en-US" sz="2400" dirty="0">
                <a:latin typeface="Georgia" panose="02040502050405020303" pitchFamily="18" charset="0"/>
              </a:rPr>
              <a:t>I will make your name great,</a:t>
            </a:r>
            <a:br>
              <a:rPr lang="en-US" sz="2400" dirty="0">
                <a:latin typeface="Georgia" panose="02040502050405020303" pitchFamily="18" charset="0"/>
              </a:rPr>
            </a:br>
            <a:r>
              <a:rPr lang="en-US" sz="2400" dirty="0">
                <a:latin typeface="Georgia" panose="02040502050405020303" pitchFamily="18" charset="0"/>
              </a:rPr>
              <a:t>and you will be a blessing.</a:t>
            </a:r>
            <a:br>
              <a:rPr lang="en-US" sz="2400" dirty="0">
                <a:latin typeface="Georgia" panose="02040502050405020303" pitchFamily="18" charset="0"/>
              </a:rPr>
            </a:br>
            <a:r>
              <a:rPr lang="en-US" sz="2400" baseline="30000" dirty="0">
                <a:solidFill>
                  <a:srgbClr val="FFFF00"/>
                </a:solidFill>
                <a:latin typeface="Georgia" panose="02040502050405020303" pitchFamily="18" charset="0"/>
              </a:rPr>
              <a:t>3</a:t>
            </a:r>
            <a:r>
              <a:rPr lang="en-US" sz="2400" baseline="30000" dirty="0">
                <a:latin typeface="Georgia" panose="02040502050405020303" pitchFamily="18" charset="0"/>
              </a:rPr>
              <a:t> </a:t>
            </a:r>
            <a:r>
              <a:rPr lang="en-US" sz="2400" dirty="0">
                <a:latin typeface="Georgia" panose="02040502050405020303" pitchFamily="18" charset="0"/>
              </a:rPr>
              <a:t>I will bless those who bless you,</a:t>
            </a:r>
            <a:br>
              <a:rPr lang="en-US" sz="2400" dirty="0">
                <a:latin typeface="Georgia" panose="02040502050405020303" pitchFamily="18" charset="0"/>
              </a:rPr>
            </a:br>
            <a:r>
              <a:rPr lang="en-US" sz="2400" dirty="0">
                <a:latin typeface="Georgia" panose="02040502050405020303" pitchFamily="18" charset="0"/>
              </a:rPr>
              <a:t>I will curse those who treat you with contempt,</a:t>
            </a:r>
            <a:br>
              <a:rPr lang="en-US" sz="2400" dirty="0">
                <a:latin typeface="Georgia" panose="02040502050405020303" pitchFamily="18" charset="0"/>
              </a:rPr>
            </a:br>
            <a:r>
              <a:rPr lang="en-US" sz="2400" b="1" i="1" dirty="0">
                <a:latin typeface="Georgia" panose="02040502050405020303" pitchFamily="18" charset="0"/>
              </a:rPr>
              <a:t>and all the peoples</a:t>
            </a:r>
            <a:r>
              <a:rPr lang="en-US" sz="2400" b="1" i="1" baseline="30000" dirty="0">
                <a:latin typeface="Georgia" panose="02040502050405020303" pitchFamily="18" charset="0"/>
              </a:rPr>
              <a:t> </a:t>
            </a:r>
            <a:r>
              <a:rPr lang="en-US" sz="2400" b="1" i="1" dirty="0">
                <a:latin typeface="Georgia" panose="02040502050405020303" pitchFamily="18" charset="0"/>
              </a:rPr>
              <a:t>on earth</a:t>
            </a:r>
            <a:br>
              <a:rPr lang="en-US" sz="2400" b="1" i="1" dirty="0">
                <a:latin typeface="Georgia" panose="02040502050405020303" pitchFamily="18" charset="0"/>
              </a:rPr>
            </a:br>
            <a:r>
              <a:rPr lang="en-US" sz="2400" b="1" i="1" dirty="0">
                <a:latin typeface="Georgia" panose="02040502050405020303" pitchFamily="18" charset="0"/>
              </a:rPr>
              <a:t>will be blessed through you.  </a:t>
            </a:r>
            <a:r>
              <a:rPr lang="en-US" sz="2400" b="1" dirty="0">
                <a:solidFill>
                  <a:srgbClr val="FFFF00"/>
                </a:solidFill>
                <a:latin typeface="Georgia" panose="02040502050405020303" pitchFamily="18" charset="0"/>
              </a:rPr>
              <a:t>Genesis 12:1-3</a:t>
            </a:r>
          </a:p>
        </p:txBody>
      </p:sp>
    </p:spTree>
    <p:extLst>
      <p:ext uri="{BB962C8B-B14F-4D97-AF65-F5344CB8AC3E}">
        <p14:creationId xmlns:p14="http://schemas.microsoft.com/office/powerpoint/2010/main" val="1611631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6835" y="685800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aseline="30000" dirty="0">
                <a:latin typeface="Georgia" panose="02040502050405020303" pitchFamily="18" charset="0"/>
              </a:rPr>
              <a:t>2 </a:t>
            </a:r>
            <a:r>
              <a:rPr lang="en-US" sz="2800" dirty="0">
                <a:latin typeface="Georgia" panose="02040502050405020303" pitchFamily="18" charset="0"/>
              </a:rPr>
              <a:t>for you are a holy people belonging to the </a:t>
            </a:r>
            <a:r>
              <a:rPr lang="en-US" sz="2800" cap="small" dirty="0">
                <a:latin typeface="Georgia" panose="02040502050405020303" pitchFamily="18" charset="0"/>
              </a:rPr>
              <a:t>Lord</a:t>
            </a:r>
            <a:r>
              <a:rPr lang="en-US" sz="2800" dirty="0">
                <a:latin typeface="Georgia" panose="02040502050405020303" pitchFamily="18" charset="0"/>
              </a:rPr>
              <a:t> your God. The </a:t>
            </a:r>
            <a:r>
              <a:rPr lang="en-US" sz="2800" cap="small" dirty="0">
                <a:latin typeface="Georgia" panose="02040502050405020303" pitchFamily="18" charset="0"/>
              </a:rPr>
              <a:t>Lord</a:t>
            </a:r>
            <a:r>
              <a:rPr lang="en-US" sz="2800" dirty="0">
                <a:latin typeface="Georgia" panose="02040502050405020303" pitchFamily="18" charset="0"/>
              </a:rPr>
              <a:t> has chosen you to be His own possession out of all the peoples on the face of the earth.  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</a:rPr>
              <a:t>Deuteronomy 14:2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3124200"/>
            <a:ext cx="8305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Georgia" panose="02040502050405020303" pitchFamily="18" charset="0"/>
              </a:rPr>
              <a:t>Now this is what the </a:t>
            </a:r>
            <a:r>
              <a:rPr lang="en-US" sz="2800" cap="small" dirty="0">
                <a:latin typeface="Georgia" panose="02040502050405020303" pitchFamily="18" charset="0"/>
              </a:rPr>
              <a:t>Lord</a:t>
            </a:r>
            <a:r>
              <a:rPr lang="en-US" sz="2800" dirty="0">
                <a:latin typeface="Georgia" panose="02040502050405020303" pitchFamily="18" charset="0"/>
              </a:rPr>
              <a:t> says—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2800" dirty="0">
                <a:latin typeface="Georgia" panose="02040502050405020303" pitchFamily="18" charset="0"/>
              </a:rPr>
              <a:t>the One who created you, Jacob,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2800" dirty="0">
                <a:latin typeface="Georgia" panose="02040502050405020303" pitchFamily="18" charset="0"/>
              </a:rPr>
              <a:t>and the One who formed you, Israel—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2800" dirty="0">
                <a:latin typeface="Georgia" panose="02040502050405020303" pitchFamily="18" charset="0"/>
              </a:rPr>
              <a:t>“Do not fear, for I have redeemed you;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2800" b="1" i="1" dirty="0">
                <a:latin typeface="Georgia" panose="02040502050405020303" pitchFamily="18" charset="0"/>
              </a:rPr>
              <a:t>I have called you by your name; you are Mine.</a:t>
            </a:r>
          </a:p>
          <a:p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</a:rPr>
              <a:t>Isaiah 43:1</a:t>
            </a:r>
          </a:p>
        </p:txBody>
      </p:sp>
    </p:spTree>
    <p:extLst>
      <p:ext uri="{BB962C8B-B14F-4D97-AF65-F5344CB8AC3E}">
        <p14:creationId xmlns:p14="http://schemas.microsoft.com/office/powerpoint/2010/main" val="346866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152400"/>
            <a:ext cx="8610600" cy="726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Georgia" panose="02040502050405020303" pitchFamily="18" charset="0"/>
              </a:rPr>
              <a:t>Reconciled</a:t>
            </a:r>
            <a:endParaRPr lang="en-US" sz="3200" dirty="0">
              <a:latin typeface="Georgia" panose="02040502050405020303" pitchFamily="18" charset="0"/>
            </a:endParaRPr>
          </a:p>
          <a:p>
            <a:pPr algn="ctr"/>
            <a:r>
              <a:rPr lang="en-US" sz="3200" b="1" dirty="0">
                <a:latin typeface="Georgia" panose="02040502050405020303" pitchFamily="18" charset="0"/>
              </a:rPr>
              <a:t>Ephesians 2:11- 22</a:t>
            </a:r>
            <a:endParaRPr lang="en-US" sz="3200" dirty="0">
              <a:latin typeface="Georgia" panose="02040502050405020303" pitchFamily="18" charset="0"/>
            </a:endParaRPr>
          </a:p>
          <a:p>
            <a:pPr algn="ctr"/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Christ’s work on behalf of the Gentiles</a:t>
            </a:r>
            <a:endParaRPr lang="en-US" sz="2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2" indent="-342900">
              <a:buFont typeface="+mj-lt"/>
              <a:buAutoNum type="romanUcPeriod"/>
            </a:pPr>
            <a:r>
              <a:rPr lang="en-US" sz="2800" u="sng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Remember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their former relationships: </a:t>
            </a:r>
          </a:p>
          <a:p>
            <a:pPr marL="91440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vs. 11-12</a:t>
            </a:r>
            <a:endParaRPr lang="en-US" sz="2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the church:</a:t>
            </a:r>
          </a:p>
          <a:p>
            <a:pPr marL="1257300" lvl="2" indent="-342900">
              <a:buFont typeface="+mj-lt"/>
              <a:buAutoNum type="alphaLcPeriod"/>
            </a:pPr>
            <a:r>
              <a:rPr lang="en-US" sz="2800" u="sng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Strangers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u="sng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Aliens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the Commonwealth of God. </a:t>
            </a:r>
          </a:p>
          <a:p>
            <a:pPr marL="91440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God:</a:t>
            </a:r>
          </a:p>
          <a:p>
            <a:pPr marL="1257300" lvl="2" indent="-342900">
              <a:buFont typeface="+mj-lt"/>
              <a:buAutoNum type="alphaLcPeriod"/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Without </a:t>
            </a:r>
            <a:r>
              <a:rPr lang="en-US" sz="2800" u="sng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without </a:t>
            </a:r>
            <a:r>
              <a:rPr lang="en-US" sz="2800" u="sng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Hope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world. 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were "outside" in several respects.</a:t>
            </a:r>
            <a:endParaRPr lang="en-US" sz="2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Without </a:t>
            </a:r>
            <a:r>
              <a:rPr lang="en-US" sz="2800" u="sng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Christ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Without </a:t>
            </a:r>
            <a:r>
              <a:rPr lang="en-US" sz="2800" u="sng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Citizenship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Without </a:t>
            </a:r>
            <a:r>
              <a:rPr lang="en-US" sz="2800" u="sng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Covenants</a:t>
            </a:r>
          </a:p>
          <a:p>
            <a:r>
              <a:rPr lang="en-US" dirty="0"/>
              <a:t> 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288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2304" y="2911927"/>
            <a:ext cx="8610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</a:t>
            </a:r>
            <a:r>
              <a:rPr lang="en-US" sz="24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What God Did for the Gentiles.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vs. 13-18</a:t>
            </a:r>
            <a:endParaRPr lang="en-US" sz="24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Through the </a:t>
            </a:r>
            <a:r>
              <a:rPr lang="en-US" sz="2400" b="1" u="sng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blood</a:t>
            </a:r>
            <a:r>
              <a:rPr lang="en-US" sz="24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Christ He: </a:t>
            </a:r>
            <a:endParaRPr lang="en-US" sz="24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2400" u="sng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Reconciled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them with the </a:t>
            </a:r>
            <a:r>
              <a:rPr lang="en-US" sz="2400" u="sng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Saints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with </a:t>
            </a:r>
            <a:r>
              <a:rPr lang="en-US" sz="2400" u="sng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 tearing down the </a:t>
            </a:r>
            <a:r>
              <a:rPr lang="en-US" sz="2400" u="sng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Dividing wall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n-US" sz="2400" u="sng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Hostility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R="0" lvl="2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By </a:t>
            </a:r>
            <a:r>
              <a:rPr lang="en-US" sz="2400" u="sng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Abolishing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Law</a:t>
            </a:r>
          </a:p>
          <a:p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Made </a:t>
            </a:r>
            <a:r>
              <a:rPr lang="en-US" sz="2400" u="sng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Peace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between the two and made </a:t>
            </a:r>
            <a:r>
              <a:rPr lang="en-US" sz="2400" u="sng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One New Man 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the </a:t>
            </a:r>
            <a:r>
              <a:rPr lang="en-US" sz="2400" u="sng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Church</a:t>
            </a:r>
            <a:endParaRPr lang="en-US" sz="2400" u="sng" dirty="0">
              <a:solidFill>
                <a:srgbClr val="FFFF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" y="304800"/>
            <a:ext cx="822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aseline="30000" dirty="0"/>
              <a:t>11 </a:t>
            </a:r>
            <a:r>
              <a:rPr lang="en-US" sz="2400" dirty="0"/>
              <a:t>So then, remember that at one time you were </a:t>
            </a:r>
            <a:r>
              <a:rPr lang="en-US" sz="2400" b="1" i="1" dirty="0"/>
              <a:t>Gentiles in the flesh</a:t>
            </a:r>
            <a:r>
              <a:rPr lang="en-US" sz="2400" dirty="0"/>
              <a:t>—called “the uncircumcised” by those called “the circumcised,” which is done in the flesh by human hands. </a:t>
            </a:r>
            <a:r>
              <a:rPr lang="en-US" sz="2400" baseline="30000" dirty="0"/>
              <a:t>12 </a:t>
            </a:r>
            <a:r>
              <a:rPr lang="en-US" sz="2400" dirty="0"/>
              <a:t>At that time you were </a:t>
            </a:r>
            <a:r>
              <a:rPr lang="en-US" sz="2400" b="1" i="1" dirty="0"/>
              <a:t>without the Messiah</a:t>
            </a:r>
            <a:r>
              <a:rPr lang="en-US" sz="2400" dirty="0"/>
              <a:t>, </a:t>
            </a:r>
            <a:r>
              <a:rPr lang="en-US" sz="2400" b="1" i="1" dirty="0"/>
              <a:t>excluded from the citizenship of Israel, and foreigners to the covenants of the promise, without hope and without God in the world. </a:t>
            </a:r>
          </a:p>
        </p:txBody>
      </p:sp>
    </p:spTree>
    <p:extLst>
      <p:ext uri="{BB962C8B-B14F-4D97-AF65-F5344CB8AC3E}">
        <p14:creationId xmlns:p14="http://schemas.microsoft.com/office/powerpoint/2010/main" val="1841300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6937</TotalTime>
  <Words>227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Algerian</vt:lpstr>
      <vt:lpstr>Arial</vt:lpstr>
      <vt:lpstr>Calibri</vt:lpstr>
      <vt:lpstr>Georgia</vt:lpstr>
      <vt:lpstr>Times New Roman</vt:lpstr>
      <vt:lpstr>Office Theme</vt:lpstr>
      <vt:lpstr>ephesians</vt:lpstr>
      <vt:lpstr>ephesians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ephesians</dc:title>
  <dc:creator>User</dc:creator>
  <cp:lastModifiedBy>WSBC</cp:lastModifiedBy>
  <cp:revision>385</cp:revision>
  <dcterms:created xsi:type="dcterms:W3CDTF">2017-01-05T17:47:12Z</dcterms:created>
  <dcterms:modified xsi:type="dcterms:W3CDTF">2017-04-02T18:15:00Z</dcterms:modified>
</cp:coreProperties>
</file>