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1" r:id="rId4"/>
    <p:sldId id="262" r:id="rId5"/>
    <p:sldId id="263" r:id="rId6"/>
    <p:sldId id="264" r:id="rId7"/>
    <p:sldId id="265"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E5E367-AA32-4A22-9D07-BBE8E5397DDA}"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620389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31574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62043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12364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E5E367-AA32-4A22-9D07-BBE8E5397DDA}"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64063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E5E367-AA32-4A22-9D07-BBE8E5397DDA}" type="datetimeFigureOut">
              <a:rPr lang="en-US" smtClean="0"/>
              <a:t>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267689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E5E367-AA32-4A22-9D07-BBE8E5397DDA}" type="datetimeFigureOut">
              <a:rPr lang="en-US" smtClean="0"/>
              <a:t>2/26/2017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82265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E5E367-AA32-4A22-9D07-BBE8E5397DDA}" type="datetimeFigureOut">
              <a:rPr lang="en-US" smtClean="0"/>
              <a:t>2/26/2017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23793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E5E367-AA32-4A22-9D07-BBE8E5397DDA}" type="datetimeFigureOut">
              <a:rPr lang="en-US" smtClean="0"/>
              <a:t>2/26/2017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75325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58247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553652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5E367-AA32-4A22-9D07-BBE8E5397DDA}" type="datetimeFigureOut">
              <a:rPr lang="en-US" smtClean="0"/>
              <a:t>2/26/2017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8D9BC-75EA-4022-80F3-C1EC984FB333}" type="slidenum">
              <a:rPr lang="en-US" smtClean="0"/>
              <a:t>‹#›</a:t>
            </a:fld>
            <a:endParaRPr lang="en-US"/>
          </a:p>
        </p:txBody>
      </p:sp>
    </p:spTree>
    <p:extLst>
      <p:ext uri="{BB962C8B-B14F-4D97-AF65-F5344CB8AC3E}">
        <p14:creationId xmlns:p14="http://schemas.microsoft.com/office/powerpoint/2010/main" val="39216028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3" name="Subtitle 2"/>
          <p:cNvSpPr>
            <a:spLocks noGrp="1"/>
          </p:cNvSpPr>
          <p:nvPr>
            <p:ph type="subTitle" idx="1"/>
          </p:nvPr>
        </p:nvSpPr>
        <p:spPr>
          <a:xfrm>
            <a:off x="1409700" y="2819400"/>
            <a:ext cx="6400800" cy="756375"/>
          </a:xfrm>
        </p:spPr>
        <p:txBody>
          <a:bodyPr>
            <a:normAutofit lnSpcReduction="10000"/>
          </a:bodyPr>
          <a:lstStyle/>
          <a:p>
            <a:r>
              <a:rPr lang="en-US" sz="4800" dirty="0">
                <a:solidFill>
                  <a:schemeClr val="tx1"/>
                </a:solidFill>
                <a:latin typeface="Georgia" panose="02040502050405020303" pitchFamily="18" charset="0"/>
              </a:rPr>
              <a:t>Section I</a:t>
            </a:r>
          </a:p>
          <a:p>
            <a:endParaRPr lang="en-US" sz="4800" dirty="0">
              <a:solidFill>
                <a:schemeClr val="tx1"/>
              </a:solidFill>
              <a:latin typeface="Georgia" panose="02040502050405020303" pitchFamily="18" charset="0"/>
            </a:endParaRPr>
          </a:p>
        </p:txBody>
      </p:sp>
      <p:sp>
        <p:nvSpPr>
          <p:cNvPr id="5" name="TextBox 4"/>
          <p:cNvSpPr txBox="1"/>
          <p:nvPr/>
        </p:nvSpPr>
        <p:spPr>
          <a:xfrm>
            <a:off x="457200" y="1868572"/>
            <a:ext cx="8305800" cy="769441"/>
          </a:xfrm>
          <a:prstGeom prst="rect">
            <a:avLst/>
          </a:prstGeom>
          <a:noFill/>
        </p:spPr>
        <p:txBody>
          <a:bodyPr wrap="square" rtlCol="0">
            <a:spAutoFit/>
          </a:bodyPr>
          <a:lstStyle/>
          <a:p>
            <a:pPr algn="ctr"/>
            <a:r>
              <a:rPr lang="en-US" sz="4400" dirty="0">
                <a:latin typeface="Georgia" panose="02040502050405020303" pitchFamily="18" charset="0"/>
              </a:rPr>
              <a:t>God’s Provisions for His Church</a:t>
            </a:r>
          </a:p>
        </p:txBody>
      </p:sp>
      <p:sp>
        <p:nvSpPr>
          <p:cNvPr id="6" name="TextBox 5"/>
          <p:cNvSpPr txBox="1"/>
          <p:nvPr/>
        </p:nvSpPr>
        <p:spPr>
          <a:xfrm>
            <a:off x="1828800" y="3733800"/>
            <a:ext cx="5791200" cy="1569660"/>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Our Possessions In Christ</a:t>
            </a:r>
          </a:p>
        </p:txBody>
      </p:sp>
      <p:sp>
        <p:nvSpPr>
          <p:cNvPr id="7" name="TextBox 6"/>
          <p:cNvSpPr txBox="1"/>
          <p:nvPr/>
        </p:nvSpPr>
        <p:spPr>
          <a:xfrm>
            <a:off x="2133600" y="5486400"/>
            <a:ext cx="5029200" cy="646331"/>
          </a:xfrm>
          <a:prstGeom prst="rect">
            <a:avLst/>
          </a:prstGeom>
          <a:noFill/>
        </p:spPr>
        <p:txBody>
          <a:bodyPr wrap="square" rtlCol="0">
            <a:spAutoFit/>
          </a:bodyPr>
          <a:lstStyle/>
          <a:p>
            <a:pPr algn="ctr"/>
            <a:r>
              <a:rPr lang="en-US" sz="3600" dirty="0">
                <a:latin typeface="Georgia" panose="02040502050405020303" pitchFamily="18" charset="0"/>
              </a:rPr>
              <a:t>Chapters 1 thru 3</a:t>
            </a:r>
          </a:p>
        </p:txBody>
      </p:sp>
    </p:spTree>
    <p:extLst>
      <p:ext uri="{BB962C8B-B14F-4D97-AF65-F5344CB8AC3E}">
        <p14:creationId xmlns:p14="http://schemas.microsoft.com/office/powerpoint/2010/main" val="329382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5" name="TextBox 4"/>
          <p:cNvSpPr txBox="1"/>
          <p:nvPr/>
        </p:nvSpPr>
        <p:spPr>
          <a:xfrm>
            <a:off x="457200" y="1973595"/>
            <a:ext cx="8305800" cy="769441"/>
          </a:xfrm>
          <a:prstGeom prst="rect">
            <a:avLst/>
          </a:prstGeom>
          <a:noFill/>
        </p:spPr>
        <p:txBody>
          <a:bodyPr wrap="square" rtlCol="0">
            <a:spAutoFit/>
          </a:bodyPr>
          <a:lstStyle/>
          <a:p>
            <a:pPr algn="ctr"/>
            <a:r>
              <a:rPr lang="en-US" sz="4400" dirty="0">
                <a:latin typeface="Georgia" panose="02040502050405020303" pitchFamily="18" charset="0"/>
              </a:rPr>
              <a:t>The Mystery of God’s Will</a:t>
            </a:r>
          </a:p>
        </p:txBody>
      </p:sp>
      <p:sp>
        <p:nvSpPr>
          <p:cNvPr id="6" name="TextBox 5"/>
          <p:cNvSpPr txBox="1"/>
          <p:nvPr/>
        </p:nvSpPr>
        <p:spPr>
          <a:xfrm>
            <a:off x="457200" y="3733800"/>
            <a:ext cx="8077200" cy="830997"/>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WE  GET  IT!</a:t>
            </a:r>
          </a:p>
        </p:txBody>
      </p:sp>
      <p:sp>
        <p:nvSpPr>
          <p:cNvPr id="7" name="TextBox 6"/>
          <p:cNvSpPr txBox="1"/>
          <p:nvPr/>
        </p:nvSpPr>
        <p:spPr>
          <a:xfrm>
            <a:off x="2133600" y="5486400"/>
            <a:ext cx="5029200" cy="646331"/>
          </a:xfrm>
          <a:prstGeom prst="rect">
            <a:avLst/>
          </a:prstGeom>
          <a:noFill/>
        </p:spPr>
        <p:txBody>
          <a:bodyPr wrap="square" rtlCol="0">
            <a:spAutoFit/>
          </a:bodyPr>
          <a:lstStyle/>
          <a:p>
            <a:pPr algn="ctr"/>
            <a:r>
              <a:rPr lang="en-US" sz="3600" dirty="0">
                <a:latin typeface="Georgia" panose="02040502050405020303" pitchFamily="18" charset="0"/>
              </a:rPr>
              <a:t>Ephesians 1 : 8 thru 10</a:t>
            </a:r>
          </a:p>
        </p:txBody>
      </p:sp>
    </p:spTree>
    <p:extLst>
      <p:ext uri="{BB962C8B-B14F-4D97-AF65-F5344CB8AC3E}">
        <p14:creationId xmlns:p14="http://schemas.microsoft.com/office/powerpoint/2010/main" val="3457750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382000" cy="584775"/>
          </a:xfrm>
          <a:prstGeom prst="rect">
            <a:avLst/>
          </a:prstGeom>
          <a:noFill/>
        </p:spPr>
        <p:txBody>
          <a:bodyPr wrap="square" rtlCol="0">
            <a:spAutoFit/>
          </a:bodyPr>
          <a:lstStyle/>
          <a:p>
            <a:r>
              <a:rPr lang="en-US" sz="3200" dirty="0">
                <a:latin typeface="Georgia" panose="02040502050405020303" pitchFamily="18" charset="0"/>
              </a:rPr>
              <a:t>RECAP:</a:t>
            </a:r>
          </a:p>
        </p:txBody>
      </p:sp>
      <p:sp>
        <p:nvSpPr>
          <p:cNvPr id="3" name="TextBox 2"/>
          <p:cNvSpPr txBox="1"/>
          <p:nvPr/>
        </p:nvSpPr>
        <p:spPr>
          <a:xfrm>
            <a:off x="381000" y="1066800"/>
            <a:ext cx="8534400" cy="1200329"/>
          </a:xfrm>
          <a:prstGeom prst="rect">
            <a:avLst/>
          </a:prstGeom>
          <a:noFill/>
        </p:spPr>
        <p:txBody>
          <a:bodyPr wrap="square" rtlCol="0">
            <a:spAutoFit/>
          </a:bodyPr>
          <a:lstStyle/>
          <a:p>
            <a:r>
              <a:rPr lang="en-US" sz="2400" b="1" dirty="0">
                <a:solidFill>
                  <a:srgbClr val="FFFF00"/>
                </a:solidFill>
                <a:latin typeface="Georgia" panose="02040502050405020303" pitchFamily="18" charset="0"/>
              </a:rPr>
              <a:t>So Far We Have Seen:</a:t>
            </a:r>
          </a:p>
          <a:p>
            <a:r>
              <a:rPr lang="en-US" sz="2400" b="1" dirty="0">
                <a:solidFill>
                  <a:srgbClr val="FFFF00"/>
                </a:solidFill>
                <a:latin typeface="Georgia" panose="02040502050405020303" pitchFamily="18" charset="0"/>
              </a:rPr>
              <a:t>	1. </a:t>
            </a:r>
            <a:r>
              <a:rPr lang="en-US" sz="2400" dirty="0">
                <a:latin typeface="Georgia" panose="02040502050405020303" pitchFamily="18" charset="0"/>
              </a:rPr>
              <a:t>We have been </a:t>
            </a:r>
            <a:r>
              <a:rPr lang="en-US" sz="2400" i="1" u="sng" dirty="0">
                <a:latin typeface="Georgia" panose="02040502050405020303" pitchFamily="18" charset="0"/>
              </a:rPr>
              <a:t>blessed</a:t>
            </a:r>
            <a:r>
              <a:rPr lang="en-US" sz="2400" dirty="0">
                <a:latin typeface="Georgia" panose="02040502050405020303" pitchFamily="18" charset="0"/>
              </a:rPr>
              <a:t> </a:t>
            </a:r>
            <a:r>
              <a:rPr lang="en-US" sz="2400" dirty="0">
                <a:solidFill>
                  <a:srgbClr val="FFFF00"/>
                </a:solidFill>
                <a:latin typeface="Georgia" panose="02040502050405020303" pitchFamily="18" charset="0"/>
              </a:rPr>
              <a:t>(</a:t>
            </a:r>
            <a:r>
              <a:rPr lang="en-US" sz="2400" dirty="0" err="1">
                <a:solidFill>
                  <a:srgbClr val="FFFF00"/>
                </a:solidFill>
                <a:latin typeface="Georgia" panose="02040502050405020303" pitchFamily="18" charset="0"/>
              </a:rPr>
              <a:t>Eulogeo</a:t>
            </a:r>
            <a:r>
              <a:rPr lang="en-US" sz="2400" dirty="0">
                <a:solidFill>
                  <a:srgbClr val="FFFF00"/>
                </a:solidFill>
                <a:latin typeface="Georgia" panose="02040502050405020303" pitchFamily="18" charset="0"/>
              </a:rPr>
              <a:t>)</a:t>
            </a:r>
            <a:r>
              <a:rPr lang="en-US" sz="2400" dirty="0">
                <a:latin typeface="Georgia" panose="02040502050405020303" pitchFamily="18" charset="0"/>
              </a:rPr>
              <a:t>with every spiritual blessing in the heavens </a:t>
            </a:r>
            <a:r>
              <a:rPr lang="en-US" sz="2400" i="1" u="sng" dirty="0">
                <a:latin typeface="Georgia" panose="02040502050405020303" pitchFamily="18" charset="0"/>
              </a:rPr>
              <a:t>in Christ</a:t>
            </a:r>
            <a:r>
              <a:rPr lang="en-US" sz="2400" dirty="0">
                <a:latin typeface="Georgia" panose="02040502050405020303" pitchFamily="18" charset="0"/>
              </a:rPr>
              <a:t>. </a:t>
            </a:r>
            <a:r>
              <a:rPr lang="en-US" sz="2400" dirty="0">
                <a:solidFill>
                  <a:srgbClr val="FFFF00"/>
                </a:solidFill>
                <a:latin typeface="Georgia" panose="02040502050405020303" pitchFamily="18" charset="0"/>
              </a:rPr>
              <a:t>Vs. 3</a:t>
            </a:r>
          </a:p>
        </p:txBody>
      </p:sp>
      <p:sp>
        <p:nvSpPr>
          <p:cNvPr id="5" name="TextBox 4"/>
          <p:cNvSpPr txBox="1"/>
          <p:nvPr/>
        </p:nvSpPr>
        <p:spPr>
          <a:xfrm>
            <a:off x="381000" y="3459033"/>
            <a:ext cx="8534400" cy="830997"/>
          </a:xfrm>
          <a:prstGeom prst="rect">
            <a:avLst/>
          </a:prstGeom>
          <a:noFill/>
        </p:spPr>
        <p:txBody>
          <a:bodyPr wrap="square" rtlCol="0">
            <a:spAutoFit/>
          </a:bodyPr>
          <a:lstStyle/>
          <a:p>
            <a:r>
              <a:rPr lang="en-US" sz="2400" b="1" dirty="0">
                <a:latin typeface="Georgia" panose="02040502050405020303" pitchFamily="18" charset="0"/>
              </a:rPr>
              <a:t>	</a:t>
            </a:r>
            <a:r>
              <a:rPr lang="en-US" sz="2400" b="1" dirty="0">
                <a:solidFill>
                  <a:srgbClr val="FFFF00"/>
                </a:solidFill>
                <a:latin typeface="Georgia" panose="02040502050405020303" pitchFamily="18" charset="0"/>
              </a:rPr>
              <a:t>3. </a:t>
            </a:r>
            <a:r>
              <a:rPr lang="en-US" sz="2400" dirty="0">
                <a:latin typeface="Georgia" panose="02040502050405020303" pitchFamily="18" charset="0"/>
              </a:rPr>
              <a:t>We have been </a:t>
            </a:r>
            <a:r>
              <a:rPr lang="en-US" sz="2400" i="1" u="sng" dirty="0">
                <a:latin typeface="Georgia" panose="02040502050405020303" pitchFamily="18" charset="0"/>
              </a:rPr>
              <a:t>predestined</a:t>
            </a:r>
            <a:r>
              <a:rPr lang="en-US" sz="2400" dirty="0">
                <a:latin typeface="Georgia" panose="02040502050405020303" pitchFamily="18" charset="0"/>
              </a:rPr>
              <a:t> </a:t>
            </a:r>
            <a:r>
              <a:rPr lang="en-US" sz="2400" dirty="0">
                <a:solidFill>
                  <a:srgbClr val="FFFF00"/>
                </a:solidFill>
                <a:latin typeface="Georgia" panose="02040502050405020303" pitchFamily="18" charset="0"/>
              </a:rPr>
              <a:t>(</a:t>
            </a:r>
            <a:r>
              <a:rPr lang="en-US" sz="2400" dirty="0" err="1">
                <a:solidFill>
                  <a:srgbClr val="FFFF00"/>
                </a:solidFill>
                <a:latin typeface="Georgia" panose="02040502050405020303" pitchFamily="18" charset="0"/>
              </a:rPr>
              <a:t>Proorizo</a:t>
            </a:r>
            <a:r>
              <a:rPr lang="en-US" sz="2400" dirty="0">
                <a:solidFill>
                  <a:srgbClr val="FFFF00"/>
                </a:solidFill>
                <a:latin typeface="Georgia" panose="02040502050405020303" pitchFamily="18" charset="0"/>
              </a:rPr>
              <a:t>) </a:t>
            </a:r>
            <a:r>
              <a:rPr lang="en-US" sz="2400" dirty="0">
                <a:latin typeface="Georgia" panose="02040502050405020303" pitchFamily="18" charset="0"/>
              </a:rPr>
              <a:t>to be </a:t>
            </a:r>
            <a:r>
              <a:rPr lang="en-US" sz="2400" i="1" u="sng" dirty="0">
                <a:latin typeface="Georgia" panose="02040502050405020303" pitchFamily="18" charset="0"/>
              </a:rPr>
              <a:t>adopted</a:t>
            </a:r>
            <a:r>
              <a:rPr lang="en-US" sz="2400" dirty="0">
                <a:solidFill>
                  <a:srgbClr val="FFFF00"/>
                </a:solidFill>
                <a:latin typeface="Georgia" panose="02040502050405020303" pitchFamily="18" charset="0"/>
              </a:rPr>
              <a:t> (</a:t>
            </a:r>
            <a:r>
              <a:rPr lang="en-US" sz="2400" dirty="0" err="1">
                <a:solidFill>
                  <a:srgbClr val="FFFF00"/>
                </a:solidFill>
                <a:latin typeface="Georgia" panose="02040502050405020303" pitchFamily="18" charset="0"/>
              </a:rPr>
              <a:t>Huiothesia</a:t>
            </a:r>
            <a:r>
              <a:rPr lang="en-US" sz="2400" dirty="0">
                <a:solidFill>
                  <a:srgbClr val="FFFF00"/>
                </a:solidFill>
                <a:latin typeface="Georgia" panose="02040502050405020303" pitchFamily="18" charset="0"/>
              </a:rPr>
              <a:t>) </a:t>
            </a:r>
            <a:r>
              <a:rPr lang="en-US" sz="2400" dirty="0">
                <a:latin typeface="Georgia" panose="02040502050405020303" pitchFamily="18" charset="0"/>
              </a:rPr>
              <a:t>as sons.  </a:t>
            </a:r>
            <a:r>
              <a:rPr lang="en-US" sz="2400" dirty="0">
                <a:solidFill>
                  <a:srgbClr val="FFFF00"/>
                </a:solidFill>
                <a:latin typeface="Georgia" panose="02040502050405020303" pitchFamily="18" charset="0"/>
              </a:rPr>
              <a:t>Vs. 5-6</a:t>
            </a:r>
            <a:endParaRPr lang="en-US" sz="2400" dirty="0">
              <a:latin typeface="Georgia" panose="02040502050405020303" pitchFamily="18" charset="0"/>
            </a:endParaRPr>
          </a:p>
        </p:txBody>
      </p:sp>
      <p:sp>
        <p:nvSpPr>
          <p:cNvPr id="4" name="TextBox 3"/>
          <p:cNvSpPr txBox="1"/>
          <p:nvPr/>
        </p:nvSpPr>
        <p:spPr>
          <a:xfrm>
            <a:off x="381000" y="2438400"/>
            <a:ext cx="8534400" cy="830997"/>
          </a:xfrm>
          <a:prstGeom prst="rect">
            <a:avLst/>
          </a:prstGeom>
          <a:noFill/>
        </p:spPr>
        <p:txBody>
          <a:bodyPr wrap="square" rtlCol="0">
            <a:spAutoFit/>
          </a:bodyPr>
          <a:lstStyle/>
          <a:p>
            <a:r>
              <a:rPr lang="en-US" dirty="0"/>
              <a:t>	</a:t>
            </a:r>
            <a:r>
              <a:rPr lang="en-US" sz="2400" b="1" dirty="0">
                <a:solidFill>
                  <a:srgbClr val="FFFF00"/>
                </a:solidFill>
                <a:latin typeface="Georgia" panose="02040502050405020303" pitchFamily="18" charset="0"/>
              </a:rPr>
              <a:t>2. </a:t>
            </a:r>
            <a:r>
              <a:rPr lang="en-US" sz="2400" dirty="0">
                <a:latin typeface="Georgia" panose="02040502050405020303" pitchFamily="18" charset="0"/>
              </a:rPr>
              <a:t>We have been </a:t>
            </a:r>
            <a:r>
              <a:rPr lang="en-US" sz="2400" i="1" u="sng" dirty="0">
                <a:latin typeface="Georgia" panose="02040502050405020303" pitchFamily="18" charset="0"/>
              </a:rPr>
              <a:t>chosen</a:t>
            </a:r>
            <a:r>
              <a:rPr lang="en-US" sz="2400" dirty="0">
                <a:latin typeface="Georgia" panose="02040502050405020303" pitchFamily="18" charset="0"/>
              </a:rPr>
              <a:t> </a:t>
            </a:r>
            <a:r>
              <a:rPr lang="en-US" sz="2400" dirty="0">
                <a:solidFill>
                  <a:srgbClr val="FFFF00"/>
                </a:solidFill>
                <a:latin typeface="Georgia" panose="02040502050405020303" pitchFamily="18" charset="0"/>
              </a:rPr>
              <a:t>(</a:t>
            </a:r>
            <a:r>
              <a:rPr lang="en-US" sz="2400" dirty="0" err="1">
                <a:solidFill>
                  <a:srgbClr val="FFFF00"/>
                </a:solidFill>
                <a:latin typeface="Georgia" panose="02040502050405020303" pitchFamily="18" charset="0"/>
              </a:rPr>
              <a:t>Eklektos</a:t>
            </a:r>
            <a:r>
              <a:rPr lang="en-US" sz="2400" dirty="0">
                <a:solidFill>
                  <a:srgbClr val="FFFF00"/>
                </a:solidFill>
                <a:latin typeface="Georgia" panose="02040502050405020303" pitchFamily="18" charset="0"/>
              </a:rPr>
              <a:t>) </a:t>
            </a:r>
            <a:r>
              <a:rPr lang="en-US" sz="2400" dirty="0">
                <a:latin typeface="Georgia" panose="02040502050405020303" pitchFamily="18" charset="0"/>
              </a:rPr>
              <a:t>in Christ before the foundation of the world to be holy and blameless.  </a:t>
            </a:r>
            <a:r>
              <a:rPr lang="en-US" sz="2400" dirty="0">
                <a:solidFill>
                  <a:srgbClr val="FFFF00"/>
                </a:solidFill>
                <a:latin typeface="Georgia" panose="02040502050405020303" pitchFamily="18" charset="0"/>
              </a:rPr>
              <a:t>Vs. 4 </a:t>
            </a:r>
            <a:r>
              <a:rPr lang="en-US" dirty="0"/>
              <a:t>	</a:t>
            </a:r>
          </a:p>
        </p:txBody>
      </p:sp>
      <p:sp>
        <p:nvSpPr>
          <p:cNvPr id="6" name="TextBox 5"/>
          <p:cNvSpPr txBox="1"/>
          <p:nvPr/>
        </p:nvSpPr>
        <p:spPr>
          <a:xfrm>
            <a:off x="381000" y="4479666"/>
            <a:ext cx="8534400" cy="830997"/>
          </a:xfrm>
          <a:prstGeom prst="rect">
            <a:avLst/>
          </a:prstGeom>
          <a:noFill/>
        </p:spPr>
        <p:txBody>
          <a:bodyPr wrap="square" rtlCol="0">
            <a:spAutoFit/>
          </a:bodyPr>
          <a:lstStyle/>
          <a:p>
            <a:r>
              <a:rPr lang="en-US" dirty="0"/>
              <a:t>	</a:t>
            </a:r>
            <a:r>
              <a:rPr lang="en-US" sz="2400" b="1" dirty="0">
                <a:solidFill>
                  <a:srgbClr val="FFFF00"/>
                </a:solidFill>
                <a:latin typeface="Georgia" panose="02040502050405020303" pitchFamily="18" charset="0"/>
              </a:rPr>
              <a:t>4. </a:t>
            </a:r>
            <a:r>
              <a:rPr lang="en-US" sz="2400" dirty="0">
                <a:latin typeface="Georgia" panose="02040502050405020303" pitchFamily="18" charset="0"/>
              </a:rPr>
              <a:t>In Christ we have been </a:t>
            </a:r>
            <a:r>
              <a:rPr lang="en-US" sz="2400" i="1" u="sng" dirty="0">
                <a:latin typeface="Georgia" panose="02040502050405020303" pitchFamily="18" charset="0"/>
              </a:rPr>
              <a:t>redeemed</a:t>
            </a:r>
            <a:r>
              <a:rPr lang="en-US" sz="2400" dirty="0">
                <a:latin typeface="Georgia" panose="02040502050405020303" pitchFamily="18" charset="0"/>
              </a:rPr>
              <a:t> </a:t>
            </a:r>
            <a:r>
              <a:rPr lang="en-US" sz="2400" dirty="0">
                <a:solidFill>
                  <a:srgbClr val="FFFF00"/>
                </a:solidFill>
                <a:latin typeface="Georgia" panose="02040502050405020303" pitchFamily="18" charset="0"/>
              </a:rPr>
              <a:t>(</a:t>
            </a:r>
            <a:r>
              <a:rPr lang="en-US" sz="2400" dirty="0" err="1">
                <a:solidFill>
                  <a:srgbClr val="FFFF00"/>
                </a:solidFill>
                <a:latin typeface="Georgia" panose="02040502050405020303" pitchFamily="18" charset="0"/>
              </a:rPr>
              <a:t>Exagorazo</a:t>
            </a:r>
            <a:r>
              <a:rPr lang="en-US" sz="2400" dirty="0">
                <a:solidFill>
                  <a:srgbClr val="FFFF00"/>
                </a:solidFill>
                <a:latin typeface="Georgia" panose="02040502050405020303" pitchFamily="18" charset="0"/>
              </a:rPr>
              <a:t>)</a:t>
            </a:r>
            <a:r>
              <a:rPr lang="en-US" sz="2400" dirty="0">
                <a:latin typeface="Georgia" panose="02040502050405020303" pitchFamily="18" charset="0"/>
              </a:rPr>
              <a:t>by the blood of Christ and </a:t>
            </a:r>
            <a:r>
              <a:rPr lang="en-US" sz="2400" i="1" u="sng" dirty="0">
                <a:latin typeface="Georgia" panose="02040502050405020303" pitchFamily="18" charset="0"/>
              </a:rPr>
              <a:t>forgiven </a:t>
            </a:r>
            <a:r>
              <a:rPr lang="en-US" sz="2400" dirty="0">
                <a:solidFill>
                  <a:srgbClr val="FFFF00"/>
                </a:solidFill>
                <a:latin typeface="Georgia" panose="02040502050405020303" pitchFamily="18" charset="0"/>
              </a:rPr>
              <a:t>(</a:t>
            </a:r>
            <a:r>
              <a:rPr lang="en-US" sz="2400" dirty="0" err="1">
                <a:solidFill>
                  <a:srgbClr val="FFFF00"/>
                </a:solidFill>
                <a:latin typeface="Georgia" panose="02040502050405020303" pitchFamily="18" charset="0"/>
              </a:rPr>
              <a:t>Aphiemi</a:t>
            </a:r>
            <a:r>
              <a:rPr lang="en-US" sz="2400" dirty="0">
                <a:solidFill>
                  <a:srgbClr val="FFFF00"/>
                </a:solidFill>
                <a:latin typeface="Georgia" panose="02040502050405020303" pitchFamily="18" charset="0"/>
              </a:rPr>
              <a:t>) </a:t>
            </a:r>
            <a:r>
              <a:rPr lang="en-US" sz="2400" dirty="0">
                <a:latin typeface="Georgia" panose="02040502050405020303" pitchFamily="18" charset="0"/>
              </a:rPr>
              <a:t>our trespasses.</a:t>
            </a:r>
            <a:endParaRPr lang="en-US" sz="2400" i="1" u="sng" dirty="0">
              <a:latin typeface="Georgia" panose="02040502050405020303" pitchFamily="18" charset="0"/>
            </a:endParaRPr>
          </a:p>
        </p:txBody>
      </p:sp>
      <p:sp>
        <p:nvSpPr>
          <p:cNvPr id="7" name="TextBox 6"/>
          <p:cNvSpPr txBox="1"/>
          <p:nvPr/>
        </p:nvSpPr>
        <p:spPr>
          <a:xfrm>
            <a:off x="381000" y="5562600"/>
            <a:ext cx="8534400" cy="1015663"/>
          </a:xfrm>
          <a:prstGeom prst="rect">
            <a:avLst/>
          </a:prstGeom>
          <a:noFill/>
        </p:spPr>
        <p:txBody>
          <a:bodyPr wrap="square" rtlCol="0">
            <a:spAutoFit/>
          </a:bodyPr>
          <a:lstStyle/>
          <a:p>
            <a:pPr algn="ctr"/>
            <a:r>
              <a:rPr lang="en-US" sz="3200" dirty="0">
                <a:latin typeface="Georgia" panose="02040502050405020303" pitchFamily="18" charset="0"/>
              </a:rPr>
              <a:t>TODAY</a:t>
            </a:r>
          </a:p>
          <a:p>
            <a:pPr algn="ctr"/>
            <a:r>
              <a:rPr lang="en-US" sz="2800" dirty="0">
                <a:solidFill>
                  <a:srgbClr val="FFFF00"/>
                </a:solidFill>
                <a:latin typeface="Georgia" panose="02040502050405020303" pitchFamily="18" charset="0"/>
              </a:rPr>
              <a:t>The Mystery of the Will of God</a:t>
            </a:r>
          </a:p>
        </p:txBody>
      </p:sp>
    </p:spTree>
    <p:extLst>
      <p:ext uri="{BB962C8B-B14F-4D97-AF65-F5344CB8AC3E}">
        <p14:creationId xmlns:p14="http://schemas.microsoft.com/office/powerpoint/2010/main" val="332907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fltVal val="0"/>
                                          </p:val>
                                        </p:tav>
                                        <p:tav tm="100000">
                                          <p:val>
                                            <p:strVal val="#ppt_w"/>
                                          </p:val>
                                        </p:tav>
                                      </p:tavLst>
                                    </p:anim>
                                    <p:anim calcmode="lin" valueType="num">
                                      <p:cBhvr>
                                        <p:cTn id="36" dur="500" fill="hold"/>
                                        <p:tgtEl>
                                          <p:spTgt spid="7"/>
                                        </p:tgtEl>
                                        <p:attrNameLst>
                                          <p:attrName>ppt_h</p:attrName>
                                        </p:attrNameLst>
                                      </p:cBhvr>
                                      <p:tavLst>
                                        <p:tav tm="0">
                                          <p:val>
                                            <p:fltVal val="0"/>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4"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04800"/>
            <a:ext cx="7772400" cy="584775"/>
          </a:xfrm>
          <a:prstGeom prst="rect">
            <a:avLst/>
          </a:prstGeom>
          <a:noFill/>
        </p:spPr>
        <p:txBody>
          <a:bodyPr wrap="square" rtlCol="0">
            <a:spAutoFit/>
          </a:bodyPr>
          <a:lstStyle/>
          <a:p>
            <a:pPr algn="ctr"/>
            <a:r>
              <a:rPr lang="en-US" sz="3200" dirty="0">
                <a:latin typeface="Georgia" panose="02040502050405020303" pitchFamily="18" charset="0"/>
              </a:rPr>
              <a:t>The Mystery </a:t>
            </a:r>
            <a:r>
              <a:rPr lang="en-US" sz="3200" dirty="0">
                <a:solidFill>
                  <a:srgbClr val="FFFF00"/>
                </a:solidFill>
                <a:latin typeface="Georgia" panose="02040502050405020303" pitchFamily="18" charset="0"/>
              </a:rPr>
              <a:t>(</a:t>
            </a:r>
            <a:r>
              <a:rPr lang="en-US" sz="3200" dirty="0" err="1">
                <a:solidFill>
                  <a:srgbClr val="FFFF00"/>
                </a:solidFill>
                <a:latin typeface="Georgia" panose="02040502050405020303" pitchFamily="18" charset="0"/>
              </a:rPr>
              <a:t>Musterion</a:t>
            </a:r>
            <a:r>
              <a:rPr lang="en-US" sz="3200" dirty="0">
                <a:solidFill>
                  <a:srgbClr val="FFFF00"/>
                </a:solidFill>
                <a:latin typeface="Georgia" panose="02040502050405020303" pitchFamily="18" charset="0"/>
              </a:rPr>
              <a:t>) </a:t>
            </a:r>
            <a:r>
              <a:rPr lang="en-US" sz="3200" dirty="0">
                <a:latin typeface="Georgia" panose="02040502050405020303" pitchFamily="18" charset="0"/>
              </a:rPr>
              <a:t>of God’s Will</a:t>
            </a:r>
          </a:p>
        </p:txBody>
      </p:sp>
      <p:sp>
        <p:nvSpPr>
          <p:cNvPr id="4" name="TextBox 3"/>
          <p:cNvSpPr txBox="1"/>
          <p:nvPr/>
        </p:nvSpPr>
        <p:spPr>
          <a:xfrm>
            <a:off x="762000" y="1143000"/>
            <a:ext cx="8153400" cy="5447645"/>
          </a:xfrm>
          <a:prstGeom prst="rect">
            <a:avLst/>
          </a:prstGeom>
          <a:noFill/>
        </p:spPr>
        <p:txBody>
          <a:bodyPr wrap="square" rtlCol="0">
            <a:spAutoFit/>
          </a:bodyPr>
          <a:lstStyle/>
          <a:p>
            <a:r>
              <a:rPr lang="en-US" sz="2400" dirty="0">
                <a:latin typeface="Georgia" panose="02040502050405020303" pitchFamily="18" charset="0"/>
              </a:rPr>
              <a:t>Several mysteries “</a:t>
            </a:r>
            <a:r>
              <a:rPr lang="en-US" sz="2400" dirty="0" err="1">
                <a:latin typeface="Georgia" panose="02040502050405020303" pitchFamily="18" charset="0"/>
              </a:rPr>
              <a:t>Musterions</a:t>
            </a:r>
            <a:r>
              <a:rPr lang="en-US" sz="2400" dirty="0">
                <a:latin typeface="Georgia" panose="02040502050405020303" pitchFamily="18" charset="0"/>
              </a:rPr>
              <a:t>” in Scripture:</a:t>
            </a:r>
          </a:p>
          <a:p>
            <a:r>
              <a:rPr lang="en-US" sz="2400" dirty="0">
                <a:latin typeface="Georgia" panose="02040502050405020303" pitchFamily="18" charset="0"/>
              </a:rPr>
              <a:t>	</a:t>
            </a:r>
            <a:r>
              <a:rPr lang="en-US" sz="2000" dirty="0">
                <a:solidFill>
                  <a:srgbClr val="FFFF00"/>
                </a:solidFill>
                <a:latin typeface="Georgia" panose="02040502050405020303" pitchFamily="18" charset="0"/>
              </a:rPr>
              <a:t>1. The Kingdom of Heaven		   Matt. 13:5-50</a:t>
            </a:r>
          </a:p>
          <a:p>
            <a:r>
              <a:rPr lang="en-US" sz="2000" dirty="0">
                <a:solidFill>
                  <a:srgbClr val="FFFF00"/>
                </a:solidFill>
                <a:latin typeface="Georgia" panose="02040502050405020303" pitchFamily="18" charset="0"/>
              </a:rPr>
              <a:t>	2. Lawlessness			   	   2 </a:t>
            </a:r>
            <a:r>
              <a:rPr lang="en-US" sz="2000" dirty="0" err="1">
                <a:solidFill>
                  <a:srgbClr val="FFFF00"/>
                </a:solidFill>
                <a:latin typeface="Georgia" panose="02040502050405020303" pitchFamily="18" charset="0"/>
              </a:rPr>
              <a:t>Thes</a:t>
            </a:r>
            <a:r>
              <a:rPr lang="en-US" sz="2000" dirty="0">
                <a:solidFill>
                  <a:srgbClr val="FFFF00"/>
                </a:solidFill>
                <a:latin typeface="Georgia" panose="02040502050405020303" pitchFamily="18" charset="0"/>
              </a:rPr>
              <a:t>. 2:7</a:t>
            </a:r>
          </a:p>
          <a:p>
            <a:r>
              <a:rPr lang="en-US" sz="2000" dirty="0">
                <a:solidFill>
                  <a:srgbClr val="FFFF00"/>
                </a:solidFill>
                <a:latin typeface="Georgia" panose="02040502050405020303" pitchFamily="18" charset="0"/>
              </a:rPr>
              <a:t>	3. Babylon				   Rev. 17:18</a:t>
            </a:r>
          </a:p>
          <a:p>
            <a:r>
              <a:rPr lang="en-US" sz="2000" dirty="0">
                <a:solidFill>
                  <a:srgbClr val="FFFF00"/>
                </a:solidFill>
                <a:latin typeface="Georgia" panose="02040502050405020303" pitchFamily="18" charset="0"/>
              </a:rPr>
              <a:t>	4. The Church as one Body		   Eph. 3:1-12</a:t>
            </a:r>
          </a:p>
          <a:p>
            <a:r>
              <a:rPr lang="en-US" sz="2000" dirty="0">
                <a:solidFill>
                  <a:srgbClr val="FFFF00"/>
                </a:solidFill>
                <a:latin typeface="Georgia" panose="02040502050405020303" pitchFamily="18" charset="0"/>
              </a:rPr>
              <a:t>						   6:19; Rom. 6:25</a:t>
            </a:r>
          </a:p>
          <a:p>
            <a:r>
              <a:rPr lang="en-US" sz="2000" dirty="0">
                <a:solidFill>
                  <a:srgbClr val="FFFF00"/>
                </a:solidFill>
                <a:latin typeface="Georgia" panose="02040502050405020303" pitchFamily="18" charset="0"/>
              </a:rPr>
              <a:t>	5. The Bride of Christ		   	   Eph. 5:23-32</a:t>
            </a:r>
          </a:p>
          <a:p>
            <a:r>
              <a:rPr lang="en-US" sz="2000" dirty="0">
                <a:solidFill>
                  <a:srgbClr val="FFFF00"/>
                </a:solidFill>
                <a:latin typeface="Georgia" panose="02040502050405020303" pitchFamily="18" charset="0"/>
              </a:rPr>
              <a:t>	6. Being “In Christ”			   Gal. 2:20; Col 						  	   1:26-27</a:t>
            </a:r>
          </a:p>
          <a:p>
            <a:r>
              <a:rPr lang="en-US" sz="2000" dirty="0">
                <a:solidFill>
                  <a:srgbClr val="FFFF00"/>
                </a:solidFill>
                <a:latin typeface="Georgia" panose="02040502050405020303" pitchFamily="18" charset="0"/>
              </a:rPr>
              <a:t>	7. The “fullness” of the Godhead	   	   1 Cor. 2:7; Col. 						   2:2,9</a:t>
            </a:r>
          </a:p>
          <a:p>
            <a:r>
              <a:rPr lang="en-US" sz="2000" dirty="0">
                <a:solidFill>
                  <a:srgbClr val="FFFF00"/>
                </a:solidFill>
                <a:latin typeface="Georgia" panose="02040502050405020303" pitchFamily="18" charset="0"/>
              </a:rPr>
              <a:t>	8. Godliness				   1 Tim. 3:16</a:t>
            </a:r>
          </a:p>
          <a:p>
            <a:r>
              <a:rPr lang="en-US" sz="2000" dirty="0">
                <a:solidFill>
                  <a:srgbClr val="FFFF00"/>
                </a:solidFill>
                <a:latin typeface="Georgia" panose="02040502050405020303" pitchFamily="18" charset="0"/>
              </a:rPr>
              <a:t>	9. The Rapture (Parousia)		   1 Cor. 15:51-52</a:t>
            </a:r>
          </a:p>
          <a:p>
            <a:r>
              <a:rPr lang="en-US" sz="2000" dirty="0">
                <a:solidFill>
                  <a:srgbClr val="FFFF00"/>
                </a:solidFill>
                <a:latin typeface="Georgia" panose="02040502050405020303" pitchFamily="18" charset="0"/>
              </a:rPr>
              <a:t>						   1 </a:t>
            </a:r>
            <a:r>
              <a:rPr lang="en-US" sz="2000" dirty="0" err="1">
                <a:solidFill>
                  <a:srgbClr val="FFFF00"/>
                </a:solidFill>
                <a:latin typeface="Georgia" panose="02040502050405020303" pitchFamily="18" charset="0"/>
              </a:rPr>
              <a:t>Thes</a:t>
            </a:r>
            <a:r>
              <a:rPr lang="en-US" sz="2000" dirty="0">
                <a:solidFill>
                  <a:srgbClr val="FFFF00"/>
                </a:solidFill>
                <a:latin typeface="Georgia" panose="02040502050405020303" pitchFamily="18" charset="0"/>
              </a:rPr>
              <a:t>. 4:13-17</a:t>
            </a:r>
          </a:p>
          <a:p>
            <a:r>
              <a:rPr lang="en-US" sz="2000" dirty="0">
                <a:solidFill>
                  <a:srgbClr val="FFFF00"/>
                </a:solidFill>
                <a:latin typeface="Georgia" panose="02040502050405020303" pitchFamily="18" charset="0"/>
              </a:rPr>
              <a:t>	10. Israel’s present blindness	   	   Rom. 11:25</a:t>
            </a:r>
          </a:p>
          <a:p>
            <a:r>
              <a:rPr lang="en-US" sz="2000" dirty="0">
                <a:solidFill>
                  <a:srgbClr val="FFFF00"/>
                </a:solidFill>
                <a:latin typeface="Georgia" panose="02040502050405020303" pitchFamily="18" charset="0"/>
              </a:rPr>
              <a:t>	11. The Will of God			   Eph. 1:9-10</a:t>
            </a:r>
          </a:p>
          <a:p>
            <a:r>
              <a:rPr lang="en-US" sz="2000" dirty="0">
                <a:solidFill>
                  <a:srgbClr val="FFFF00"/>
                </a:solidFill>
                <a:latin typeface="Georgia" panose="02040502050405020303" pitchFamily="18" charset="0"/>
              </a:rPr>
              <a:t>	12. The 7 stars				   Rev. 1:20</a:t>
            </a:r>
            <a:endParaRPr lang="en-US" sz="2000" dirty="0">
              <a:latin typeface="Georgia" panose="02040502050405020303" pitchFamily="18" charset="0"/>
            </a:endParaRPr>
          </a:p>
        </p:txBody>
      </p:sp>
    </p:spTree>
    <p:extLst>
      <p:ext uri="{BB962C8B-B14F-4D97-AF65-F5344CB8AC3E}">
        <p14:creationId xmlns:p14="http://schemas.microsoft.com/office/powerpoint/2010/main" val="1637973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8305800" cy="5509200"/>
          </a:xfrm>
          <a:prstGeom prst="rect">
            <a:avLst/>
          </a:prstGeom>
          <a:noFill/>
        </p:spPr>
        <p:txBody>
          <a:bodyPr wrap="square" rtlCol="0">
            <a:spAutoFit/>
          </a:bodyPr>
          <a:lstStyle/>
          <a:p>
            <a:r>
              <a:rPr lang="en-US" sz="3200" dirty="0">
                <a:latin typeface="Georgia" panose="02040502050405020303" pitchFamily="18" charset="0"/>
              </a:rPr>
              <a:t>“Now everything is from God, Who reconciled us to Himself through Christ and gave us the ministry of reconciliation: that is, in Christ, God was reconciling the world to Himself, not counting their sins against them, and He committed the message of reconciliation to us. Therefore, we are ambassadors for Christ; certain that God is appealing through us, we plead on Christ’s behalf, be reconciled to God”</a:t>
            </a:r>
          </a:p>
          <a:p>
            <a:r>
              <a:rPr lang="en-US" sz="3200" dirty="0">
                <a:solidFill>
                  <a:srgbClr val="FFFF00"/>
                </a:solidFill>
                <a:latin typeface="Georgia" panose="02040502050405020303" pitchFamily="18" charset="0"/>
              </a:rPr>
              <a:t>2 Corinthians 5:18-20 </a:t>
            </a:r>
            <a:r>
              <a:rPr lang="en-US" sz="2400" dirty="0">
                <a:solidFill>
                  <a:srgbClr val="FFFF00"/>
                </a:solidFill>
                <a:latin typeface="Georgia" panose="02040502050405020303" pitchFamily="18" charset="0"/>
              </a:rPr>
              <a:t>(HCSB)</a:t>
            </a:r>
          </a:p>
        </p:txBody>
      </p:sp>
    </p:spTree>
    <p:extLst>
      <p:ext uri="{BB962C8B-B14F-4D97-AF65-F5344CB8AC3E}">
        <p14:creationId xmlns:p14="http://schemas.microsoft.com/office/powerpoint/2010/main" val="303306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
            <a:ext cx="8458200" cy="6370975"/>
          </a:xfrm>
          <a:prstGeom prst="rect">
            <a:avLst/>
          </a:prstGeom>
          <a:noFill/>
        </p:spPr>
        <p:txBody>
          <a:bodyPr wrap="square" rtlCol="0">
            <a:spAutoFit/>
          </a:bodyPr>
          <a:lstStyle/>
          <a:p>
            <a:r>
              <a:rPr lang="en-US" sz="2400" dirty="0">
                <a:solidFill>
                  <a:srgbClr val="FFFF00"/>
                </a:solidFill>
                <a:latin typeface="Georgia" panose="02040502050405020303" pitchFamily="18" charset="0"/>
              </a:rPr>
              <a:t>10</a:t>
            </a:r>
            <a:r>
              <a:rPr lang="en-US" sz="2400" dirty="0">
                <a:latin typeface="Georgia" panose="02040502050405020303" pitchFamily="18" charset="0"/>
              </a:rPr>
              <a:t>There is no one righteous, not even one</a:t>
            </a:r>
          </a:p>
          <a:p>
            <a:r>
              <a:rPr lang="en-US" sz="2400" dirty="0">
                <a:latin typeface="Georgia" panose="02040502050405020303" pitchFamily="18" charset="0"/>
              </a:rPr>
              <a:t> </a:t>
            </a:r>
            <a:r>
              <a:rPr lang="en-US" sz="2400" dirty="0">
                <a:solidFill>
                  <a:srgbClr val="FFFF00"/>
                </a:solidFill>
                <a:latin typeface="Georgia" panose="02040502050405020303" pitchFamily="18" charset="0"/>
              </a:rPr>
              <a:t>11</a:t>
            </a:r>
            <a:r>
              <a:rPr lang="en-US" sz="2400" dirty="0">
                <a:latin typeface="Georgia" panose="02040502050405020303" pitchFamily="18" charset="0"/>
              </a:rPr>
              <a:t>there is no one who understands,</a:t>
            </a:r>
          </a:p>
          <a:p>
            <a:r>
              <a:rPr lang="en-US" sz="2400" dirty="0">
                <a:latin typeface="Georgia" panose="02040502050405020303" pitchFamily="18" charset="0"/>
              </a:rPr>
              <a:t> there is no one who seeks God.</a:t>
            </a:r>
          </a:p>
          <a:p>
            <a:r>
              <a:rPr lang="en-US" sz="2400" dirty="0">
                <a:solidFill>
                  <a:srgbClr val="FFFF00"/>
                </a:solidFill>
                <a:latin typeface="Georgia" panose="02040502050405020303" pitchFamily="18" charset="0"/>
              </a:rPr>
              <a:t>12</a:t>
            </a:r>
            <a:r>
              <a:rPr lang="en-US" sz="2400" dirty="0">
                <a:latin typeface="Georgia" panose="02040502050405020303" pitchFamily="18" charset="0"/>
              </a:rPr>
              <a:t>All have turned away,</a:t>
            </a:r>
          </a:p>
          <a:p>
            <a:r>
              <a:rPr lang="en-US" sz="2400" dirty="0">
                <a:solidFill>
                  <a:srgbClr val="FFFF00"/>
                </a:solidFill>
                <a:latin typeface="Georgia" panose="02040502050405020303" pitchFamily="18" charset="0"/>
              </a:rPr>
              <a:t> </a:t>
            </a:r>
            <a:r>
              <a:rPr lang="en-US" sz="2400" dirty="0">
                <a:latin typeface="Georgia" panose="02040502050405020303" pitchFamily="18" charset="0"/>
              </a:rPr>
              <a:t>together they have become useless;</a:t>
            </a:r>
          </a:p>
          <a:p>
            <a:r>
              <a:rPr lang="en-US" sz="2400" dirty="0">
                <a:solidFill>
                  <a:srgbClr val="FFFF00"/>
                </a:solidFill>
                <a:latin typeface="Georgia" panose="02040502050405020303" pitchFamily="18" charset="0"/>
              </a:rPr>
              <a:t> </a:t>
            </a:r>
            <a:r>
              <a:rPr lang="en-US" sz="2400" dirty="0">
                <a:latin typeface="Georgia" panose="02040502050405020303" pitchFamily="18" charset="0"/>
              </a:rPr>
              <a:t>there is no one who does good,</a:t>
            </a:r>
          </a:p>
          <a:p>
            <a:r>
              <a:rPr lang="en-US" sz="2400" dirty="0">
                <a:latin typeface="Georgia" panose="02040502050405020303" pitchFamily="18" charset="0"/>
              </a:rPr>
              <a:t> there is not even one.</a:t>
            </a:r>
          </a:p>
          <a:p>
            <a:r>
              <a:rPr lang="en-US" sz="2400" dirty="0">
                <a:solidFill>
                  <a:srgbClr val="FFFF00"/>
                </a:solidFill>
                <a:latin typeface="Georgia" panose="02040502050405020303" pitchFamily="18" charset="0"/>
              </a:rPr>
              <a:t>13</a:t>
            </a:r>
            <a:r>
              <a:rPr lang="en-US" sz="2400" dirty="0">
                <a:latin typeface="Georgia" panose="02040502050405020303" pitchFamily="18" charset="0"/>
              </a:rPr>
              <a:t>Their throat is an open grave,</a:t>
            </a:r>
          </a:p>
          <a:p>
            <a:r>
              <a:rPr lang="en-US" sz="2400" dirty="0">
                <a:solidFill>
                  <a:srgbClr val="FFFF00"/>
                </a:solidFill>
                <a:latin typeface="Georgia" panose="02040502050405020303" pitchFamily="18" charset="0"/>
              </a:rPr>
              <a:t> </a:t>
            </a:r>
            <a:r>
              <a:rPr lang="en-US" sz="2400" dirty="0">
                <a:latin typeface="Georgia" panose="02040502050405020303" pitchFamily="18" charset="0"/>
              </a:rPr>
              <a:t>they deceive with their tongues.</a:t>
            </a:r>
          </a:p>
          <a:p>
            <a:r>
              <a:rPr lang="en-US" sz="2400" dirty="0">
                <a:latin typeface="Georgia" panose="02040502050405020303" pitchFamily="18" charset="0"/>
              </a:rPr>
              <a:t> Vipers’ venom is in their lips.</a:t>
            </a:r>
          </a:p>
          <a:p>
            <a:r>
              <a:rPr lang="en-US" sz="2400" dirty="0">
                <a:solidFill>
                  <a:srgbClr val="FFFF00"/>
                </a:solidFill>
                <a:latin typeface="Georgia" panose="02040502050405020303" pitchFamily="18" charset="0"/>
              </a:rPr>
              <a:t>14</a:t>
            </a:r>
            <a:r>
              <a:rPr lang="en-US" sz="2400" dirty="0">
                <a:latin typeface="Georgia" panose="02040502050405020303" pitchFamily="18" charset="0"/>
              </a:rPr>
              <a:t>Their mouth is full of cursing and bitterness.</a:t>
            </a:r>
          </a:p>
          <a:p>
            <a:r>
              <a:rPr lang="en-US" sz="2400" dirty="0">
                <a:solidFill>
                  <a:srgbClr val="FFFF00"/>
                </a:solidFill>
                <a:latin typeface="Georgia" panose="02040502050405020303" pitchFamily="18" charset="0"/>
              </a:rPr>
              <a:t>15</a:t>
            </a:r>
            <a:r>
              <a:rPr lang="en-US" sz="2400" dirty="0">
                <a:latin typeface="Georgia" panose="02040502050405020303" pitchFamily="18" charset="0"/>
              </a:rPr>
              <a:t>Their feet are swift to shed blood;</a:t>
            </a:r>
          </a:p>
          <a:p>
            <a:r>
              <a:rPr lang="en-US" sz="2400" dirty="0">
                <a:solidFill>
                  <a:srgbClr val="FFFF00"/>
                </a:solidFill>
                <a:latin typeface="Georgia" panose="02040502050405020303" pitchFamily="18" charset="0"/>
              </a:rPr>
              <a:t>16</a:t>
            </a:r>
            <a:r>
              <a:rPr lang="en-US" sz="2400" dirty="0">
                <a:latin typeface="Georgia" panose="02040502050405020303" pitchFamily="18" charset="0"/>
              </a:rPr>
              <a:t>ruin and wretchedness are in their paths,</a:t>
            </a:r>
          </a:p>
          <a:p>
            <a:r>
              <a:rPr lang="en-US" sz="2400" dirty="0">
                <a:solidFill>
                  <a:srgbClr val="FFFF00"/>
                </a:solidFill>
                <a:latin typeface="Georgia" panose="02040502050405020303" pitchFamily="18" charset="0"/>
              </a:rPr>
              <a:t>17</a:t>
            </a:r>
            <a:r>
              <a:rPr lang="en-US" sz="2400" dirty="0">
                <a:latin typeface="Georgia" panose="02040502050405020303" pitchFamily="18" charset="0"/>
              </a:rPr>
              <a:t>and the path of peace they have not known.</a:t>
            </a:r>
          </a:p>
          <a:p>
            <a:r>
              <a:rPr lang="en-US" sz="2400" dirty="0">
                <a:solidFill>
                  <a:srgbClr val="FFFF00"/>
                </a:solidFill>
                <a:latin typeface="Georgia" panose="02040502050405020303" pitchFamily="18" charset="0"/>
              </a:rPr>
              <a:t>18</a:t>
            </a:r>
            <a:r>
              <a:rPr lang="en-US" sz="2400" dirty="0">
                <a:latin typeface="Georgia" panose="02040502050405020303" pitchFamily="18" charset="0"/>
              </a:rPr>
              <a:t>There is no fear of God before their eyes</a:t>
            </a:r>
          </a:p>
          <a:p>
            <a:endParaRPr lang="en-US" sz="2400" dirty="0">
              <a:solidFill>
                <a:srgbClr val="FFFF00"/>
              </a:solidFill>
              <a:latin typeface="Georgia" panose="02040502050405020303" pitchFamily="18" charset="0"/>
            </a:endParaRPr>
          </a:p>
          <a:p>
            <a:r>
              <a:rPr lang="en-US" sz="2400" dirty="0">
                <a:solidFill>
                  <a:srgbClr val="FFFF00"/>
                </a:solidFill>
                <a:latin typeface="Georgia" panose="02040502050405020303" pitchFamily="18" charset="0"/>
              </a:rPr>
              <a:t>Romans 3:10-18  </a:t>
            </a:r>
            <a:r>
              <a:rPr lang="en-US" dirty="0">
                <a:solidFill>
                  <a:srgbClr val="FFFF00"/>
                </a:solidFill>
                <a:latin typeface="Georgia" panose="02040502050405020303" pitchFamily="18" charset="0"/>
              </a:rPr>
              <a:t>(HCSB)</a:t>
            </a:r>
            <a:endParaRPr lang="en-US" sz="2400" dirty="0">
              <a:solidFill>
                <a:srgbClr val="FFFF00"/>
              </a:solidFill>
              <a:latin typeface="Georgia" panose="02040502050405020303" pitchFamily="18" charset="0"/>
            </a:endParaRPr>
          </a:p>
        </p:txBody>
      </p:sp>
    </p:spTree>
    <p:extLst>
      <p:ext uri="{BB962C8B-B14F-4D97-AF65-F5344CB8AC3E}">
        <p14:creationId xmlns:p14="http://schemas.microsoft.com/office/powerpoint/2010/main" val="1370369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305800" cy="6186309"/>
          </a:xfrm>
          <a:prstGeom prst="rect">
            <a:avLst/>
          </a:prstGeom>
          <a:noFill/>
        </p:spPr>
        <p:txBody>
          <a:bodyPr wrap="square" rtlCol="0">
            <a:spAutoFit/>
          </a:bodyPr>
          <a:lstStyle/>
          <a:p>
            <a:r>
              <a:rPr lang="en-US" sz="3200" dirty="0">
                <a:latin typeface="Georgia" panose="02040502050405020303" pitchFamily="18" charset="0"/>
              </a:rPr>
              <a:t>“For I do not understand what I am doing, because I do not practice what I want to do, but I do what I hate. And if I do what I do not want to do I agree with the law that it is good. So now I am no longer the one doing it, but it is sin living in me. For I know that nothing good lives in me, that is, in my flesh. For the desire to do what is good is with me, but there is no ability to do it. For I do not do the good I want to do, but I practice the evil I do not want to do”.</a:t>
            </a:r>
          </a:p>
          <a:p>
            <a:endParaRPr lang="en-US" sz="1200" dirty="0">
              <a:latin typeface="Georgia" panose="02040502050405020303" pitchFamily="18" charset="0"/>
            </a:endParaRPr>
          </a:p>
          <a:p>
            <a:r>
              <a:rPr lang="en-US" sz="2800" dirty="0">
                <a:solidFill>
                  <a:srgbClr val="FFFF00"/>
                </a:solidFill>
                <a:latin typeface="Georgia" panose="02040502050405020303" pitchFamily="18" charset="0"/>
              </a:rPr>
              <a:t>Romans 7:15-19  </a:t>
            </a:r>
            <a:r>
              <a:rPr lang="en-US" sz="2400" dirty="0">
                <a:solidFill>
                  <a:srgbClr val="FFFF00"/>
                </a:solidFill>
                <a:latin typeface="Georgia" panose="02040502050405020303" pitchFamily="18" charset="0"/>
              </a:rPr>
              <a:t>(HCSB)</a:t>
            </a:r>
            <a:r>
              <a:rPr lang="en-US" sz="3200" dirty="0">
                <a:latin typeface="Georgia" panose="02040502050405020303" pitchFamily="18" charset="0"/>
              </a:rPr>
              <a:t> </a:t>
            </a:r>
          </a:p>
        </p:txBody>
      </p:sp>
    </p:spTree>
    <p:extLst>
      <p:ext uri="{BB962C8B-B14F-4D97-AF65-F5344CB8AC3E}">
        <p14:creationId xmlns:p14="http://schemas.microsoft.com/office/powerpoint/2010/main" val="311590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153400" cy="5016758"/>
          </a:xfrm>
          <a:prstGeom prst="rect">
            <a:avLst/>
          </a:prstGeom>
          <a:noFill/>
        </p:spPr>
        <p:txBody>
          <a:bodyPr wrap="square" rtlCol="0">
            <a:spAutoFit/>
          </a:bodyPr>
          <a:lstStyle/>
          <a:p>
            <a:r>
              <a:rPr lang="en-US" sz="4000" dirty="0">
                <a:latin typeface="Georgia" panose="02040502050405020303" pitchFamily="18" charset="0"/>
              </a:rPr>
              <a:t>“We are pressured in every way,</a:t>
            </a:r>
          </a:p>
          <a:p>
            <a:r>
              <a:rPr lang="en-US" sz="4000" dirty="0">
                <a:latin typeface="Georgia" panose="02040502050405020303" pitchFamily="18" charset="0"/>
              </a:rPr>
              <a:t> but not crushed;</a:t>
            </a:r>
          </a:p>
          <a:p>
            <a:r>
              <a:rPr lang="en-US" sz="4000" dirty="0">
                <a:latin typeface="Georgia" panose="02040502050405020303" pitchFamily="18" charset="0"/>
              </a:rPr>
              <a:t>We are perplexed, but not in despair</a:t>
            </a:r>
          </a:p>
          <a:p>
            <a:r>
              <a:rPr lang="en-US" sz="4000" dirty="0">
                <a:latin typeface="Georgia" panose="02040502050405020303" pitchFamily="18" charset="0"/>
              </a:rPr>
              <a:t>Persecuted, but not abandoned</a:t>
            </a:r>
          </a:p>
          <a:p>
            <a:r>
              <a:rPr lang="en-US" sz="4000" dirty="0">
                <a:latin typeface="Georgia" panose="02040502050405020303" pitchFamily="18" charset="0"/>
              </a:rPr>
              <a:t>Struck down, but not destroyed!</a:t>
            </a:r>
          </a:p>
          <a:p>
            <a:endParaRPr lang="en-US" sz="4000" dirty="0">
              <a:solidFill>
                <a:srgbClr val="FFFF00"/>
              </a:solidFill>
              <a:latin typeface="Georgia" panose="02040502050405020303" pitchFamily="18" charset="0"/>
            </a:endParaRPr>
          </a:p>
          <a:p>
            <a:r>
              <a:rPr lang="en-US" sz="4000" dirty="0">
                <a:solidFill>
                  <a:srgbClr val="FFFF00"/>
                </a:solidFill>
                <a:latin typeface="Georgia" panose="02040502050405020303" pitchFamily="18" charset="0"/>
              </a:rPr>
              <a:t>2 Corinthians 4:8-9  </a:t>
            </a:r>
            <a:r>
              <a:rPr lang="en-US" sz="3200" dirty="0">
                <a:solidFill>
                  <a:srgbClr val="FFFF00"/>
                </a:solidFill>
                <a:latin typeface="Georgia" panose="02040502050405020303" pitchFamily="18" charset="0"/>
              </a:rPr>
              <a:t>(HCSB)</a:t>
            </a:r>
            <a:endParaRPr lang="en-US" sz="4000" dirty="0">
              <a:solidFill>
                <a:srgbClr val="FFFF00"/>
              </a:solidFill>
              <a:latin typeface="Georgia" panose="02040502050405020303" pitchFamily="18" charset="0"/>
            </a:endParaRPr>
          </a:p>
        </p:txBody>
      </p:sp>
    </p:spTree>
    <p:extLst>
      <p:ext uri="{BB962C8B-B14F-4D97-AF65-F5344CB8AC3E}">
        <p14:creationId xmlns:p14="http://schemas.microsoft.com/office/powerpoint/2010/main" val="3120004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4015</TotalTime>
  <Words>451</Words>
  <Application>Microsoft Office PowerPoint</Application>
  <PresentationFormat>On-screen Show (4:3)</PresentationFormat>
  <Paragraphs>62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Algerian</vt:lpstr>
      <vt:lpstr>Arial</vt:lpstr>
      <vt:lpstr>Calibri</vt:lpstr>
      <vt:lpstr>Georgia</vt:lpstr>
      <vt:lpstr>Office Theme</vt:lpstr>
      <vt:lpstr>ephesians</vt:lpstr>
      <vt:lpstr>ephesians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dc:title>
  <dc:creator>User</dc:creator>
  <cp:lastModifiedBy>David Archer</cp:lastModifiedBy>
  <cp:revision>231</cp:revision>
  <dcterms:created xsi:type="dcterms:W3CDTF">2017-01-05T17:47:12Z</dcterms:created>
  <dcterms:modified xsi:type="dcterms:W3CDTF">2017-02-26T15:36:40Z</dcterms:modified>
</cp:coreProperties>
</file>