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496" r:id="rId2"/>
    <p:sldId id="513" r:id="rId3"/>
    <p:sldId id="511" r:id="rId4"/>
    <p:sldId id="514" r:id="rId5"/>
    <p:sldId id="515" r:id="rId6"/>
    <p:sldId id="516" r:id="rId7"/>
    <p:sldId id="519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4108"/>
    <a:srgbClr val="99CCFF"/>
    <a:srgbClr val="A50021"/>
    <a:srgbClr val="993300"/>
    <a:srgbClr val="663300"/>
    <a:srgbClr val="153553"/>
    <a:srgbClr val="996633"/>
    <a:srgbClr val="FFCC66"/>
    <a:srgbClr val="FFCC00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5902" autoAdjust="0"/>
  </p:normalViewPr>
  <p:slideViewPr>
    <p:cSldViewPr>
      <p:cViewPr varScale="1">
        <p:scale>
          <a:sx n="114" d="100"/>
          <a:sy n="114" d="100"/>
        </p:scale>
        <p:origin x="1560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5E367-AA32-4A22-9D07-BBE8E5397DDA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8D9BC-75EA-4022-80F3-C1EC984FB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354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5E367-AA32-4A22-9D07-BBE8E5397DDA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8D9BC-75EA-4022-80F3-C1EC984FB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142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5E367-AA32-4A22-9D07-BBE8E5397DDA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8D9BC-75EA-4022-80F3-C1EC984FB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036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5E367-AA32-4A22-9D07-BBE8E5397DDA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8D9BC-75EA-4022-80F3-C1EC984FB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893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5E367-AA32-4A22-9D07-BBE8E5397DDA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8D9BC-75EA-4022-80F3-C1EC984FB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308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5E367-AA32-4A22-9D07-BBE8E5397DDA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8D9BC-75EA-4022-80F3-C1EC984FB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620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5E367-AA32-4A22-9D07-BBE8E5397DDA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8D9BC-75EA-4022-80F3-C1EC984FB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316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5E367-AA32-4A22-9D07-BBE8E5397DDA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8D9BC-75EA-4022-80F3-C1EC984FB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168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5E367-AA32-4A22-9D07-BBE8E5397DDA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8D9BC-75EA-4022-80F3-C1EC984FB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889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5E367-AA32-4A22-9D07-BBE8E5397DDA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8D9BC-75EA-4022-80F3-C1EC984FB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304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5E367-AA32-4A22-9D07-BBE8E5397DDA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8D9BC-75EA-4022-80F3-C1EC984FB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292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E5E367-AA32-4A22-9D07-BBE8E5397DDA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8D9BC-75EA-4022-80F3-C1EC984FB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137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22F15A2D-2324-487D-A02A-BF46C5C58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2AEAFA59-923A-4F54-8B49-44C970BCC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432540" y="3335867"/>
            <a:ext cx="246888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37E9D4B-7BFA-4D10-B666-547BAC4994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330" y="623275"/>
            <a:ext cx="8178790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698EDC7-31B9-4791-B6FF-3A3D141BFA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143000"/>
            <a:ext cx="5810032" cy="300669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EC30AC4-B7F0-4AA9-A3D6-228C2AED38DF}"/>
              </a:ext>
            </a:extLst>
          </p:cNvPr>
          <p:cNvSpPr txBox="1"/>
          <p:nvPr/>
        </p:nvSpPr>
        <p:spPr>
          <a:xfrm>
            <a:off x="1219200" y="4880367"/>
            <a:ext cx="6038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Georgia" panose="02040502050405020303" pitchFamily="18" charset="0"/>
              </a:rPr>
              <a:t>Saturday, Sept. 12</a:t>
            </a:r>
            <a:r>
              <a:rPr lang="en-US" sz="2800" b="1" baseline="30000" dirty="0">
                <a:solidFill>
                  <a:srgbClr val="C00000"/>
                </a:solidFill>
                <a:latin typeface="Georgia" panose="02040502050405020303" pitchFamily="18" charset="0"/>
              </a:rPr>
              <a:t>th</a:t>
            </a:r>
            <a:r>
              <a:rPr lang="en-US" sz="2800" b="1" dirty="0">
                <a:solidFill>
                  <a:srgbClr val="C00000"/>
                </a:solidFill>
                <a:latin typeface="Georgia" panose="02040502050405020303" pitchFamily="18" charset="0"/>
              </a:rPr>
              <a:t>, 5 – 8:30pm</a:t>
            </a:r>
          </a:p>
        </p:txBody>
      </p:sp>
    </p:spTree>
    <p:extLst>
      <p:ext uri="{BB962C8B-B14F-4D97-AF65-F5344CB8AC3E}">
        <p14:creationId xmlns:p14="http://schemas.microsoft.com/office/powerpoint/2010/main" val="35429615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Women's Ministry « First Presbyterian Church of Bakerstown, PA ...">
            <a:extLst>
              <a:ext uri="{FF2B5EF4-FFF2-40B4-BE49-F238E27FC236}">
                <a16:creationId xmlns:a16="http://schemas.microsoft.com/office/drawing/2014/main" id="{E37AE113-0E05-4DF9-9865-A687D75137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152400"/>
            <a:ext cx="8115300" cy="438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212D0FA-2E19-4881-88B9-C2BF7FD812E3}"/>
              </a:ext>
            </a:extLst>
          </p:cNvPr>
          <p:cNvSpPr txBox="1"/>
          <p:nvPr/>
        </p:nvSpPr>
        <p:spPr>
          <a:xfrm>
            <a:off x="381000" y="4419600"/>
            <a:ext cx="80772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C00000"/>
                </a:solidFill>
                <a:latin typeface="Gabriola" panose="04040605051002020D02" pitchFamily="82" charset="0"/>
              </a:rPr>
              <a:t>“Fight for Truth”</a:t>
            </a:r>
          </a:p>
          <a:p>
            <a:pPr algn="ctr"/>
            <a:r>
              <a:rPr lang="en-US" sz="4800" dirty="0">
                <a:latin typeface="Gabriola" panose="04040605051002020D02" pitchFamily="82" charset="0"/>
              </a:rPr>
              <a:t>Women’s Seminar</a:t>
            </a:r>
            <a:endParaRPr lang="en-US" sz="4800" dirty="0">
              <a:latin typeface="Georgia" panose="02040502050405020303" pitchFamily="18" charset="0"/>
            </a:endParaRPr>
          </a:p>
          <a:p>
            <a:pPr algn="ctr"/>
            <a:r>
              <a:rPr lang="en-US" sz="2800" dirty="0">
                <a:solidFill>
                  <a:srgbClr val="C00000"/>
                </a:solidFill>
                <a:latin typeface="Georgia" panose="02040502050405020303" pitchFamily="18" charset="0"/>
              </a:rPr>
              <a:t>Saturday, October 3</a:t>
            </a:r>
            <a:r>
              <a:rPr lang="en-US" sz="2800" baseline="30000" dirty="0">
                <a:solidFill>
                  <a:srgbClr val="C00000"/>
                </a:solidFill>
                <a:latin typeface="Georgia" panose="02040502050405020303" pitchFamily="18" charset="0"/>
              </a:rPr>
              <a:t>rd</a:t>
            </a:r>
            <a:r>
              <a:rPr lang="en-US" sz="2800" dirty="0">
                <a:solidFill>
                  <a:srgbClr val="C00000"/>
                </a:solidFill>
                <a:latin typeface="Georgia" panose="02040502050405020303" pitchFamily="18" charset="0"/>
              </a:rPr>
              <a:t>, 8:30 am – 4:30 pm.</a:t>
            </a:r>
            <a:endParaRPr lang="en-US" sz="2800" dirty="0">
              <a:solidFill>
                <a:srgbClr val="C00000"/>
              </a:solidFill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1727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19C672D-3F5B-4307-981F-E779CB21AD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599" y="838200"/>
            <a:ext cx="8178799" cy="51816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612F7B6-4525-4D48-B01F-343912218DE2}"/>
              </a:ext>
            </a:extLst>
          </p:cNvPr>
          <p:cNvSpPr txBox="1"/>
          <p:nvPr/>
        </p:nvSpPr>
        <p:spPr>
          <a:xfrm>
            <a:off x="800098" y="4416356"/>
            <a:ext cx="7543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Georgia" panose="02040502050405020303" pitchFamily="18" charset="0"/>
              </a:rPr>
              <a:t>“The Message of John the Baptist”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  <a:latin typeface="Georgia" panose="02040502050405020303" pitchFamily="18" charset="0"/>
              </a:rPr>
              <a:t>Part II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8780DC-D383-4D2F-924A-9FDBA870B30C}"/>
              </a:ext>
            </a:extLst>
          </p:cNvPr>
          <p:cNvSpPr txBox="1"/>
          <p:nvPr/>
        </p:nvSpPr>
        <p:spPr>
          <a:xfrm>
            <a:off x="1104898" y="5435025"/>
            <a:ext cx="693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Georgia" panose="02040502050405020303" pitchFamily="18" charset="0"/>
              </a:rPr>
              <a:t>Luke 3:7-17</a:t>
            </a:r>
          </a:p>
        </p:txBody>
      </p:sp>
    </p:spTree>
    <p:extLst>
      <p:ext uri="{BB962C8B-B14F-4D97-AF65-F5344CB8AC3E}">
        <p14:creationId xmlns:p14="http://schemas.microsoft.com/office/powerpoint/2010/main" val="22751115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5EBEEDA-2865-4AB0-A811-38310B8C2766}"/>
              </a:ext>
            </a:extLst>
          </p:cNvPr>
          <p:cNvSpPr txBox="1"/>
          <p:nvPr/>
        </p:nvSpPr>
        <p:spPr>
          <a:xfrm>
            <a:off x="762000" y="381000"/>
            <a:ext cx="78486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Georgia" panose="02040502050405020303" pitchFamily="18" charset="0"/>
              </a:rPr>
              <a:t>“The Message of John The Baptist”</a:t>
            </a:r>
          </a:p>
          <a:p>
            <a:pPr algn="ctr"/>
            <a:r>
              <a:rPr lang="en-US" sz="2400" b="1" dirty="0">
                <a:solidFill>
                  <a:srgbClr val="C00000"/>
                </a:solidFill>
                <a:latin typeface="Georgia" panose="02040502050405020303" pitchFamily="18" charset="0"/>
              </a:rPr>
              <a:t>Part II</a:t>
            </a:r>
          </a:p>
          <a:p>
            <a:pPr algn="ctr"/>
            <a:r>
              <a:rPr lang="en-US" sz="2400" b="1" dirty="0">
                <a:solidFill>
                  <a:srgbClr val="002060"/>
                </a:solidFill>
                <a:latin typeface="Georgia" panose="02040502050405020303" pitchFamily="18" charset="0"/>
              </a:rPr>
              <a:t>Luke 3:7-17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91FE25A-64E4-45AF-A589-D12A8556621F}"/>
              </a:ext>
            </a:extLst>
          </p:cNvPr>
          <p:cNvSpPr txBox="1"/>
          <p:nvPr/>
        </p:nvSpPr>
        <p:spPr>
          <a:xfrm>
            <a:off x="647700" y="1752600"/>
            <a:ext cx="78486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Georgia" panose="02040502050405020303" pitchFamily="18" charset="0"/>
              </a:rPr>
              <a:t>Intro:  </a:t>
            </a:r>
          </a:p>
          <a:p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The Hebrew word for </a:t>
            </a:r>
            <a:r>
              <a:rPr lang="en-US" sz="2800" i="1" dirty="0">
                <a:solidFill>
                  <a:srgbClr val="002060"/>
                </a:solidFill>
                <a:latin typeface="Georgia" panose="02040502050405020303" pitchFamily="18" charset="0"/>
              </a:rPr>
              <a:t>repentance,</a:t>
            </a:r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Georgia" panose="02040502050405020303" pitchFamily="18" charset="0"/>
              </a:rPr>
              <a:t>shüt</a:t>
            </a:r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, means to turn from or </a:t>
            </a:r>
            <a:r>
              <a:rPr lang="en-US" sz="2800" i="1" dirty="0">
                <a:solidFill>
                  <a:srgbClr val="002060"/>
                </a:solidFill>
                <a:latin typeface="Georgia" panose="02040502050405020303" pitchFamily="18" charset="0"/>
              </a:rPr>
              <a:t>turn</a:t>
            </a:r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 away from something. </a:t>
            </a:r>
          </a:p>
          <a:p>
            <a:r>
              <a:rPr lang="en-US" sz="2800" dirty="0">
                <a:solidFill>
                  <a:srgbClr val="C00000"/>
                </a:solidFill>
                <a:latin typeface="Georgia" panose="02040502050405020303" pitchFamily="18" charset="0"/>
              </a:rPr>
              <a:t>2 Chron. 7:14</a:t>
            </a:r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.</a:t>
            </a:r>
          </a:p>
          <a:p>
            <a:endParaRPr lang="en-US" sz="2800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The issue of </a:t>
            </a:r>
            <a:r>
              <a:rPr lang="en-US" sz="2800" i="1" dirty="0">
                <a:solidFill>
                  <a:srgbClr val="002060"/>
                </a:solidFill>
                <a:latin typeface="Georgia" panose="02040502050405020303" pitchFamily="18" charset="0"/>
              </a:rPr>
              <a:t>judgment</a:t>
            </a:r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 often accompanied calls for </a:t>
            </a:r>
            <a:r>
              <a:rPr lang="en-US" sz="2800" i="1" dirty="0">
                <a:solidFill>
                  <a:srgbClr val="002060"/>
                </a:solidFill>
                <a:latin typeface="Georgia" panose="02040502050405020303" pitchFamily="18" charset="0"/>
              </a:rPr>
              <a:t>repentance.</a:t>
            </a:r>
          </a:p>
          <a:p>
            <a:endParaRPr lang="en-US" sz="2800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Pending judgment or </a:t>
            </a:r>
            <a:r>
              <a:rPr lang="en-US" sz="2800" i="1" dirty="0">
                <a:solidFill>
                  <a:srgbClr val="002060"/>
                </a:solidFill>
                <a:latin typeface="Georgia" panose="02040502050405020303" pitchFamily="18" charset="0"/>
              </a:rPr>
              <a:t>wrath</a:t>
            </a:r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 often is the </a:t>
            </a:r>
            <a:r>
              <a:rPr lang="en-US" sz="2800" i="1" dirty="0">
                <a:solidFill>
                  <a:srgbClr val="002060"/>
                </a:solidFill>
                <a:latin typeface="Georgia" panose="02040502050405020303" pitchFamily="18" charset="0"/>
              </a:rPr>
              <a:t>precursor</a:t>
            </a:r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 to repentance.</a:t>
            </a:r>
          </a:p>
          <a:p>
            <a:endParaRPr lang="en-US" sz="2800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92939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5EBEEDA-2865-4AB0-A811-38310B8C2766}"/>
              </a:ext>
            </a:extLst>
          </p:cNvPr>
          <p:cNvSpPr txBox="1"/>
          <p:nvPr/>
        </p:nvSpPr>
        <p:spPr>
          <a:xfrm>
            <a:off x="762000" y="381000"/>
            <a:ext cx="78486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Georgia" panose="02040502050405020303" pitchFamily="18" charset="0"/>
              </a:rPr>
              <a:t>“The Message of John The Baptist”</a:t>
            </a:r>
          </a:p>
          <a:p>
            <a:pPr algn="ctr"/>
            <a:r>
              <a:rPr lang="en-US" sz="2400" b="1" dirty="0">
                <a:solidFill>
                  <a:srgbClr val="C00000"/>
                </a:solidFill>
                <a:latin typeface="Georgia" panose="02040502050405020303" pitchFamily="18" charset="0"/>
              </a:rPr>
              <a:t>Part II</a:t>
            </a:r>
          </a:p>
          <a:p>
            <a:pPr algn="ctr"/>
            <a:r>
              <a:rPr lang="en-US" sz="2400" b="1" dirty="0">
                <a:solidFill>
                  <a:srgbClr val="002060"/>
                </a:solidFill>
                <a:latin typeface="Georgia" panose="02040502050405020303" pitchFamily="18" charset="0"/>
              </a:rPr>
              <a:t>Luke 3:7-17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91FE25A-64E4-45AF-A589-D12A8556621F}"/>
              </a:ext>
            </a:extLst>
          </p:cNvPr>
          <p:cNvSpPr txBox="1"/>
          <p:nvPr/>
        </p:nvSpPr>
        <p:spPr>
          <a:xfrm>
            <a:off x="647700" y="1752600"/>
            <a:ext cx="78486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Georgia" panose="02040502050405020303" pitchFamily="18" charset="0"/>
              </a:rPr>
              <a:t>Intro:  </a:t>
            </a:r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Repentance is a </a:t>
            </a:r>
            <a:r>
              <a:rPr lang="en-US" sz="2800" i="1" dirty="0">
                <a:solidFill>
                  <a:srgbClr val="002060"/>
                </a:solidFill>
                <a:latin typeface="Georgia" panose="02040502050405020303" pitchFamily="18" charset="0"/>
              </a:rPr>
              <a:t>work</a:t>
            </a:r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 of God. It’s not something we can </a:t>
            </a:r>
            <a:r>
              <a:rPr lang="en-US" sz="2800" i="1" dirty="0">
                <a:solidFill>
                  <a:srgbClr val="002060"/>
                </a:solidFill>
                <a:latin typeface="Georgia" panose="02040502050405020303" pitchFamily="18" charset="0"/>
              </a:rPr>
              <a:t>initiate</a:t>
            </a:r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 on our own. </a:t>
            </a:r>
            <a:r>
              <a:rPr lang="en-US" sz="2800" dirty="0">
                <a:solidFill>
                  <a:srgbClr val="C00000"/>
                </a:solidFill>
                <a:latin typeface="Georgia" panose="02040502050405020303" pitchFamily="18" charset="0"/>
              </a:rPr>
              <a:t>Ez. 36:26</a:t>
            </a:r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.</a:t>
            </a:r>
          </a:p>
          <a:p>
            <a:endParaRPr lang="en-US" sz="1400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The </a:t>
            </a:r>
            <a:r>
              <a:rPr lang="en-US" sz="2800" i="1" dirty="0">
                <a:solidFill>
                  <a:srgbClr val="002060"/>
                </a:solidFill>
                <a:latin typeface="Georgia" panose="02040502050405020303" pitchFamily="18" charset="0"/>
              </a:rPr>
              <a:t>Gospel</a:t>
            </a:r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 isn’t about us </a:t>
            </a:r>
            <a:r>
              <a:rPr lang="en-US" sz="2800" i="1" dirty="0">
                <a:solidFill>
                  <a:srgbClr val="002060"/>
                </a:solidFill>
                <a:latin typeface="Georgia" panose="02040502050405020303" pitchFamily="18" charset="0"/>
              </a:rPr>
              <a:t>accepting</a:t>
            </a:r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 Christ, rather it’s us asking </a:t>
            </a:r>
            <a:r>
              <a:rPr lang="en-US" sz="2800" i="1" dirty="0">
                <a:solidFill>
                  <a:srgbClr val="002060"/>
                </a:solidFill>
                <a:latin typeface="Georgia" panose="02040502050405020303" pitchFamily="18" charset="0"/>
              </a:rPr>
              <a:t>Christ</a:t>
            </a:r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 to accept us. He is ready to render a </a:t>
            </a:r>
            <a:r>
              <a:rPr lang="en-US" sz="2800" i="1" dirty="0">
                <a:solidFill>
                  <a:srgbClr val="002060"/>
                </a:solidFill>
                <a:latin typeface="Georgia" panose="02040502050405020303" pitchFamily="18" charset="0"/>
              </a:rPr>
              <a:t>verdict</a:t>
            </a:r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 on sinners.</a:t>
            </a:r>
          </a:p>
          <a:p>
            <a:endParaRPr lang="en-US" sz="1400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Technically, repentance, </a:t>
            </a:r>
            <a:r>
              <a:rPr lang="en-US" sz="2800" i="1" dirty="0">
                <a:solidFill>
                  <a:srgbClr val="002060"/>
                </a:solidFill>
                <a:latin typeface="Georgia" panose="02040502050405020303" pitchFamily="18" charset="0"/>
              </a:rPr>
              <a:t>metanoia,</a:t>
            </a:r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 is not so much a </a:t>
            </a:r>
            <a:r>
              <a:rPr lang="en-US" sz="2800" i="1" dirty="0">
                <a:solidFill>
                  <a:srgbClr val="002060"/>
                </a:solidFill>
                <a:latin typeface="Georgia" panose="02040502050405020303" pitchFamily="18" charset="0"/>
              </a:rPr>
              <a:t>turning</a:t>
            </a:r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 from sin, but a </a:t>
            </a:r>
            <a:r>
              <a:rPr lang="en-US" sz="2800" i="1" dirty="0">
                <a:solidFill>
                  <a:srgbClr val="002060"/>
                </a:solidFill>
                <a:latin typeface="Georgia" panose="02040502050405020303" pitchFamily="18" charset="0"/>
              </a:rPr>
              <a:t>change</a:t>
            </a:r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 of mind.</a:t>
            </a:r>
          </a:p>
          <a:p>
            <a:endParaRPr lang="en-US" sz="2800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The </a:t>
            </a:r>
            <a:r>
              <a:rPr lang="en-US" sz="2800" i="1" dirty="0">
                <a:solidFill>
                  <a:srgbClr val="002060"/>
                </a:solidFill>
                <a:latin typeface="Georgia" panose="02040502050405020303" pitchFamily="18" charset="0"/>
              </a:rPr>
              <a:t>result</a:t>
            </a:r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 from a change of mind about </a:t>
            </a:r>
            <a:r>
              <a:rPr lang="en-US" sz="2800" i="1" dirty="0">
                <a:solidFill>
                  <a:srgbClr val="002060"/>
                </a:solidFill>
                <a:latin typeface="Georgia" panose="02040502050405020303" pitchFamily="18" charset="0"/>
              </a:rPr>
              <a:t>sin</a:t>
            </a:r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 is </a:t>
            </a:r>
            <a:r>
              <a:rPr lang="en-US" sz="2800" i="1" dirty="0">
                <a:solidFill>
                  <a:srgbClr val="002060"/>
                </a:solidFill>
                <a:latin typeface="Georgia" panose="02040502050405020303" pitchFamily="18" charset="0"/>
              </a:rPr>
              <a:t>good</a:t>
            </a:r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 deeds. </a:t>
            </a:r>
            <a:r>
              <a:rPr lang="en-US" sz="2800" dirty="0">
                <a:solidFill>
                  <a:srgbClr val="C00000"/>
                </a:solidFill>
                <a:latin typeface="Georgia" panose="02040502050405020303" pitchFamily="18" charset="0"/>
              </a:rPr>
              <a:t>Lk. 19:8</a:t>
            </a:r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036183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5EBEEDA-2865-4AB0-A811-38310B8C2766}"/>
              </a:ext>
            </a:extLst>
          </p:cNvPr>
          <p:cNvSpPr txBox="1"/>
          <p:nvPr/>
        </p:nvSpPr>
        <p:spPr>
          <a:xfrm>
            <a:off x="762000" y="381000"/>
            <a:ext cx="78486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Georgia" panose="02040502050405020303" pitchFamily="18" charset="0"/>
              </a:rPr>
              <a:t>“The Message of John The Baptist”</a:t>
            </a:r>
          </a:p>
          <a:p>
            <a:pPr algn="ctr"/>
            <a:r>
              <a:rPr lang="en-US" sz="2400" b="1" dirty="0">
                <a:solidFill>
                  <a:srgbClr val="C00000"/>
                </a:solidFill>
                <a:latin typeface="Georgia" panose="02040502050405020303" pitchFamily="18" charset="0"/>
              </a:rPr>
              <a:t>Part II</a:t>
            </a:r>
          </a:p>
          <a:p>
            <a:pPr algn="ctr"/>
            <a:r>
              <a:rPr lang="en-US" sz="2400" b="1" dirty="0">
                <a:solidFill>
                  <a:srgbClr val="002060"/>
                </a:solidFill>
                <a:latin typeface="Georgia" panose="02040502050405020303" pitchFamily="18" charset="0"/>
              </a:rPr>
              <a:t>Luke 3:7-17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91FE25A-64E4-45AF-A589-D12A8556621F}"/>
              </a:ext>
            </a:extLst>
          </p:cNvPr>
          <p:cNvSpPr txBox="1"/>
          <p:nvPr/>
        </p:nvSpPr>
        <p:spPr>
          <a:xfrm>
            <a:off x="647700" y="1752600"/>
            <a:ext cx="78486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Georgia" panose="02040502050405020303" pitchFamily="18" charset="0"/>
              </a:rPr>
              <a:t>V.</a:t>
            </a:r>
            <a:r>
              <a:rPr lang="en-US" sz="2400" b="1" dirty="0">
                <a:solidFill>
                  <a:srgbClr val="002060"/>
                </a:solidFill>
                <a:latin typeface="Georgia" panose="02040502050405020303" pitchFamily="18" charset="0"/>
              </a:rPr>
              <a:t> True Repentance Demonstrates Spiritual Transformation</a:t>
            </a:r>
          </a:p>
          <a:p>
            <a:endParaRPr lang="en-US" sz="1400" dirty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r>
              <a:rPr lang="en-US" sz="2400" dirty="0">
                <a:solidFill>
                  <a:srgbClr val="002060"/>
                </a:solidFill>
                <a:latin typeface="Georgia" panose="02040502050405020303" pitchFamily="18" charset="0"/>
              </a:rPr>
              <a:t>If repentance is </a:t>
            </a:r>
            <a:r>
              <a:rPr lang="en-US" sz="2400" i="1" dirty="0">
                <a:solidFill>
                  <a:srgbClr val="002060"/>
                </a:solidFill>
                <a:latin typeface="Georgia" panose="02040502050405020303" pitchFamily="18" charset="0"/>
              </a:rPr>
              <a:t>genuine</a:t>
            </a:r>
            <a:r>
              <a:rPr lang="en-US" sz="2400" dirty="0">
                <a:solidFill>
                  <a:srgbClr val="002060"/>
                </a:solidFill>
                <a:latin typeface="Georgia" panose="02040502050405020303" pitchFamily="18" charset="0"/>
              </a:rPr>
              <a:t> it will show up in changed </a:t>
            </a:r>
            <a:r>
              <a:rPr lang="en-US" sz="2400" i="1" dirty="0">
                <a:solidFill>
                  <a:srgbClr val="002060"/>
                </a:solidFill>
                <a:latin typeface="Georgia" panose="02040502050405020303" pitchFamily="18" charset="0"/>
              </a:rPr>
              <a:t>behavior</a:t>
            </a:r>
            <a:r>
              <a:rPr lang="en-US" sz="2400" dirty="0">
                <a:solidFill>
                  <a:srgbClr val="002060"/>
                </a:solidFill>
                <a:latin typeface="Georgia" panose="02040502050405020303" pitchFamily="18" charset="0"/>
              </a:rPr>
              <a:t> and changed </a:t>
            </a:r>
            <a:r>
              <a:rPr lang="en-US" sz="2400" i="1" dirty="0">
                <a:solidFill>
                  <a:srgbClr val="002060"/>
                </a:solidFill>
                <a:latin typeface="Georgia" panose="02040502050405020303" pitchFamily="18" charset="0"/>
              </a:rPr>
              <a:t>conduct. </a:t>
            </a:r>
          </a:p>
          <a:p>
            <a:r>
              <a:rPr lang="en-US" sz="2400" dirty="0">
                <a:solidFill>
                  <a:srgbClr val="C00000"/>
                </a:solidFill>
                <a:latin typeface="Georgia" panose="02040502050405020303" pitchFamily="18" charset="0"/>
              </a:rPr>
              <a:t>Acts 26:19</a:t>
            </a:r>
            <a:r>
              <a:rPr lang="en-US" sz="2400" dirty="0">
                <a:solidFill>
                  <a:srgbClr val="002060"/>
                </a:solidFill>
                <a:latin typeface="Georgia" panose="02040502050405020303" pitchFamily="18" charset="0"/>
              </a:rPr>
              <a:t>.</a:t>
            </a:r>
            <a:endParaRPr lang="en-US" sz="2400" dirty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endParaRPr lang="en-US" sz="1400" i="1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r>
              <a:rPr lang="en-US" sz="2400" dirty="0">
                <a:solidFill>
                  <a:srgbClr val="002060"/>
                </a:solidFill>
                <a:latin typeface="Georgia" panose="02040502050405020303" pitchFamily="18" charset="0"/>
              </a:rPr>
              <a:t>As it is the </a:t>
            </a:r>
            <a:r>
              <a:rPr lang="en-US" sz="2400" i="1" dirty="0">
                <a:solidFill>
                  <a:srgbClr val="002060"/>
                </a:solidFill>
                <a:latin typeface="Georgia" panose="02040502050405020303" pitchFamily="18" charset="0"/>
              </a:rPr>
              <a:t>work </a:t>
            </a:r>
            <a:r>
              <a:rPr lang="en-US" sz="2400" dirty="0">
                <a:solidFill>
                  <a:srgbClr val="002060"/>
                </a:solidFill>
                <a:latin typeface="Georgia" panose="02040502050405020303" pitchFamily="18" charset="0"/>
              </a:rPr>
              <a:t>of God, it is </a:t>
            </a:r>
            <a:r>
              <a:rPr lang="en-US" sz="2400" i="1" dirty="0">
                <a:solidFill>
                  <a:srgbClr val="002060"/>
                </a:solidFill>
                <a:latin typeface="Georgia" panose="02040502050405020303" pitchFamily="18" charset="0"/>
              </a:rPr>
              <a:t>consistent </a:t>
            </a:r>
            <a:r>
              <a:rPr lang="en-US" sz="2400" dirty="0">
                <a:solidFill>
                  <a:srgbClr val="002060"/>
                </a:solidFill>
                <a:latin typeface="Georgia" panose="02040502050405020303" pitchFamily="18" charset="0"/>
              </a:rPr>
              <a:t>with regeneration. </a:t>
            </a:r>
            <a:r>
              <a:rPr lang="en-US" sz="2400" dirty="0">
                <a:solidFill>
                  <a:srgbClr val="C00000"/>
                </a:solidFill>
                <a:latin typeface="Georgia" panose="02040502050405020303" pitchFamily="18" charset="0"/>
              </a:rPr>
              <a:t>2 Tim. 2:25</a:t>
            </a:r>
            <a:r>
              <a:rPr lang="en-US" sz="2400" dirty="0">
                <a:solidFill>
                  <a:srgbClr val="002060"/>
                </a:solidFill>
                <a:latin typeface="Georgia" panose="02040502050405020303" pitchFamily="18" charset="0"/>
              </a:rPr>
              <a:t>.</a:t>
            </a:r>
          </a:p>
          <a:p>
            <a:endParaRPr lang="en-US" sz="1400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r>
              <a:rPr lang="en-US" sz="2400" dirty="0">
                <a:solidFill>
                  <a:srgbClr val="002060"/>
                </a:solidFill>
                <a:latin typeface="Georgia" panose="02040502050405020303" pitchFamily="18" charset="0"/>
              </a:rPr>
              <a:t>Repentance is </a:t>
            </a:r>
            <a:r>
              <a:rPr lang="en-US" sz="2400" i="1" dirty="0">
                <a:solidFill>
                  <a:srgbClr val="002060"/>
                </a:solidFill>
                <a:latin typeface="Georgia" panose="02040502050405020303" pitchFamily="18" charset="0"/>
              </a:rPr>
              <a:t>appealing</a:t>
            </a:r>
            <a:r>
              <a:rPr lang="en-US" sz="2400" dirty="0">
                <a:solidFill>
                  <a:srgbClr val="002060"/>
                </a:solidFill>
                <a:latin typeface="Georgia" panose="02040502050405020303" pitchFamily="18" charset="0"/>
              </a:rPr>
              <a:t> to God for a </a:t>
            </a:r>
            <a:r>
              <a:rPr lang="en-US" sz="2400" i="1" dirty="0">
                <a:solidFill>
                  <a:srgbClr val="002060"/>
                </a:solidFill>
                <a:latin typeface="Georgia" panose="02040502050405020303" pitchFamily="18" charset="0"/>
              </a:rPr>
              <a:t>new</a:t>
            </a:r>
            <a:r>
              <a:rPr lang="en-US" sz="2400" dirty="0">
                <a:solidFill>
                  <a:srgbClr val="002060"/>
                </a:solidFill>
                <a:latin typeface="Georgia" panose="02040502050405020303" pitchFamily="18" charset="0"/>
              </a:rPr>
              <a:t> heart.</a:t>
            </a:r>
          </a:p>
          <a:p>
            <a:endParaRPr lang="en-US" sz="1400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r>
              <a:rPr lang="en-US" sz="2400" dirty="0">
                <a:solidFill>
                  <a:srgbClr val="002060"/>
                </a:solidFill>
                <a:latin typeface="Georgia" panose="02040502050405020303" pitchFamily="18" charset="0"/>
              </a:rPr>
              <a:t>It is not an </a:t>
            </a:r>
            <a:r>
              <a:rPr lang="en-US" sz="2400" i="1" dirty="0">
                <a:solidFill>
                  <a:srgbClr val="002060"/>
                </a:solidFill>
                <a:latin typeface="Georgia" panose="02040502050405020303" pitchFamily="18" charset="0"/>
              </a:rPr>
              <a:t>outward</a:t>
            </a:r>
            <a:r>
              <a:rPr lang="en-US" sz="2400" dirty="0">
                <a:solidFill>
                  <a:srgbClr val="002060"/>
                </a:solidFill>
                <a:latin typeface="Georgia" panose="02040502050405020303" pitchFamily="18" charset="0"/>
              </a:rPr>
              <a:t> show of </a:t>
            </a:r>
            <a:r>
              <a:rPr lang="en-US" sz="2400" i="1" dirty="0">
                <a:solidFill>
                  <a:srgbClr val="002060"/>
                </a:solidFill>
                <a:latin typeface="Georgia" panose="02040502050405020303" pitchFamily="18" charset="0"/>
              </a:rPr>
              <a:t>piety</a:t>
            </a:r>
            <a:r>
              <a:rPr lang="en-US" sz="2400" dirty="0">
                <a:solidFill>
                  <a:srgbClr val="002060"/>
                </a:solidFill>
                <a:latin typeface="Georgia" panose="02040502050405020303" pitchFamily="18" charset="0"/>
              </a:rPr>
              <a:t> but results in </a:t>
            </a:r>
            <a:r>
              <a:rPr lang="en-US" sz="2400" i="1" dirty="0">
                <a:solidFill>
                  <a:srgbClr val="002060"/>
                </a:solidFill>
                <a:latin typeface="Georgia" panose="02040502050405020303" pitchFamily="18" charset="0"/>
              </a:rPr>
              <a:t>observable</a:t>
            </a:r>
            <a:r>
              <a:rPr lang="en-US" sz="2400" dirty="0">
                <a:solidFill>
                  <a:srgbClr val="002060"/>
                </a:solidFill>
                <a:latin typeface="Georgia" panose="02040502050405020303" pitchFamily="18" charset="0"/>
              </a:rPr>
              <a:t> fruit.</a:t>
            </a:r>
          </a:p>
        </p:txBody>
      </p:sp>
    </p:spTree>
    <p:extLst>
      <p:ext uri="{BB962C8B-B14F-4D97-AF65-F5344CB8AC3E}">
        <p14:creationId xmlns:p14="http://schemas.microsoft.com/office/powerpoint/2010/main" val="17351323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5EBEEDA-2865-4AB0-A811-38310B8C2766}"/>
              </a:ext>
            </a:extLst>
          </p:cNvPr>
          <p:cNvSpPr txBox="1"/>
          <p:nvPr/>
        </p:nvSpPr>
        <p:spPr>
          <a:xfrm>
            <a:off x="762000" y="381000"/>
            <a:ext cx="78486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Georgia" panose="02040502050405020303" pitchFamily="18" charset="0"/>
              </a:rPr>
              <a:t>“The Message of John The Baptist”</a:t>
            </a:r>
          </a:p>
          <a:p>
            <a:pPr algn="ctr"/>
            <a:r>
              <a:rPr lang="en-US" sz="2400" b="1" dirty="0">
                <a:solidFill>
                  <a:srgbClr val="C00000"/>
                </a:solidFill>
                <a:latin typeface="Georgia" panose="02040502050405020303" pitchFamily="18" charset="0"/>
              </a:rPr>
              <a:t>Part II</a:t>
            </a:r>
          </a:p>
          <a:p>
            <a:pPr algn="ctr"/>
            <a:r>
              <a:rPr lang="en-US" sz="2400" b="1" dirty="0">
                <a:solidFill>
                  <a:srgbClr val="002060"/>
                </a:solidFill>
                <a:latin typeface="Georgia" panose="02040502050405020303" pitchFamily="18" charset="0"/>
              </a:rPr>
              <a:t>Luke 3:7-17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91FE25A-64E4-45AF-A589-D12A8556621F}"/>
              </a:ext>
            </a:extLst>
          </p:cNvPr>
          <p:cNvSpPr txBox="1"/>
          <p:nvPr/>
        </p:nvSpPr>
        <p:spPr>
          <a:xfrm>
            <a:off x="647700" y="1752600"/>
            <a:ext cx="7848600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Georgia" panose="02040502050405020303" pitchFamily="18" charset="0"/>
              </a:rPr>
              <a:t>V.</a:t>
            </a:r>
            <a:r>
              <a:rPr lang="en-US" sz="2800" b="1" dirty="0">
                <a:solidFill>
                  <a:srgbClr val="002060"/>
                </a:solidFill>
                <a:latin typeface="Georgia" panose="02040502050405020303" pitchFamily="18" charset="0"/>
              </a:rPr>
              <a:t> True Repentance Facilitates Receiving the Messiah</a:t>
            </a:r>
          </a:p>
          <a:p>
            <a:r>
              <a:rPr lang="en-US" sz="2400" dirty="0">
                <a:solidFill>
                  <a:srgbClr val="002060"/>
                </a:solidFill>
                <a:latin typeface="Georgia" panose="02040502050405020303" pitchFamily="18" charset="0"/>
              </a:rPr>
              <a:t>John </a:t>
            </a:r>
            <a:r>
              <a:rPr lang="en-US" sz="2400" i="1" dirty="0">
                <a:solidFill>
                  <a:srgbClr val="002060"/>
                </a:solidFill>
                <a:latin typeface="Georgia" panose="02040502050405020303" pitchFamily="18" charset="0"/>
              </a:rPr>
              <a:t>attests</a:t>
            </a:r>
            <a:r>
              <a:rPr lang="en-US" sz="2400" dirty="0">
                <a:solidFill>
                  <a:srgbClr val="002060"/>
                </a:solidFill>
                <a:latin typeface="Georgia" panose="02040502050405020303" pitchFamily="18" charset="0"/>
              </a:rPr>
              <a:t> to the fact that </a:t>
            </a:r>
            <a:r>
              <a:rPr lang="en-US" sz="2400" i="1" dirty="0">
                <a:solidFill>
                  <a:srgbClr val="002060"/>
                </a:solidFill>
                <a:latin typeface="Georgia" panose="02040502050405020303" pitchFamily="18" charset="0"/>
              </a:rPr>
              <a:t>Jesus</a:t>
            </a:r>
            <a:r>
              <a:rPr lang="en-US" sz="2400" dirty="0">
                <a:solidFill>
                  <a:srgbClr val="002060"/>
                </a:solidFill>
                <a:latin typeface="Georgia" panose="02040502050405020303" pitchFamily="18" charset="0"/>
              </a:rPr>
              <a:t> is, indeed God. </a:t>
            </a:r>
            <a:r>
              <a:rPr lang="en-US" sz="2400" dirty="0">
                <a:solidFill>
                  <a:srgbClr val="C00000"/>
                </a:solidFill>
                <a:latin typeface="Georgia" panose="02040502050405020303" pitchFamily="18" charset="0"/>
              </a:rPr>
              <a:t>Vs. 16</a:t>
            </a:r>
            <a:r>
              <a:rPr lang="en-US" sz="2400" dirty="0">
                <a:solidFill>
                  <a:srgbClr val="002060"/>
                </a:solidFill>
                <a:latin typeface="Georgia" panose="02040502050405020303" pitchFamily="18" charset="0"/>
              </a:rPr>
              <a:t>.</a:t>
            </a:r>
          </a:p>
          <a:p>
            <a:endParaRPr lang="en-US" sz="2400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r>
              <a:rPr lang="en-US" sz="2400" dirty="0">
                <a:solidFill>
                  <a:srgbClr val="002060"/>
                </a:solidFill>
                <a:latin typeface="Georgia" panose="02040502050405020303" pitchFamily="18" charset="0"/>
              </a:rPr>
              <a:t>The Jews understood only </a:t>
            </a:r>
            <a:r>
              <a:rPr lang="en-US" sz="2400" i="1" dirty="0">
                <a:solidFill>
                  <a:srgbClr val="002060"/>
                </a:solidFill>
                <a:latin typeface="Georgia" panose="02040502050405020303" pitchFamily="18" charset="0"/>
              </a:rPr>
              <a:t>God</a:t>
            </a:r>
            <a:r>
              <a:rPr lang="en-US" sz="2400" dirty="0">
                <a:solidFill>
                  <a:srgbClr val="002060"/>
                </a:solidFill>
                <a:latin typeface="Georgia" panose="02040502050405020303" pitchFamily="18" charset="0"/>
              </a:rPr>
              <a:t> could baptize with the </a:t>
            </a:r>
            <a:r>
              <a:rPr lang="en-US" sz="2400" i="1" dirty="0">
                <a:solidFill>
                  <a:srgbClr val="002060"/>
                </a:solidFill>
                <a:latin typeface="Georgia" panose="02040502050405020303" pitchFamily="18" charset="0"/>
              </a:rPr>
              <a:t>Holy</a:t>
            </a:r>
            <a:r>
              <a:rPr lang="en-US" sz="2400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en-US" sz="2400" i="1" dirty="0">
                <a:solidFill>
                  <a:srgbClr val="002060"/>
                </a:solidFill>
                <a:latin typeface="Georgia" panose="02040502050405020303" pitchFamily="18" charset="0"/>
              </a:rPr>
              <a:t>Spirit</a:t>
            </a:r>
            <a:r>
              <a:rPr lang="en-US" sz="2400" dirty="0">
                <a:solidFill>
                  <a:srgbClr val="002060"/>
                </a:solidFill>
                <a:latin typeface="Georgia" panose="02040502050405020303" pitchFamily="18" charset="0"/>
              </a:rPr>
              <a:t> and bring </a:t>
            </a:r>
            <a:r>
              <a:rPr lang="en-US" sz="2400" i="1" dirty="0">
                <a:solidFill>
                  <a:srgbClr val="002060"/>
                </a:solidFill>
                <a:latin typeface="Georgia" panose="02040502050405020303" pitchFamily="18" charset="0"/>
              </a:rPr>
              <a:t>judgment</a:t>
            </a:r>
            <a:r>
              <a:rPr lang="en-US" sz="2400" dirty="0">
                <a:solidFill>
                  <a:srgbClr val="002060"/>
                </a:solidFill>
                <a:latin typeface="Georgia" panose="02040502050405020303" pitchFamily="18" charset="0"/>
              </a:rPr>
              <a:t> on people. Those were </a:t>
            </a:r>
            <a:r>
              <a:rPr lang="en-US" sz="2400" i="1" dirty="0">
                <a:solidFill>
                  <a:srgbClr val="002060"/>
                </a:solidFill>
                <a:latin typeface="Georgia" panose="02040502050405020303" pitchFamily="18" charset="0"/>
              </a:rPr>
              <a:t>supernatural</a:t>
            </a:r>
            <a:r>
              <a:rPr lang="en-US" sz="2400" dirty="0">
                <a:solidFill>
                  <a:srgbClr val="002060"/>
                </a:solidFill>
                <a:latin typeface="Georgia" panose="02040502050405020303" pitchFamily="18" charset="0"/>
              </a:rPr>
              <a:t> activities.</a:t>
            </a:r>
          </a:p>
          <a:p>
            <a:endParaRPr lang="en-US" sz="2400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r>
              <a:rPr lang="en-US" sz="2400" dirty="0">
                <a:solidFill>
                  <a:srgbClr val="002060"/>
                </a:solidFill>
                <a:latin typeface="Georgia" panose="02040502050405020303" pitchFamily="18" charset="0"/>
              </a:rPr>
              <a:t>John’s stated </a:t>
            </a:r>
            <a:r>
              <a:rPr lang="en-US" sz="2400" i="1" dirty="0">
                <a:solidFill>
                  <a:srgbClr val="002060"/>
                </a:solidFill>
                <a:latin typeface="Georgia" panose="02040502050405020303" pitchFamily="18" charset="0"/>
              </a:rPr>
              <a:t>purpose</a:t>
            </a:r>
            <a:r>
              <a:rPr lang="en-US" sz="2400" dirty="0">
                <a:solidFill>
                  <a:srgbClr val="002060"/>
                </a:solidFill>
                <a:latin typeface="Georgia" panose="02040502050405020303" pitchFamily="18" charset="0"/>
              </a:rPr>
              <a:t> was to call people to </a:t>
            </a:r>
            <a:r>
              <a:rPr lang="en-US" sz="2400" i="1" dirty="0">
                <a:solidFill>
                  <a:srgbClr val="002060"/>
                </a:solidFill>
                <a:latin typeface="Georgia" panose="02040502050405020303" pitchFamily="18" charset="0"/>
              </a:rPr>
              <a:t>prepare</a:t>
            </a:r>
            <a:r>
              <a:rPr lang="en-US" sz="2400" dirty="0">
                <a:solidFill>
                  <a:srgbClr val="002060"/>
                </a:solidFill>
                <a:latin typeface="Georgia" panose="02040502050405020303" pitchFamily="18" charset="0"/>
              </a:rPr>
              <a:t> their hearts to </a:t>
            </a:r>
            <a:r>
              <a:rPr lang="en-US" sz="2400" i="1" dirty="0">
                <a:solidFill>
                  <a:srgbClr val="002060"/>
                </a:solidFill>
                <a:latin typeface="Georgia" panose="02040502050405020303" pitchFamily="18" charset="0"/>
              </a:rPr>
              <a:t>receive</a:t>
            </a:r>
            <a:r>
              <a:rPr lang="en-US" sz="2400" dirty="0">
                <a:solidFill>
                  <a:srgbClr val="002060"/>
                </a:solidFill>
                <a:latin typeface="Georgia" panose="02040502050405020303" pitchFamily="18" charset="0"/>
              </a:rPr>
              <a:t> the Messiah. He did this through his call to </a:t>
            </a:r>
            <a:r>
              <a:rPr lang="en-US" sz="2400" i="1" dirty="0">
                <a:solidFill>
                  <a:srgbClr val="002060"/>
                </a:solidFill>
                <a:latin typeface="Georgia" panose="02040502050405020303" pitchFamily="18" charset="0"/>
              </a:rPr>
              <a:t>baptism</a:t>
            </a:r>
            <a:r>
              <a:rPr lang="en-US" sz="2400" dirty="0">
                <a:solidFill>
                  <a:srgbClr val="002060"/>
                </a:solidFill>
                <a:latin typeface="Georgia" panose="02040502050405020303" pitchFamily="18" charset="0"/>
              </a:rPr>
              <a:t> and </a:t>
            </a:r>
            <a:r>
              <a:rPr lang="en-US" sz="2400" i="1" dirty="0">
                <a:solidFill>
                  <a:srgbClr val="002060"/>
                </a:solidFill>
                <a:latin typeface="Georgia" panose="02040502050405020303" pitchFamily="18" charset="0"/>
              </a:rPr>
              <a:t>repentance.</a:t>
            </a:r>
          </a:p>
          <a:p>
            <a:endParaRPr lang="en-US" sz="2800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r>
              <a:rPr lang="en-US" sz="2800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</a:p>
          <a:p>
            <a:endParaRPr lang="en-US" sz="2800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algn="ctr"/>
            <a:endParaRPr lang="en-US" sz="2800" b="1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endParaRPr lang="en-US" sz="2800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endParaRPr lang="en-US" sz="1400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8916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13163</TotalTime>
  <Words>363</Words>
  <Application>Microsoft Office PowerPoint</Application>
  <PresentationFormat>On-screen Show (4:3)</PresentationFormat>
  <Paragraphs>53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Gabriola</vt:lpstr>
      <vt:lpstr>Georgia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Archer</dc:creator>
  <cp:lastModifiedBy>David Archer</cp:lastModifiedBy>
  <cp:revision>32</cp:revision>
  <dcterms:created xsi:type="dcterms:W3CDTF">2020-08-23T03:54:27Z</dcterms:created>
  <dcterms:modified xsi:type="dcterms:W3CDTF">2020-09-06T01:47:33Z</dcterms:modified>
</cp:coreProperties>
</file>