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76" r:id="rId4"/>
    <p:sldId id="277" r:id="rId5"/>
    <p:sldId id="278" r:id="rId6"/>
    <p:sldId id="269" r:id="rId7"/>
    <p:sldId id="272" r:id="rId8"/>
    <p:sldId id="270" r:id="rId9"/>
    <p:sldId id="271" r:id="rId10"/>
    <p:sldId id="273" r:id="rId11"/>
    <p:sldId id="27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50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6E5E367-AA32-4A22-9D07-BBE8E5397DDA}" type="datetimeFigureOut">
              <a:rPr lang="en-US" smtClean="0"/>
              <a:t>3/19/2017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2620389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E5E367-AA32-4A22-9D07-BBE8E5397DDA}" type="datetimeFigureOut">
              <a:rPr lang="en-US" smtClean="0"/>
              <a:t>3/19/2017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231574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E5E367-AA32-4A22-9D07-BBE8E5397DDA}" type="datetimeFigureOut">
              <a:rPr lang="en-US" smtClean="0"/>
              <a:t>3/19/2017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1620436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E5E367-AA32-4A22-9D07-BBE8E5397DDA}" type="datetimeFigureOut">
              <a:rPr lang="en-US" smtClean="0"/>
              <a:t>3/19/2017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112364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E5E367-AA32-4A22-9D07-BBE8E5397DDA}" type="datetimeFigureOut">
              <a:rPr lang="en-US" smtClean="0"/>
              <a:t>3/19/2017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3640631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6E5E367-AA32-4A22-9D07-BBE8E5397DDA}" type="datetimeFigureOut">
              <a:rPr lang="en-US" smtClean="0"/>
              <a:t>3/19/2017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2267689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6E5E367-AA32-4A22-9D07-BBE8E5397DDA}" type="datetimeFigureOut">
              <a:rPr lang="en-US" smtClean="0"/>
              <a:t>3/19/2017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822655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6E5E367-AA32-4A22-9D07-BBE8E5397DDA}" type="datetimeFigureOut">
              <a:rPr lang="en-US" smtClean="0"/>
              <a:t>3/19/2017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3237932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E5E367-AA32-4A22-9D07-BBE8E5397DDA}" type="datetimeFigureOut">
              <a:rPr lang="en-US" smtClean="0"/>
              <a:t>3/19/2017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3753252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E5E367-AA32-4A22-9D07-BBE8E5397DDA}" type="datetimeFigureOut">
              <a:rPr lang="en-US" smtClean="0"/>
              <a:t>3/19/2017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2582472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E5E367-AA32-4A22-9D07-BBE8E5397DDA}" type="datetimeFigureOut">
              <a:rPr lang="en-US" smtClean="0"/>
              <a:t>3/19/2017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3553652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E5E367-AA32-4A22-9D07-BBE8E5397DDA}" type="datetimeFigureOut">
              <a:rPr lang="en-US" smtClean="0"/>
              <a:t>3/19/2017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8D9BC-75EA-4022-80F3-C1EC984FB333}" type="slidenum">
              <a:rPr lang="en-US" smtClean="0"/>
              <a:t>‹#›</a:t>
            </a:fld>
            <a:endParaRPr lang="en-US"/>
          </a:p>
        </p:txBody>
      </p:sp>
    </p:spTree>
    <p:extLst>
      <p:ext uri="{BB962C8B-B14F-4D97-AF65-F5344CB8AC3E}">
        <p14:creationId xmlns:p14="http://schemas.microsoft.com/office/powerpoint/2010/main" val="392160284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257" y="381000"/>
            <a:ext cx="7772400" cy="1470025"/>
          </a:xfrm>
        </p:spPr>
        <p:txBody>
          <a:bodyPr>
            <a:normAutofit/>
          </a:bodyPr>
          <a:lstStyle/>
          <a:p>
            <a:r>
              <a:rPr lang="en-US" sz="8000" dirty="0" err="1">
                <a:latin typeface="Algerian" panose="04020705040A02060702" pitchFamily="82" charset="0"/>
              </a:rPr>
              <a:t>ephesians</a:t>
            </a:r>
            <a:endParaRPr lang="en-US" sz="8000" dirty="0">
              <a:latin typeface="Algerian" panose="04020705040A02060702" pitchFamily="82" charset="0"/>
            </a:endParaRPr>
          </a:p>
        </p:txBody>
      </p:sp>
      <p:sp>
        <p:nvSpPr>
          <p:cNvPr id="3" name="Subtitle 2"/>
          <p:cNvSpPr>
            <a:spLocks noGrp="1"/>
          </p:cNvSpPr>
          <p:nvPr>
            <p:ph type="subTitle" idx="1"/>
          </p:nvPr>
        </p:nvSpPr>
        <p:spPr>
          <a:xfrm>
            <a:off x="1409700" y="2819400"/>
            <a:ext cx="6400800" cy="756375"/>
          </a:xfrm>
        </p:spPr>
        <p:txBody>
          <a:bodyPr>
            <a:normAutofit lnSpcReduction="10000"/>
          </a:bodyPr>
          <a:lstStyle/>
          <a:p>
            <a:r>
              <a:rPr lang="en-US" sz="4800" dirty="0">
                <a:solidFill>
                  <a:schemeClr val="tx1"/>
                </a:solidFill>
                <a:latin typeface="Georgia" panose="02040502050405020303" pitchFamily="18" charset="0"/>
              </a:rPr>
              <a:t>Section I</a:t>
            </a:r>
          </a:p>
          <a:p>
            <a:endParaRPr lang="en-US" sz="4800" dirty="0">
              <a:solidFill>
                <a:schemeClr val="tx1"/>
              </a:solidFill>
              <a:latin typeface="Georgia" panose="02040502050405020303" pitchFamily="18" charset="0"/>
            </a:endParaRPr>
          </a:p>
        </p:txBody>
      </p:sp>
      <p:sp>
        <p:nvSpPr>
          <p:cNvPr id="5" name="TextBox 4"/>
          <p:cNvSpPr txBox="1"/>
          <p:nvPr/>
        </p:nvSpPr>
        <p:spPr>
          <a:xfrm>
            <a:off x="457200" y="1868572"/>
            <a:ext cx="8305800" cy="769441"/>
          </a:xfrm>
          <a:prstGeom prst="rect">
            <a:avLst/>
          </a:prstGeom>
          <a:noFill/>
        </p:spPr>
        <p:txBody>
          <a:bodyPr wrap="square" rtlCol="0">
            <a:spAutoFit/>
          </a:bodyPr>
          <a:lstStyle/>
          <a:p>
            <a:pPr algn="ctr"/>
            <a:r>
              <a:rPr lang="en-US" sz="4400" dirty="0">
                <a:latin typeface="Georgia" panose="02040502050405020303" pitchFamily="18" charset="0"/>
              </a:rPr>
              <a:t>God’s Provisions for His Church</a:t>
            </a:r>
          </a:p>
        </p:txBody>
      </p:sp>
      <p:sp>
        <p:nvSpPr>
          <p:cNvPr id="6" name="TextBox 5"/>
          <p:cNvSpPr txBox="1"/>
          <p:nvPr/>
        </p:nvSpPr>
        <p:spPr>
          <a:xfrm>
            <a:off x="1828800" y="3733800"/>
            <a:ext cx="5791200" cy="1569660"/>
          </a:xfrm>
          <a:prstGeom prst="rect">
            <a:avLst/>
          </a:prstGeom>
          <a:noFill/>
        </p:spPr>
        <p:txBody>
          <a:bodyPr wrap="square" rtlCol="0">
            <a:spAutoFit/>
          </a:bodyPr>
          <a:lstStyle/>
          <a:p>
            <a:pPr algn="ctr"/>
            <a:r>
              <a:rPr lang="en-US" sz="4800" b="1" dirty="0">
                <a:solidFill>
                  <a:srgbClr val="FFFF00"/>
                </a:solidFill>
                <a:latin typeface="Georgia" panose="02040502050405020303" pitchFamily="18" charset="0"/>
              </a:rPr>
              <a:t>Our Possessions In Christ</a:t>
            </a:r>
          </a:p>
        </p:txBody>
      </p:sp>
      <p:sp>
        <p:nvSpPr>
          <p:cNvPr id="7" name="TextBox 6"/>
          <p:cNvSpPr txBox="1"/>
          <p:nvPr/>
        </p:nvSpPr>
        <p:spPr>
          <a:xfrm>
            <a:off x="2133600" y="5486400"/>
            <a:ext cx="5029200" cy="646331"/>
          </a:xfrm>
          <a:prstGeom prst="rect">
            <a:avLst/>
          </a:prstGeom>
          <a:noFill/>
        </p:spPr>
        <p:txBody>
          <a:bodyPr wrap="square" rtlCol="0">
            <a:spAutoFit/>
          </a:bodyPr>
          <a:lstStyle/>
          <a:p>
            <a:pPr algn="ctr"/>
            <a:r>
              <a:rPr lang="en-US" sz="3600" dirty="0">
                <a:latin typeface="Georgia" panose="02040502050405020303" pitchFamily="18" charset="0"/>
              </a:rPr>
              <a:t>Chapters 1 thru 3</a:t>
            </a:r>
          </a:p>
        </p:txBody>
      </p:sp>
    </p:spTree>
    <p:extLst>
      <p:ext uri="{BB962C8B-B14F-4D97-AF65-F5344CB8AC3E}">
        <p14:creationId xmlns:p14="http://schemas.microsoft.com/office/powerpoint/2010/main" val="329382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381000"/>
            <a:ext cx="8153400" cy="2431435"/>
          </a:xfrm>
          <a:prstGeom prst="rect">
            <a:avLst/>
          </a:prstGeom>
          <a:noFill/>
        </p:spPr>
        <p:txBody>
          <a:bodyPr wrap="square" rtlCol="0">
            <a:spAutoFit/>
          </a:bodyPr>
          <a:lstStyle/>
          <a:p>
            <a:pPr marL="571500" indent="-571500">
              <a:buAutoNum type="romanUcPeriod" startAt="2"/>
            </a:pPr>
            <a:r>
              <a:rPr lang="en-US" sz="2800" dirty="0">
                <a:latin typeface="Georgia" panose="02040502050405020303" pitchFamily="18" charset="0"/>
              </a:rPr>
              <a:t>To know God’s riches</a:t>
            </a:r>
          </a:p>
          <a:p>
            <a:r>
              <a:rPr lang="en-US" sz="2800" dirty="0">
                <a:latin typeface="Georgia" panose="02040502050405020303" pitchFamily="18" charset="0"/>
              </a:rPr>
              <a:t>      </a:t>
            </a:r>
            <a:r>
              <a:rPr lang="en-US" sz="2400" dirty="0">
                <a:latin typeface="Georgia" panose="02040502050405020303" pitchFamily="18" charset="0"/>
              </a:rPr>
              <a:t>His riches in His inheritance among the Saints</a:t>
            </a:r>
          </a:p>
          <a:p>
            <a:pPr lvl="1"/>
            <a:r>
              <a:rPr lang="en-US" sz="2400" dirty="0">
                <a:latin typeface="Georgia" panose="02040502050405020303" pitchFamily="18" charset="0"/>
              </a:rPr>
              <a:t>God looks on us, the redeemed, as part of His vast wealth!</a:t>
            </a:r>
          </a:p>
          <a:p>
            <a:pPr lvl="1"/>
            <a:r>
              <a:rPr lang="en-US" sz="2400" dirty="0">
                <a:latin typeface="Georgia" panose="02040502050405020303" pitchFamily="18" charset="0"/>
              </a:rPr>
              <a:t>	Christ will be glorified in us;   </a:t>
            </a:r>
            <a:r>
              <a:rPr lang="en-US" sz="2400" dirty="0">
                <a:solidFill>
                  <a:srgbClr val="FFFF00"/>
                </a:solidFill>
                <a:latin typeface="Georgia" panose="02040502050405020303" pitchFamily="18" charset="0"/>
              </a:rPr>
              <a:t>2 Thess. 1:10</a:t>
            </a:r>
          </a:p>
          <a:p>
            <a:pPr lvl="1"/>
            <a:r>
              <a:rPr lang="en-US" sz="2400" dirty="0">
                <a:latin typeface="Georgia" panose="02040502050405020303" pitchFamily="18" charset="0"/>
              </a:rPr>
              <a:t>	We will be glorified in Him;   </a:t>
            </a:r>
            <a:r>
              <a:rPr lang="en-US" sz="2400" dirty="0">
                <a:solidFill>
                  <a:srgbClr val="FFFF00"/>
                </a:solidFill>
                <a:latin typeface="Georgia" panose="02040502050405020303" pitchFamily="18" charset="0"/>
              </a:rPr>
              <a:t>Col. 3:4</a:t>
            </a:r>
          </a:p>
        </p:txBody>
      </p:sp>
      <p:sp>
        <p:nvSpPr>
          <p:cNvPr id="4" name="TextBox 3"/>
          <p:cNvSpPr txBox="1"/>
          <p:nvPr/>
        </p:nvSpPr>
        <p:spPr>
          <a:xfrm>
            <a:off x="516835" y="3344852"/>
            <a:ext cx="8153400" cy="3170099"/>
          </a:xfrm>
          <a:prstGeom prst="rect">
            <a:avLst/>
          </a:prstGeom>
          <a:noFill/>
        </p:spPr>
        <p:txBody>
          <a:bodyPr wrap="square" rtlCol="0">
            <a:spAutoFit/>
          </a:bodyPr>
          <a:lstStyle/>
          <a:p>
            <a:pPr marL="571500" indent="-571500">
              <a:buAutoNum type="romanUcPeriod" startAt="3"/>
            </a:pPr>
            <a:r>
              <a:rPr lang="en-US" sz="2800" dirty="0">
                <a:latin typeface="Georgia" panose="02040502050405020303" pitchFamily="18" charset="0"/>
              </a:rPr>
              <a:t>To know God’s immense power</a:t>
            </a:r>
          </a:p>
          <a:p>
            <a:r>
              <a:rPr lang="en-US" sz="2800" dirty="0">
                <a:latin typeface="Georgia" panose="02040502050405020303" pitchFamily="18" charset="0"/>
              </a:rPr>
              <a:t>	</a:t>
            </a:r>
            <a:r>
              <a:rPr lang="en-US" sz="2400" dirty="0">
                <a:latin typeface="Georgia" panose="02040502050405020303" pitchFamily="18" charset="0"/>
              </a:rPr>
              <a:t>4 words used for power, 3 significant ones;</a:t>
            </a:r>
          </a:p>
          <a:p>
            <a:r>
              <a:rPr lang="en-US" sz="2400" dirty="0">
                <a:latin typeface="Georgia" panose="02040502050405020303" pitchFamily="18" charset="0"/>
              </a:rPr>
              <a:t>		</a:t>
            </a:r>
            <a:r>
              <a:rPr lang="en-US" sz="2400" dirty="0" err="1">
                <a:latin typeface="Georgia" panose="02040502050405020303" pitchFamily="18" charset="0"/>
              </a:rPr>
              <a:t>Dunamis</a:t>
            </a:r>
            <a:r>
              <a:rPr lang="en-US" sz="2400" dirty="0">
                <a:latin typeface="Georgia" panose="02040502050405020303" pitchFamily="18" charset="0"/>
              </a:rPr>
              <a:t> – power as in dynamite</a:t>
            </a:r>
          </a:p>
          <a:p>
            <a:r>
              <a:rPr lang="en-US" sz="2400" dirty="0">
                <a:latin typeface="Georgia" panose="02040502050405020303" pitchFamily="18" charset="0"/>
              </a:rPr>
              <a:t>		Energeia – “working” as in energy</a:t>
            </a:r>
          </a:p>
          <a:p>
            <a:r>
              <a:rPr lang="en-US" sz="2400" dirty="0">
                <a:latin typeface="Georgia" panose="02040502050405020303" pitchFamily="18" charset="0"/>
              </a:rPr>
              <a:t>		</a:t>
            </a:r>
            <a:r>
              <a:rPr lang="en-US" sz="2400" dirty="0" err="1">
                <a:latin typeface="Georgia" panose="02040502050405020303" pitchFamily="18" charset="0"/>
              </a:rPr>
              <a:t>Kratos</a:t>
            </a:r>
            <a:r>
              <a:rPr lang="en-US" sz="2400" dirty="0">
                <a:latin typeface="Georgia" panose="02040502050405020303" pitchFamily="18" charset="0"/>
              </a:rPr>
              <a:t> – “mighty”</a:t>
            </a:r>
          </a:p>
          <a:p>
            <a:endParaRPr lang="en-US" sz="2400" dirty="0">
              <a:latin typeface="Georgia" panose="02040502050405020303" pitchFamily="18" charset="0"/>
            </a:endParaRPr>
          </a:p>
          <a:p>
            <a:r>
              <a:rPr lang="en-US" sz="2400" dirty="0">
                <a:latin typeface="Georgia" panose="02040502050405020303" pitchFamily="18" charset="0"/>
              </a:rPr>
              <a:t>The above says we have Divine, dynamic, eternal energy available to us as believers. </a:t>
            </a:r>
          </a:p>
        </p:txBody>
      </p:sp>
    </p:spTree>
    <p:extLst>
      <p:ext uri="{BB962C8B-B14F-4D97-AF65-F5344CB8AC3E}">
        <p14:creationId xmlns:p14="http://schemas.microsoft.com/office/powerpoint/2010/main" val="3369794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1219200"/>
            <a:ext cx="7924800" cy="3354765"/>
          </a:xfrm>
          <a:prstGeom prst="rect">
            <a:avLst/>
          </a:prstGeom>
          <a:noFill/>
        </p:spPr>
        <p:txBody>
          <a:bodyPr wrap="square" rtlCol="0">
            <a:spAutoFit/>
          </a:bodyPr>
          <a:lstStyle/>
          <a:p>
            <a:r>
              <a:rPr lang="en-US" sz="2800" dirty="0">
                <a:latin typeface="Georgia" panose="02040502050405020303" pitchFamily="18" charset="0"/>
              </a:rPr>
              <a:t>We need this power for a couple of reasons:</a:t>
            </a:r>
          </a:p>
          <a:p>
            <a:r>
              <a:rPr lang="en-US" sz="2800" dirty="0">
                <a:latin typeface="Georgia" panose="02040502050405020303" pitchFamily="18" charset="0"/>
              </a:rPr>
              <a:t>     1. </a:t>
            </a:r>
            <a:r>
              <a:rPr lang="en-US" sz="2400" dirty="0">
                <a:latin typeface="Georgia" panose="02040502050405020303" pitchFamily="18" charset="0"/>
              </a:rPr>
              <a:t>God’s Power enables us to use God’s Wealth</a:t>
            </a:r>
          </a:p>
          <a:p>
            <a:r>
              <a:rPr lang="en-US" sz="2800" dirty="0">
                <a:latin typeface="Georgia" panose="02040502050405020303" pitchFamily="18" charset="0"/>
              </a:rPr>
              <a:t>     	(</a:t>
            </a:r>
            <a:r>
              <a:rPr lang="en-US" sz="2400" dirty="0">
                <a:latin typeface="Georgia" panose="02040502050405020303" pitchFamily="18" charset="0"/>
              </a:rPr>
              <a:t>We are too weak in the flesh: </a:t>
            </a:r>
            <a:r>
              <a:rPr lang="en-US" sz="2400" dirty="0">
                <a:solidFill>
                  <a:srgbClr val="FFFF00"/>
                </a:solidFill>
                <a:latin typeface="Georgia" panose="02040502050405020303" pitchFamily="18" charset="0"/>
              </a:rPr>
              <a:t>Matt. 26:41</a:t>
            </a:r>
            <a:r>
              <a:rPr lang="en-US" sz="2400" dirty="0">
                <a:latin typeface="Georgia" panose="02040502050405020303" pitchFamily="18" charset="0"/>
              </a:rPr>
              <a:t>)</a:t>
            </a:r>
          </a:p>
          <a:p>
            <a:r>
              <a:rPr lang="en-US" sz="2400" dirty="0">
                <a:latin typeface="Georgia" panose="02040502050405020303" pitchFamily="18" charset="0"/>
              </a:rPr>
              <a:t>      2. We need God’s spiritual power to battle spiritual</a:t>
            </a:r>
          </a:p>
          <a:p>
            <a:r>
              <a:rPr lang="en-US" sz="2400" dirty="0">
                <a:latin typeface="Georgia" panose="02040502050405020303" pitchFamily="18" charset="0"/>
              </a:rPr>
              <a:t>             foes.  </a:t>
            </a:r>
            <a:r>
              <a:rPr lang="en-US" sz="2400" dirty="0">
                <a:solidFill>
                  <a:srgbClr val="FFFF00"/>
                </a:solidFill>
                <a:latin typeface="Georgia" panose="02040502050405020303" pitchFamily="18" charset="0"/>
              </a:rPr>
              <a:t>Eph.1:21; 6:11-12</a:t>
            </a:r>
          </a:p>
          <a:p>
            <a:endParaRPr lang="en-US" sz="2400" dirty="0">
              <a:solidFill>
                <a:srgbClr val="FFFF00"/>
              </a:solidFill>
              <a:latin typeface="Georgia" panose="02040502050405020303" pitchFamily="18" charset="0"/>
            </a:endParaRPr>
          </a:p>
          <a:p>
            <a:r>
              <a:rPr lang="en-US" sz="2800" dirty="0">
                <a:solidFill>
                  <a:srgbClr val="FFFF00"/>
                </a:solidFill>
                <a:latin typeface="Georgia" panose="02040502050405020303" pitchFamily="18" charset="0"/>
              </a:rPr>
              <a:t>God’s power is measured by the resurrection of</a:t>
            </a:r>
          </a:p>
          <a:p>
            <a:r>
              <a:rPr lang="en-US" sz="2800" dirty="0">
                <a:solidFill>
                  <a:srgbClr val="FFFF00"/>
                </a:solidFill>
                <a:latin typeface="Georgia" panose="02040502050405020303" pitchFamily="18" charset="0"/>
              </a:rPr>
              <a:t>                                      Christ</a:t>
            </a:r>
          </a:p>
        </p:txBody>
      </p:sp>
    </p:spTree>
    <p:extLst>
      <p:ext uri="{BB962C8B-B14F-4D97-AF65-F5344CB8AC3E}">
        <p14:creationId xmlns:p14="http://schemas.microsoft.com/office/powerpoint/2010/main" val="1901068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257" y="381000"/>
            <a:ext cx="7772400" cy="1470025"/>
          </a:xfrm>
        </p:spPr>
        <p:txBody>
          <a:bodyPr>
            <a:normAutofit/>
          </a:bodyPr>
          <a:lstStyle/>
          <a:p>
            <a:r>
              <a:rPr lang="en-US" sz="8000" dirty="0" err="1">
                <a:latin typeface="Algerian" panose="04020705040A02060702" pitchFamily="82" charset="0"/>
              </a:rPr>
              <a:t>ephesians</a:t>
            </a:r>
            <a:endParaRPr lang="en-US" sz="8000" dirty="0">
              <a:latin typeface="Algerian" panose="04020705040A02060702" pitchFamily="82" charset="0"/>
            </a:endParaRPr>
          </a:p>
        </p:txBody>
      </p:sp>
      <p:sp>
        <p:nvSpPr>
          <p:cNvPr id="5" name="TextBox 4"/>
          <p:cNvSpPr txBox="1"/>
          <p:nvPr/>
        </p:nvSpPr>
        <p:spPr>
          <a:xfrm>
            <a:off x="495300" y="2667000"/>
            <a:ext cx="8305800" cy="1569660"/>
          </a:xfrm>
          <a:prstGeom prst="rect">
            <a:avLst/>
          </a:prstGeom>
          <a:noFill/>
        </p:spPr>
        <p:txBody>
          <a:bodyPr wrap="square" rtlCol="0">
            <a:spAutoFit/>
          </a:bodyPr>
          <a:lstStyle/>
          <a:p>
            <a:pPr algn="ctr"/>
            <a:r>
              <a:rPr lang="en-US" sz="4800" b="1" dirty="0">
                <a:solidFill>
                  <a:srgbClr val="FFFF00"/>
                </a:solidFill>
                <a:latin typeface="Georgia" panose="02040502050405020303" pitchFamily="18" charset="0"/>
              </a:rPr>
              <a:t>A Prayer for Spiritual Insight</a:t>
            </a:r>
          </a:p>
        </p:txBody>
      </p:sp>
      <p:sp>
        <p:nvSpPr>
          <p:cNvPr id="7" name="TextBox 6"/>
          <p:cNvSpPr txBox="1"/>
          <p:nvPr/>
        </p:nvSpPr>
        <p:spPr>
          <a:xfrm>
            <a:off x="2133600" y="4724400"/>
            <a:ext cx="5029200" cy="646331"/>
          </a:xfrm>
          <a:prstGeom prst="rect">
            <a:avLst/>
          </a:prstGeom>
          <a:noFill/>
        </p:spPr>
        <p:txBody>
          <a:bodyPr wrap="square" rtlCol="0">
            <a:spAutoFit/>
          </a:bodyPr>
          <a:lstStyle/>
          <a:p>
            <a:pPr algn="ctr"/>
            <a:r>
              <a:rPr lang="en-US" sz="3600" dirty="0">
                <a:latin typeface="Georgia" panose="02040502050405020303" pitchFamily="18" charset="0"/>
              </a:rPr>
              <a:t>Ephesians 1 : 15 thru 23</a:t>
            </a:r>
          </a:p>
        </p:txBody>
      </p:sp>
    </p:spTree>
    <p:extLst>
      <p:ext uri="{BB962C8B-B14F-4D97-AF65-F5344CB8AC3E}">
        <p14:creationId xmlns:p14="http://schemas.microsoft.com/office/powerpoint/2010/main" val="3457750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533400"/>
            <a:ext cx="7848600" cy="1200329"/>
          </a:xfrm>
          <a:prstGeom prst="rect">
            <a:avLst/>
          </a:prstGeom>
          <a:noFill/>
        </p:spPr>
        <p:txBody>
          <a:bodyPr wrap="square" rtlCol="0">
            <a:spAutoFit/>
          </a:bodyPr>
          <a:lstStyle/>
          <a:p>
            <a:r>
              <a:rPr lang="en-US" sz="2400" dirty="0">
                <a:latin typeface="Georgia" panose="02040502050405020303" pitchFamily="18" charset="0"/>
              </a:rPr>
              <a:t>In Paul’s prayer for Spiritual Insight he wants to make sure we fully comprehend the vastness of the riches available to us. We have been given it all:</a:t>
            </a:r>
          </a:p>
        </p:txBody>
      </p:sp>
      <p:sp>
        <p:nvSpPr>
          <p:cNvPr id="3" name="TextBox 2"/>
          <p:cNvSpPr txBox="1"/>
          <p:nvPr/>
        </p:nvSpPr>
        <p:spPr>
          <a:xfrm>
            <a:off x="642730" y="1905000"/>
            <a:ext cx="7848600" cy="461665"/>
          </a:xfrm>
          <a:prstGeom prst="rect">
            <a:avLst/>
          </a:prstGeom>
          <a:noFill/>
        </p:spPr>
        <p:txBody>
          <a:bodyPr wrap="square" rtlCol="0">
            <a:spAutoFit/>
          </a:bodyPr>
          <a:lstStyle/>
          <a:p>
            <a:r>
              <a:rPr lang="en-US" sz="2400" dirty="0">
                <a:solidFill>
                  <a:srgbClr val="FFFF00"/>
                </a:solidFill>
                <a:latin typeface="Georgia" panose="02040502050405020303" pitchFamily="18" charset="0"/>
              </a:rPr>
              <a:t>1. We have the Holy Spirt…ALL of Him!</a:t>
            </a:r>
          </a:p>
        </p:txBody>
      </p:sp>
      <p:sp>
        <p:nvSpPr>
          <p:cNvPr id="4" name="TextBox 3"/>
          <p:cNvSpPr txBox="1"/>
          <p:nvPr/>
        </p:nvSpPr>
        <p:spPr>
          <a:xfrm>
            <a:off x="609600" y="2514600"/>
            <a:ext cx="7848600" cy="830997"/>
          </a:xfrm>
          <a:prstGeom prst="rect">
            <a:avLst/>
          </a:prstGeom>
          <a:noFill/>
        </p:spPr>
        <p:txBody>
          <a:bodyPr wrap="square" rtlCol="0">
            <a:spAutoFit/>
          </a:bodyPr>
          <a:lstStyle/>
          <a:p>
            <a:r>
              <a:rPr lang="en-US" sz="2400" dirty="0">
                <a:solidFill>
                  <a:srgbClr val="FFFF00"/>
                </a:solidFill>
                <a:latin typeface="Georgia" panose="02040502050405020303" pitchFamily="18" charset="0"/>
              </a:rPr>
              <a:t>2. We have Blessings…Every spiritual blessing in the Heavenly realms.</a:t>
            </a:r>
          </a:p>
        </p:txBody>
      </p:sp>
      <p:sp>
        <p:nvSpPr>
          <p:cNvPr id="5" name="TextBox 4"/>
          <p:cNvSpPr txBox="1"/>
          <p:nvPr/>
        </p:nvSpPr>
        <p:spPr>
          <a:xfrm>
            <a:off x="609600" y="3657600"/>
            <a:ext cx="7881730" cy="830997"/>
          </a:xfrm>
          <a:prstGeom prst="rect">
            <a:avLst/>
          </a:prstGeom>
          <a:noFill/>
        </p:spPr>
        <p:txBody>
          <a:bodyPr wrap="square" rtlCol="0">
            <a:spAutoFit/>
          </a:bodyPr>
          <a:lstStyle/>
          <a:p>
            <a:r>
              <a:rPr lang="en-US" sz="2400" dirty="0">
                <a:solidFill>
                  <a:srgbClr val="FFFF00"/>
                </a:solidFill>
                <a:latin typeface="Georgia" panose="02040502050405020303" pitchFamily="18" charset="0"/>
              </a:rPr>
              <a:t>3. We have a future beyond the din of this corrupted planet…Guaranteed!</a:t>
            </a:r>
          </a:p>
        </p:txBody>
      </p:sp>
      <p:sp>
        <p:nvSpPr>
          <p:cNvPr id="6" name="TextBox 5"/>
          <p:cNvSpPr txBox="1"/>
          <p:nvPr/>
        </p:nvSpPr>
        <p:spPr>
          <a:xfrm>
            <a:off x="609600" y="4724400"/>
            <a:ext cx="7881730" cy="461665"/>
          </a:xfrm>
          <a:prstGeom prst="rect">
            <a:avLst/>
          </a:prstGeom>
          <a:noFill/>
        </p:spPr>
        <p:txBody>
          <a:bodyPr wrap="square" rtlCol="0">
            <a:spAutoFit/>
          </a:bodyPr>
          <a:lstStyle/>
          <a:p>
            <a:r>
              <a:rPr lang="en-US" sz="2400" dirty="0">
                <a:solidFill>
                  <a:srgbClr val="FFFF00"/>
                </a:solidFill>
                <a:latin typeface="Georgia" panose="02040502050405020303" pitchFamily="18" charset="0"/>
              </a:rPr>
              <a:t>4. We have ALL THINGS required for Life and Godliness</a:t>
            </a:r>
          </a:p>
        </p:txBody>
      </p:sp>
    </p:spTree>
    <p:extLst>
      <p:ext uri="{BB962C8B-B14F-4D97-AF65-F5344CB8AC3E}">
        <p14:creationId xmlns:p14="http://schemas.microsoft.com/office/powerpoint/2010/main" val="2319741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ppt_x"/>
                                          </p:val>
                                        </p:tav>
                                        <p:tav tm="100000">
                                          <p:val>
                                            <p:strVal val="#ppt_x"/>
                                          </p:val>
                                        </p:tav>
                                      </p:tavLst>
                                    </p:anim>
                                    <p:anim calcmode="lin" valueType="num">
                                      <p:cBhvr additive="base">
                                        <p:cTn id="2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additive="base">
                                        <p:cTn id="26" dur="500" fill="hold"/>
                                        <p:tgtEl>
                                          <p:spTgt spid="6"/>
                                        </p:tgtEl>
                                        <p:attrNameLst>
                                          <p:attrName>ppt_x</p:attrName>
                                        </p:attrNameLst>
                                      </p:cBhvr>
                                      <p:tavLst>
                                        <p:tav tm="0">
                                          <p:val>
                                            <p:strVal val="#ppt_x"/>
                                          </p:val>
                                        </p:tav>
                                        <p:tav tm="100000">
                                          <p:val>
                                            <p:strVal val="#ppt_x"/>
                                          </p:val>
                                        </p:tav>
                                      </p:tavLst>
                                    </p:anim>
                                    <p:anim calcmode="lin" valueType="num">
                                      <p:cBhvr additive="base">
                                        <p:cTn id="27"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381000"/>
            <a:ext cx="8153400" cy="1569660"/>
          </a:xfrm>
          <a:prstGeom prst="rect">
            <a:avLst/>
          </a:prstGeom>
          <a:noFill/>
        </p:spPr>
        <p:txBody>
          <a:bodyPr wrap="square" rtlCol="0">
            <a:spAutoFit/>
          </a:bodyPr>
          <a:lstStyle/>
          <a:p>
            <a:r>
              <a:rPr lang="en-US" sz="2400" dirty="0">
                <a:latin typeface="Georgia" panose="02040502050405020303" pitchFamily="18" charset="0"/>
              </a:rPr>
              <a:t>There are 4 prison prayers of Paul, in addition to numerous other prayers recorded throughout the New Testament by Paul. These 4, Eph. 1:15-23; 3:14-21; Phil. 1:9-11 &amp; Col. 1:9-12 all have the same characteristic:</a:t>
            </a:r>
          </a:p>
        </p:txBody>
      </p:sp>
      <p:sp>
        <p:nvSpPr>
          <p:cNvPr id="3" name="TextBox 2"/>
          <p:cNvSpPr txBox="1"/>
          <p:nvPr/>
        </p:nvSpPr>
        <p:spPr>
          <a:xfrm>
            <a:off x="533400" y="2133600"/>
            <a:ext cx="8077200" cy="1200329"/>
          </a:xfrm>
          <a:prstGeom prst="rect">
            <a:avLst/>
          </a:prstGeom>
          <a:noFill/>
        </p:spPr>
        <p:txBody>
          <a:bodyPr wrap="square" rtlCol="0">
            <a:spAutoFit/>
          </a:bodyPr>
          <a:lstStyle/>
          <a:p>
            <a:r>
              <a:rPr lang="en-US" sz="2400" dirty="0">
                <a:solidFill>
                  <a:srgbClr val="FFFF00"/>
                </a:solidFill>
                <a:latin typeface="Georgia" panose="02040502050405020303" pitchFamily="18" charset="0"/>
              </a:rPr>
              <a:t>We notice he isn’t asking God to give them what they don’t have, rather, he’s asking God to reveal to them what they already have!</a:t>
            </a:r>
          </a:p>
        </p:txBody>
      </p:sp>
      <p:sp>
        <p:nvSpPr>
          <p:cNvPr id="4" name="TextBox 3"/>
          <p:cNvSpPr txBox="1"/>
          <p:nvPr/>
        </p:nvSpPr>
        <p:spPr>
          <a:xfrm>
            <a:off x="533400" y="3516869"/>
            <a:ext cx="8077200" cy="1938992"/>
          </a:xfrm>
          <a:prstGeom prst="rect">
            <a:avLst/>
          </a:prstGeom>
          <a:noFill/>
        </p:spPr>
        <p:txBody>
          <a:bodyPr wrap="square" rtlCol="0">
            <a:spAutoFit/>
          </a:bodyPr>
          <a:lstStyle/>
          <a:p>
            <a:r>
              <a:rPr lang="en-US" sz="2400" dirty="0">
                <a:latin typeface="Georgia" panose="02040502050405020303" pitchFamily="18" charset="0"/>
              </a:rPr>
              <a:t>Three things to remember about these riches in Christ:</a:t>
            </a:r>
          </a:p>
          <a:p>
            <a:r>
              <a:rPr lang="en-US" sz="2400" dirty="0">
                <a:latin typeface="Georgia" panose="02040502050405020303" pitchFamily="18" charset="0"/>
              </a:rPr>
              <a:t>	1. True riches come from God,</a:t>
            </a:r>
          </a:p>
          <a:p>
            <a:r>
              <a:rPr lang="en-US" sz="2400" dirty="0">
                <a:latin typeface="Georgia" panose="02040502050405020303" pitchFamily="18" charset="0"/>
              </a:rPr>
              <a:t>	2. All riches come from God’s grace and for His</a:t>
            </a:r>
          </a:p>
          <a:p>
            <a:r>
              <a:rPr lang="en-US" sz="2400" dirty="0">
                <a:latin typeface="Georgia" panose="02040502050405020303" pitchFamily="18" charset="0"/>
              </a:rPr>
              <a:t>                 glory,</a:t>
            </a:r>
          </a:p>
          <a:p>
            <a:r>
              <a:rPr lang="en-US" sz="2400" dirty="0">
                <a:latin typeface="Georgia" panose="02040502050405020303" pitchFamily="18" charset="0"/>
              </a:rPr>
              <a:t>	3. These riches are only the beginning!</a:t>
            </a:r>
          </a:p>
        </p:txBody>
      </p:sp>
    </p:spTree>
    <p:extLst>
      <p:ext uri="{BB962C8B-B14F-4D97-AF65-F5344CB8AC3E}">
        <p14:creationId xmlns:p14="http://schemas.microsoft.com/office/powerpoint/2010/main" val="1872032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228600"/>
            <a:ext cx="8153400" cy="1938992"/>
          </a:xfrm>
          <a:prstGeom prst="rect">
            <a:avLst/>
          </a:prstGeom>
          <a:noFill/>
        </p:spPr>
        <p:txBody>
          <a:bodyPr wrap="square" rtlCol="0">
            <a:spAutoFit/>
          </a:bodyPr>
          <a:lstStyle/>
          <a:p>
            <a:pPr marL="514350" indent="-514350">
              <a:buAutoNum type="romanUcPeriod"/>
            </a:pPr>
            <a:r>
              <a:rPr lang="en-US" sz="2400" dirty="0">
                <a:latin typeface="Georgia" panose="02040502050405020303" pitchFamily="18" charset="0"/>
              </a:rPr>
              <a:t>In Christ we have everything!</a:t>
            </a:r>
          </a:p>
          <a:p>
            <a:pPr marL="914400" lvl="1" indent="-457200">
              <a:buAutoNum type="alphaLcPeriod"/>
            </a:pPr>
            <a:r>
              <a:rPr lang="en-US" sz="2400" dirty="0">
                <a:latin typeface="Georgia" panose="02040502050405020303" pitchFamily="18" charset="0"/>
              </a:rPr>
              <a:t>All spiritual blessings:  </a:t>
            </a:r>
            <a:r>
              <a:rPr lang="en-US" sz="2400" dirty="0">
                <a:solidFill>
                  <a:srgbClr val="FFFF00"/>
                </a:solidFill>
                <a:latin typeface="Georgia" panose="02040502050405020303" pitchFamily="18" charset="0"/>
              </a:rPr>
              <a:t>Eph. 1:3</a:t>
            </a:r>
          </a:p>
          <a:p>
            <a:pPr marL="914400" lvl="1" indent="-457200">
              <a:buAutoNum type="alphaLcPeriod"/>
            </a:pPr>
            <a:r>
              <a:rPr lang="en-US" sz="2400" dirty="0">
                <a:latin typeface="Georgia" panose="02040502050405020303" pitchFamily="18" charset="0"/>
              </a:rPr>
              <a:t>All things to enjoy: </a:t>
            </a:r>
            <a:r>
              <a:rPr lang="en-US" sz="2400" dirty="0">
                <a:solidFill>
                  <a:srgbClr val="FFFF00"/>
                </a:solidFill>
                <a:latin typeface="Georgia" panose="02040502050405020303" pitchFamily="18" charset="0"/>
              </a:rPr>
              <a:t>1 Tim. 6:17</a:t>
            </a:r>
          </a:p>
          <a:p>
            <a:pPr marL="914400" lvl="1" indent="-457200">
              <a:buAutoNum type="alphaLcPeriod"/>
            </a:pPr>
            <a:r>
              <a:rPr lang="en-US" sz="2400" dirty="0">
                <a:latin typeface="Georgia" panose="02040502050405020303" pitchFamily="18" charset="0"/>
              </a:rPr>
              <a:t>All things necessary for Life and Godliness: </a:t>
            </a:r>
          </a:p>
          <a:p>
            <a:pPr lvl="1"/>
            <a:r>
              <a:rPr lang="en-US" sz="2400" dirty="0">
                <a:latin typeface="Georgia" panose="02040502050405020303" pitchFamily="18" charset="0"/>
              </a:rPr>
              <a:t>      </a:t>
            </a:r>
            <a:r>
              <a:rPr lang="en-US" sz="2400" dirty="0">
                <a:solidFill>
                  <a:srgbClr val="FFFF00"/>
                </a:solidFill>
                <a:latin typeface="Georgia" panose="02040502050405020303" pitchFamily="18" charset="0"/>
              </a:rPr>
              <a:t>2 Pet. 1:3</a:t>
            </a:r>
          </a:p>
        </p:txBody>
      </p:sp>
      <p:sp>
        <p:nvSpPr>
          <p:cNvPr id="4" name="TextBox 3"/>
          <p:cNvSpPr txBox="1"/>
          <p:nvPr/>
        </p:nvSpPr>
        <p:spPr>
          <a:xfrm>
            <a:off x="589722" y="2286000"/>
            <a:ext cx="8153400" cy="1569660"/>
          </a:xfrm>
          <a:prstGeom prst="rect">
            <a:avLst/>
          </a:prstGeom>
          <a:noFill/>
        </p:spPr>
        <p:txBody>
          <a:bodyPr wrap="square" rtlCol="0">
            <a:spAutoFit/>
          </a:bodyPr>
          <a:lstStyle/>
          <a:p>
            <a:pPr marL="514350" indent="-514350">
              <a:buAutoNum type="romanUcPeriod" startAt="2"/>
            </a:pPr>
            <a:r>
              <a:rPr lang="en-US" sz="2400" dirty="0">
                <a:latin typeface="Georgia" panose="02040502050405020303" pitchFamily="18" charset="0"/>
              </a:rPr>
              <a:t>All things for His glory</a:t>
            </a:r>
          </a:p>
          <a:p>
            <a:r>
              <a:rPr lang="en-US" sz="2400" dirty="0">
                <a:latin typeface="Georgia" panose="02040502050405020303" pitchFamily="18" charset="0"/>
              </a:rPr>
              <a:t>	a. To the praise of His glory: 1:6</a:t>
            </a:r>
          </a:p>
          <a:p>
            <a:r>
              <a:rPr lang="en-US" sz="2400" dirty="0">
                <a:latin typeface="Georgia" panose="02040502050405020303" pitchFamily="18" charset="0"/>
              </a:rPr>
              <a:t>            b. That we should be to the praise of His glory: 1:12</a:t>
            </a:r>
          </a:p>
          <a:p>
            <a:r>
              <a:rPr lang="en-US" sz="2400" dirty="0">
                <a:latin typeface="Georgia" panose="02040502050405020303" pitchFamily="18" charset="0"/>
              </a:rPr>
              <a:t>	c.  Unto the praise of His glory</a:t>
            </a:r>
          </a:p>
        </p:txBody>
      </p:sp>
      <p:sp>
        <p:nvSpPr>
          <p:cNvPr id="5" name="TextBox 4"/>
          <p:cNvSpPr txBox="1"/>
          <p:nvPr/>
        </p:nvSpPr>
        <p:spPr>
          <a:xfrm>
            <a:off x="609600" y="3974068"/>
            <a:ext cx="8153400" cy="2677656"/>
          </a:xfrm>
          <a:prstGeom prst="rect">
            <a:avLst/>
          </a:prstGeom>
          <a:noFill/>
        </p:spPr>
        <p:txBody>
          <a:bodyPr wrap="square" rtlCol="0">
            <a:spAutoFit/>
          </a:bodyPr>
          <a:lstStyle/>
          <a:p>
            <a:pPr marL="514350" indent="-514350">
              <a:buAutoNum type="romanUcPeriod" startAt="3"/>
            </a:pPr>
            <a:r>
              <a:rPr lang="en-US" sz="2400" dirty="0">
                <a:latin typeface="Georgia" panose="02040502050405020303" pitchFamily="18" charset="0"/>
              </a:rPr>
              <a:t>Just the beginning:</a:t>
            </a:r>
          </a:p>
          <a:p>
            <a:r>
              <a:rPr lang="en-US" sz="2400" dirty="0">
                <a:latin typeface="Georgia" panose="02040502050405020303" pitchFamily="18" charset="0"/>
              </a:rPr>
              <a:t>	As we mature in our sanctification we are able to dig deeper into the vast wealth of God’s immeasurable riches.</a:t>
            </a:r>
          </a:p>
          <a:p>
            <a:r>
              <a:rPr lang="en-US" sz="2400" dirty="0">
                <a:latin typeface="Georgia" panose="02040502050405020303" pitchFamily="18" charset="0"/>
              </a:rPr>
              <a:t>These riches were:</a:t>
            </a:r>
          </a:p>
          <a:p>
            <a:r>
              <a:rPr lang="en-US" sz="2400" dirty="0">
                <a:latin typeface="Georgia" panose="02040502050405020303" pitchFamily="18" charset="0"/>
              </a:rPr>
              <a:t>	1. planned by the Father in eternity past;  </a:t>
            </a:r>
            <a:r>
              <a:rPr lang="en-US" sz="2400" dirty="0">
                <a:solidFill>
                  <a:srgbClr val="FFFF00"/>
                </a:solidFill>
                <a:latin typeface="Georgia" panose="02040502050405020303" pitchFamily="18" charset="0"/>
              </a:rPr>
              <a:t>Eph. 1:4</a:t>
            </a:r>
          </a:p>
          <a:p>
            <a:r>
              <a:rPr lang="en-US" sz="2400" dirty="0">
                <a:latin typeface="Georgia" panose="02040502050405020303" pitchFamily="18" charset="0"/>
              </a:rPr>
              <a:t>	2. Purchased by the Son with His blood;  </a:t>
            </a:r>
            <a:r>
              <a:rPr lang="en-US" sz="2400" dirty="0">
                <a:solidFill>
                  <a:srgbClr val="FFFF00"/>
                </a:solidFill>
                <a:latin typeface="Georgia" panose="02040502050405020303" pitchFamily="18" charset="0"/>
              </a:rPr>
              <a:t>Eph. 1:7</a:t>
            </a:r>
          </a:p>
          <a:p>
            <a:r>
              <a:rPr lang="en-US" sz="2400" dirty="0">
                <a:latin typeface="Georgia" panose="02040502050405020303" pitchFamily="18" charset="0"/>
              </a:rPr>
              <a:t>	3. Delivered to us by the Spirit;  </a:t>
            </a:r>
            <a:r>
              <a:rPr lang="en-US" sz="2400" dirty="0">
                <a:solidFill>
                  <a:srgbClr val="FFFF00"/>
                </a:solidFill>
                <a:latin typeface="Georgia" panose="02040502050405020303" pitchFamily="18" charset="0"/>
              </a:rPr>
              <a:t>Eph. 1:14; Phil. 2:13</a:t>
            </a:r>
          </a:p>
        </p:txBody>
      </p:sp>
    </p:spTree>
    <p:extLst>
      <p:ext uri="{BB962C8B-B14F-4D97-AF65-F5344CB8AC3E}">
        <p14:creationId xmlns:p14="http://schemas.microsoft.com/office/powerpoint/2010/main" val="3221288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animEffect transition="in" filter="fade">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533400"/>
            <a:ext cx="8610600" cy="6063198"/>
          </a:xfrm>
          <a:prstGeom prst="rect">
            <a:avLst/>
          </a:prstGeom>
          <a:noFill/>
        </p:spPr>
        <p:txBody>
          <a:bodyPr wrap="square" rtlCol="0">
            <a:spAutoFit/>
          </a:bodyPr>
          <a:lstStyle/>
          <a:p>
            <a:r>
              <a:rPr lang="en-US" sz="2800" dirty="0">
                <a:latin typeface="Georgia" panose="02040502050405020303" pitchFamily="18" charset="0"/>
              </a:rPr>
              <a:t>“O God, I have tasted Thy goodness, and it has both satisfied me and made me thirsty for more. I am painfully conscious of my need for further grace. I am ashamed of my lack of desire. O God, the Triune God, I want to want Thee; I long to be filled with longing; I thirst to be made more thirsty still. Show me Thy glory, I pray Thee, so that I may know Thee indeed. Begin in mercy a new work of love within me. Say to my soul, ‘Rise up my love, my fair one, and come away.’ Then give me grace to rise and follow Thee up from this misty lowland where I have wandered so long.” </a:t>
            </a:r>
            <a:br>
              <a:rPr lang="en-US" sz="2800" dirty="0">
                <a:latin typeface="Georgia" panose="02040502050405020303" pitchFamily="18" charset="0"/>
              </a:rPr>
            </a:br>
            <a:r>
              <a:rPr lang="en-US" sz="2800" dirty="0">
                <a:latin typeface="Georgia" panose="02040502050405020303" pitchFamily="18" charset="0"/>
              </a:rPr>
              <a:t>―</a:t>
            </a:r>
            <a:r>
              <a:rPr lang="en-US" sz="2800" b="1" dirty="0">
                <a:solidFill>
                  <a:srgbClr val="FFFF00"/>
                </a:solidFill>
                <a:latin typeface="Georgia" panose="02040502050405020303" pitchFamily="18" charset="0"/>
              </a:rPr>
              <a:t>A W Tozer</a:t>
            </a:r>
          </a:p>
          <a:p>
            <a:endParaRPr lang="en-US" sz="2400" dirty="0">
              <a:latin typeface="Georgia" panose="02040502050405020303" pitchFamily="18" charset="0"/>
            </a:endParaRPr>
          </a:p>
        </p:txBody>
      </p:sp>
    </p:spTree>
    <p:extLst>
      <p:ext uri="{BB962C8B-B14F-4D97-AF65-F5344CB8AC3E}">
        <p14:creationId xmlns:p14="http://schemas.microsoft.com/office/powerpoint/2010/main" val="1841300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6286" y="342630"/>
            <a:ext cx="8001000" cy="1384995"/>
          </a:xfrm>
          <a:prstGeom prst="rect">
            <a:avLst/>
          </a:prstGeom>
          <a:noFill/>
        </p:spPr>
        <p:txBody>
          <a:bodyPr wrap="square" rtlCol="0">
            <a:spAutoFit/>
          </a:bodyPr>
          <a:lstStyle/>
          <a:p>
            <a:r>
              <a:rPr lang="en-US" sz="2800" dirty="0">
                <a:latin typeface="Georgia" panose="02040502050405020303" pitchFamily="18" charset="0"/>
              </a:rPr>
              <a:t>“What comes into our minds when we think about God is the most important thing about us.”</a:t>
            </a:r>
          </a:p>
          <a:p>
            <a:r>
              <a:rPr lang="en-US" sz="2800" dirty="0">
                <a:latin typeface="Georgia" panose="02040502050405020303" pitchFamily="18" charset="0"/>
              </a:rPr>
              <a:t>- </a:t>
            </a:r>
            <a:r>
              <a:rPr lang="en-US" sz="2800" b="1" dirty="0">
                <a:solidFill>
                  <a:srgbClr val="FFFF00"/>
                </a:solidFill>
                <a:latin typeface="Georgia" panose="02040502050405020303" pitchFamily="18" charset="0"/>
              </a:rPr>
              <a:t>A W Tozer</a:t>
            </a:r>
          </a:p>
        </p:txBody>
      </p:sp>
      <p:sp>
        <p:nvSpPr>
          <p:cNvPr id="3" name="TextBox 2"/>
          <p:cNvSpPr txBox="1"/>
          <p:nvPr/>
        </p:nvSpPr>
        <p:spPr>
          <a:xfrm>
            <a:off x="457200" y="3112619"/>
            <a:ext cx="8001000" cy="2062103"/>
          </a:xfrm>
          <a:prstGeom prst="rect">
            <a:avLst/>
          </a:prstGeom>
          <a:noFill/>
        </p:spPr>
        <p:txBody>
          <a:bodyPr wrap="square" rtlCol="0">
            <a:spAutoFit/>
          </a:bodyPr>
          <a:lstStyle/>
          <a:p>
            <a:r>
              <a:rPr lang="en-US" sz="2800" dirty="0">
                <a:latin typeface="Georgia" panose="02040502050405020303" pitchFamily="18" charset="0"/>
              </a:rPr>
              <a:t>There are three specific areas of our Knowledge of God that Paul is praying for:</a:t>
            </a:r>
          </a:p>
          <a:p>
            <a:r>
              <a:rPr lang="en-US" sz="2400" dirty="0">
                <a:solidFill>
                  <a:srgbClr val="FFFF00"/>
                </a:solidFill>
                <a:latin typeface="Georgia" panose="02040502050405020303" pitchFamily="18" charset="0"/>
              </a:rPr>
              <a:t>	1. The Hope of His Calling,</a:t>
            </a:r>
          </a:p>
          <a:p>
            <a:r>
              <a:rPr lang="en-US" sz="2400" dirty="0">
                <a:solidFill>
                  <a:srgbClr val="FFFF00"/>
                </a:solidFill>
                <a:latin typeface="Georgia" panose="02040502050405020303" pitchFamily="18" charset="0"/>
              </a:rPr>
              <a:t>	2. The riches of His inheritance </a:t>
            </a:r>
            <a:r>
              <a:rPr lang="en-US" sz="2400" b="1" i="1" dirty="0">
                <a:solidFill>
                  <a:srgbClr val="FFFF00"/>
                </a:solidFill>
                <a:latin typeface="Georgia" panose="02040502050405020303" pitchFamily="18" charset="0"/>
              </a:rPr>
              <a:t>in the beloved</a:t>
            </a:r>
            <a:r>
              <a:rPr lang="en-US" sz="2400" dirty="0">
                <a:solidFill>
                  <a:srgbClr val="FFFF00"/>
                </a:solidFill>
                <a:latin typeface="Georgia" panose="02040502050405020303" pitchFamily="18" charset="0"/>
              </a:rPr>
              <a:t>,</a:t>
            </a:r>
          </a:p>
          <a:p>
            <a:r>
              <a:rPr lang="en-US" sz="2400" dirty="0">
                <a:solidFill>
                  <a:srgbClr val="FFFF00"/>
                </a:solidFill>
                <a:latin typeface="Georgia" panose="02040502050405020303" pitchFamily="18" charset="0"/>
              </a:rPr>
              <a:t>	3. His immeasurable power to us who believe.</a:t>
            </a:r>
          </a:p>
        </p:txBody>
      </p:sp>
      <p:sp>
        <p:nvSpPr>
          <p:cNvPr id="5" name="TextBox 4"/>
          <p:cNvSpPr txBox="1"/>
          <p:nvPr/>
        </p:nvSpPr>
        <p:spPr>
          <a:xfrm>
            <a:off x="606286" y="5334000"/>
            <a:ext cx="8031235" cy="954107"/>
          </a:xfrm>
          <a:prstGeom prst="rect">
            <a:avLst/>
          </a:prstGeom>
          <a:noFill/>
        </p:spPr>
        <p:txBody>
          <a:bodyPr wrap="square" rtlCol="0">
            <a:spAutoFit/>
          </a:bodyPr>
          <a:lstStyle/>
          <a:p>
            <a:r>
              <a:rPr lang="en-US" sz="2800" dirty="0">
                <a:latin typeface="Georgia" panose="02040502050405020303" pitchFamily="18" charset="0"/>
              </a:rPr>
              <a:t>For the Hebrew the heart was the seat of thought</a:t>
            </a:r>
          </a:p>
          <a:p>
            <a:r>
              <a:rPr lang="en-US" sz="2800" dirty="0">
                <a:latin typeface="Georgia" panose="02040502050405020303" pitchFamily="18" charset="0"/>
              </a:rPr>
              <a:t>	</a:t>
            </a:r>
            <a:r>
              <a:rPr lang="en-US" sz="2800" dirty="0">
                <a:solidFill>
                  <a:srgbClr val="FFFF00"/>
                </a:solidFill>
                <a:latin typeface="Georgia" panose="02040502050405020303" pitchFamily="18" charset="0"/>
              </a:rPr>
              <a:t>Matt. 15:19</a:t>
            </a:r>
            <a:endParaRPr lang="en-US" sz="2800" dirty="0">
              <a:latin typeface="Georgia" panose="02040502050405020303" pitchFamily="18" charset="0"/>
            </a:endParaRPr>
          </a:p>
        </p:txBody>
      </p:sp>
      <p:sp>
        <p:nvSpPr>
          <p:cNvPr id="4" name="TextBox 3"/>
          <p:cNvSpPr txBox="1"/>
          <p:nvPr/>
        </p:nvSpPr>
        <p:spPr>
          <a:xfrm>
            <a:off x="457200" y="2004623"/>
            <a:ext cx="7845286" cy="830997"/>
          </a:xfrm>
          <a:prstGeom prst="rect">
            <a:avLst/>
          </a:prstGeom>
          <a:noFill/>
        </p:spPr>
        <p:txBody>
          <a:bodyPr wrap="square" rtlCol="0">
            <a:spAutoFit/>
          </a:bodyPr>
          <a:lstStyle/>
          <a:p>
            <a:r>
              <a:rPr lang="en-US" sz="2400" dirty="0">
                <a:latin typeface="Georgia" panose="02040502050405020303" pitchFamily="18" charset="0"/>
              </a:rPr>
              <a:t>Knowledge, as used here is: </a:t>
            </a:r>
            <a:r>
              <a:rPr lang="en-US" sz="2400" i="1" dirty="0" err="1">
                <a:solidFill>
                  <a:srgbClr val="FFFF00"/>
                </a:solidFill>
                <a:latin typeface="Georgia" panose="02040502050405020303" pitchFamily="18" charset="0"/>
              </a:rPr>
              <a:t>epignosis</a:t>
            </a:r>
            <a:r>
              <a:rPr lang="en-US" sz="2400" i="1" dirty="0">
                <a:solidFill>
                  <a:srgbClr val="FFFF00"/>
                </a:solidFill>
                <a:latin typeface="Georgia" panose="02040502050405020303" pitchFamily="18" charset="0"/>
              </a:rPr>
              <a:t>, </a:t>
            </a:r>
            <a:r>
              <a:rPr lang="en-US" sz="2400" dirty="0">
                <a:latin typeface="Georgia" panose="02040502050405020303" pitchFamily="18" charset="0"/>
              </a:rPr>
              <a:t>and is a </a:t>
            </a:r>
            <a:r>
              <a:rPr lang="en-US" sz="2400" i="1" dirty="0">
                <a:latin typeface="Georgia" panose="02040502050405020303" pitchFamily="18" charset="0"/>
              </a:rPr>
              <a:t>relational</a:t>
            </a:r>
            <a:r>
              <a:rPr lang="en-US" sz="2400" dirty="0">
                <a:latin typeface="Georgia" panose="02040502050405020303" pitchFamily="18" charset="0"/>
              </a:rPr>
              <a:t> </a:t>
            </a:r>
            <a:r>
              <a:rPr lang="en-US" sz="2400" i="1" dirty="0">
                <a:latin typeface="Georgia" panose="02040502050405020303" pitchFamily="18" charset="0"/>
              </a:rPr>
              <a:t>knowledge </a:t>
            </a:r>
            <a:r>
              <a:rPr lang="en-US" sz="2400" dirty="0">
                <a:latin typeface="Georgia" panose="02040502050405020303" pitchFamily="18" charset="0"/>
              </a:rPr>
              <a:t>as opposed to an intellectual knowledge</a:t>
            </a:r>
            <a:endParaRPr lang="en-US" sz="2400" i="1" dirty="0">
              <a:solidFill>
                <a:srgbClr val="FFFF00"/>
              </a:solidFill>
              <a:latin typeface="Georgia" panose="02040502050405020303" pitchFamily="18" charset="0"/>
            </a:endParaRPr>
          </a:p>
        </p:txBody>
      </p:sp>
    </p:spTree>
    <p:extLst>
      <p:ext uri="{BB962C8B-B14F-4D97-AF65-F5344CB8AC3E}">
        <p14:creationId xmlns:p14="http://schemas.microsoft.com/office/powerpoint/2010/main" val="35121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animEffect transition="in" filter="fade">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609600"/>
            <a:ext cx="8305800" cy="5755422"/>
          </a:xfrm>
          <a:prstGeom prst="rect">
            <a:avLst/>
          </a:prstGeom>
          <a:noFill/>
        </p:spPr>
        <p:txBody>
          <a:bodyPr wrap="square" rtlCol="0">
            <a:spAutoFit/>
          </a:bodyPr>
          <a:lstStyle/>
          <a:p>
            <a:r>
              <a:rPr lang="en-US" sz="2800" dirty="0">
                <a:latin typeface="Georgia" panose="02040502050405020303" pitchFamily="18" charset="0"/>
              </a:rPr>
              <a:t>HOPE: </a:t>
            </a:r>
            <a:r>
              <a:rPr lang="en-US" sz="2800" i="1" u="sng" dirty="0" err="1">
                <a:latin typeface="Georgia" panose="02040502050405020303" pitchFamily="18" charset="0"/>
              </a:rPr>
              <a:t>elpis</a:t>
            </a:r>
            <a:r>
              <a:rPr lang="en-US" sz="2800" dirty="0">
                <a:latin typeface="Georgia" panose="02040502050405020303" pitchFamily="18" charset="0"/>
              </a:rPr>
              <a:t> (</a:t>
            </a:r>
            <a:r>
              <a:rPr lang="en-US" sz="2800" dirty="0" err="1">
                <a:latin typeface="Georgia" panose="02040502050405020303" pitchFamily="18" charset="0"/>
              </a:rPr>
              <a:t>Gk</a:t>
            </a:r>
            <a:r>
              <a:rPr lang="en-US" sz="2800" dirty="0">
                <a:latin typeface="Georgia" panose="02040502050405020303" pitchFamily="18" charset="0"/>
              </a:rPr>
              <a:t>)</a:t>
            </a:r>
            <a:r>
              <a:rPr lang="en-US" sz="2400" dirty="0">
                <a:latin typeface="Georgia" panose="02040502050405020303" pitchFamily="18" charset="0"/>
              </a:rPr>
              <a:t> </a:t>
            </a:r>
          </a:p>
          <a:p>
            <a:r>
              <a:rPr lang="en-US" sz="2400" dirty="0">
                <a:latin typeface="Georgia" panose="02040502050405020303" pitchFamily="18" charset="0"/>
              </a:rPr>
              <a:t>	A favorable and confident expectation of something</a:t>
            </a:r>
          </a:p>
          <a:p>
            <a:r>
              <a:rPr lang="en-US" sz="2400" dirty="0">
                <a:latin typeface="Georgia" panose="02040502050405020303" pitchFamily="18" charset="0"/>
              </a:rPr>
              <a:t>             taking place, primarily in the future.  </a:t>
            </a:r>
            <a:r>
              <a:rPr lang="en-US" sz="2400" dirty="0">
                <a:solidFill>
                  <a:srgbClr val="FFFF00"/>
                </a:solidFill>
                <a:latin typeface="Georgia" panose="02040502050405020303" pitchFamily="18" charset="0"/>
              </a:rPr>
              <a:t>Rom. 8:23-25</a:t>
            </a:r>
          </a:p>
          <a:p>
            <a:endParaRPr lang="en-US" sz="2400" dirty="0">
              <a:solidFill>
                <a:srgbClr val="FFFF00"/>
              </a:solidFill>
              <a:latin typeface="Georgia" panose="02040502050405020303" pitchFamily="18" charset="0"/>
            </a:endParaRPr>
          </a:p>
          <a:p>
            <a:r>
              <a:rPr lang="en-US" sz="2800" dirty="0">
                <a:latin typeface="Georgia" panose="02040502050405020303" pitchFamily="18" charset="0"/>
              </a:rPr>
              <a:t>The basis for our Hope: The Gospel; </a:t>
            </a:r>
            <a:r>
              <a:rPr lang="en-US" sz="2800" dirty="0">
                <a:solidFill>
                  <a:srgbClr val="FFFF00"/>
                </a:solidFill>
                <a:latin typeface="Georgia" panose="02040502050405020303" pitchFamily="18" charset="0"/>
              </a:rPr>
              <a:t>Col. 1:23 </a:t>
            </a:r>
            <a:endParaRPr lang="en-US" sz="2800" dirty="0">
              <a:latin typeface="Georgia" panose="02040502050405020303" pitchFamily="18" charset="0"/>
            </a:endParaRPr>
          </a:p>
          <a:p>
            <a:r>
              <a:rPr lang="en-US" sz="2400" dirty="0">
                <a:latin typeface="Georgia" panose="02040502050405020303" pitchFamily="18" charset="0"/>
              </a:rPr>
              <a:t>	And that Hope is our eternal life</a:t>
            </a:r>
          </a:p>
          <a:p>
            <a:endParaRPr lang="en-US" sz="2400" dirty="0">
              <a:latin typeface="Georgia" panose="02040502050405020303" pitchFamily="18" charset="0"/>
            </a:endParaRPr>
          </a:p>
          <a:p>
            <a:r>
              <a:rPr lang="en-US" sz="2400" dirty="0">
                <a:latin typeface="Georgia" panose="02040502050405020303" pitchFamily="18" charset="0"/>
              </a:rPr>
              <a:t>Several aspects of that Hope:</a:t>
            </a:r>
          </a:p>
          <a:p>
            <a:r>
              <a:rPr lang="en-US" sz="2400" dirty="0">
                <a:latin typeface="Georgia" panose="02040502050405020303" pitchFamily="18" charset="0"/>
              </a:rPr>
              <a:t>	a. Hope for Christ’s return for His Church  </a:t>
            </a:r>
          </a:p>
          <a:p>
            <a:r>
              <a:rPr lang="en-US" sz="2400" dirty="0">
                <a:latin typeface="Georgia" panose="02040502050405020303" pitchFamily="18" charset="0"/>
              </a:rPr>
              <a:t>                 </a:t>
            </a:r>
            <a:r>
              <a:rPr lang="en-US" sz="2400" dirty="0">
                <a:solidFill>
                  <a:srgbClr val="FFFF00"/>
                </a:solidFill>
                <a:latin typeface="Georgia" panose="02040502050405020303" pitchFamily="18" charset="0"/>
              </a:rPr>
              <a:t>1 Thess. 4:14 &amp;5:8</a:t>
            </a:r>
          </a:p>
          <a:p>
            <a:r>
              <a:rPr lang="en-US" sz="2400" dirty="0">
                <a:latin typeface="Georgia" panose="02040502050405020303" pitchFamily="18" charset="0"/>
              </a:rPr>
              <a:t>	b. The Hope of righteousness  </a:t>
            </a:r>
            <a:r>
              <a:rPr lang="en-US" sz="2400" dirty="0">
                <a:solidFill>
                  <a:srgbClr val="FFFF00"/>
                </a:solidFill>
                <a:latin typeface="Georgia" panose="02040502050405020303" pitchFamily="18" charset="0"/>
              </a:rPr>
              <a:t>Gal. 5:5</a:t>
            </a:r>
          </a:p>
          <a:p>
            <a:r>
              <a:rPr lang="en-US" sz="2400" dirty="0">
                <a:latin typeface="Georgia" panose="02040502050405020303" pitchFamily="18" charset="0"/>
              </a:rPr>
              <a:t>	c. The Hope of the Resurrection  </a:t>
            </a:r>
            <a:r>
              <a:rPr lang="en-US" sz="2400" dirty="0">
                <a:solidFill>
                  <a:srgbClr val="FFFF00"/>
                </a:solidFill>
                <a:latin typeface="Georgia" panose="02040502050405020303" pitchFamily="18" charset="0"/>
              </a:rPr>
              <a:t>Acts 23:6 &amp; others  </a:t>
            </a:r>
          </a:p>
          <a:p>
            <a:endParaRPr lang="en-US" sz="2400" dirty="0">
              <a:solidFill>
                <a:srgbClr val="FFFF00"/>
              </a:solidFill>
              <a:latin typeface="Georgia" panose="02040502050405020303" pitchFamily="18" charset="0"/>
            </a:endParaRPr>
          </a:p>
          <a:p>
            <a:r>
              <a:rPr lang="en-US" sz="2400" dirty="0">
                <a:latin typeface="Georgia" panose="02040502050405020303" pitchFamily="18" charset="0"/>
              </a:rPr>
              <a:t>The main idea is that Hope, overall deepens our assurance of our personal confidence in God. </a:t>
            </a:r>
            <a:r>
              <a:rPr lang="en-US" sz="2400" dirty="0">
                <a:solidFill>
                  <a:srgbClr val="FFFF00"/>
                </a:solidFill>
                <a:latin typeface="Georgia" panose="02040502050405020303" pitchFamily="18" charset="0"/>
              </a:rPr>
              <a:t>Rom. 5:3-5 </a:t>
            </a:r>
          </a:p>
        </p:txBody>
      </p:sp>
    </p:spTree>
    <p:extLst>
      <p:ext uri="{BB962C8B-B14F-4D97-AF65-F5344CB8AC3E}">
        <p14:creationId xmlns:p14="http://schemas.microsoft.com/office/powerpoint/2010/main" val="1636801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219200"/>
            <a:ext cx="8458200" cy="4031873"/>
          </a:xfrm>
          <a:prstGeom prst="rect">
            <a:avLst/>
          </a:prstGeom>
          <a:noFill/>
        </p:spPr>
        <p:txBody>
          <a:bodyPr wrap="square" rtlCol="0">
            <a:spAutoFit/>
          </a:bodyPr>
          <a:lstStyle/>
          <a:p>
            <a:r>
              <a:rPr lang="en-US" sz="2800" dirty="0">
                <a:latin typeface="Georgia" panose="02040502050405020303" pitchFamily="18" charset="0"/>
              </a:rPr>
              <a:t>We are “called” to many things in scripture:</a:t>
            </a:r>
          </a:p>
          <a:p>
            <a:r>
              <a:rPr lang="en-US" sz="2800" dirty="0">
                <a:latin typeface="Georgia" panose="02040502050405020303" pitchFamily="18" charset="0"/>
              </a:rPr>
              <a:t>	</a:t>
            </a:r>
            <a:r>
              <a:rPr lang="en-US" sz="2400" dirty="0">
                <a:latin typeface="Georgia" panose="02040502050405020303" pitchFamily="18" charset="0"/>
              </a:rPr>
              <a:t>To obedience to His Word; </a:t>
            </a:r>
            <a:r>
              <a:rPr lang="en-US" sz="2400" dirty="0">
                <a:solidFill>
                  <a:srgbClr val="FFFF00"/>
                </a:solidFill>
                <a:latin typeface="Georgia" panose="02040502050405020303" pitchFamily="18" charset="0"/>
              </a:rPr>
              <a:t>Jn. 14:23, </a:t>
            </a:r>
          </a:p>
          <a:p>
            <a:r>
              <a:rPr lang="en-US" sz="2400" dirty="0">
                <a:latin typeface="Georgia" panose="02040502050405020303" pitchFamily="18" charset="0"/>
              </a:rPr>
              <a:t>	To holy living; </a:t>
            </a:r>
            <a:r>
              <a:rPr lang="en-US" sz="2400" dirty="0">
                <a:solidFill>
                  <a:srgbClr val="FFFF00"/>
                </a:solidFill>
                <a:latin typeface="Georgia" panose="02040502050405020303" pitchFamily="18" charset="0"/>
              </a:rPr>
              <a:t>Titus 2:11-14</a:t>
            </a:r>
          </a:p>
          <a:p>
            <a:r>
              <a:rPr lang="en-US" sz="2400" dirty="0">
                <a:latin typeface="Georgia" panose="02040502050405020303" pitchFamily="18" charset="0"/>
              </a:rPr>
              <a:t>	To sanctification; </a:t>
            </a:r>
            <a:r>
              <a:rPr lang="en-US" sz="2400" dirty="0">
                <a:solidFill>
                  <a:srgbClr val="FFFF00"/>
                </a:solidFill>
                <a:latin typeface="Georgia" panose="02040502050405020303" pitchFamily="18" charset="0"/>
              </a:rPr>
              <a:t>2 Cor. 7:1 </a:t>
            </a:r>
            <a:r>
              <a:rPr lang="en-US" sz="2400" dirty="0">
                <a:latin typeface="Georgia" panose="02040502050405020303" pitchFamily="18" charset="0"/>
              </a:rPr>
              <a:t>(and a plethora of others).</a:t>
            </a:r>
          </a:p>
          <a:p>
            <a:endParaRPr lang="en-US" sz="2400" dirty="0">
              <a:latin typeface="Georgia" panose="02040502050405020303" pitchFamily="18" charset="0"/>
            </a:endParaRPr>
          </a:p>
          <a:p>
            <a:r>
              <a:rPr lang="en-US" sz="2800" dirty="0">
                <a:latin typeface="Georgia" panose="02040502050405020303" pitchFamily="18" charset="0"/>
              </a:rPr>
              <a:t>These are known as </a:t>
            </a:r>
            <a:r>
              <a:rPr lang="en-US" sz="2800" i="1" u="sng" dirty="0">
                <a:solidFill>
                  <a:srgbClr val="FFFF00"/>
                </a:solidFill>
                <a:latin typeface="Georgia" panose="02040502050405020303" pitchFamily="18" charset="0"/>
              </a:rPr>
              <a:t>External Calls</a:t>
            </a:r>
            <a:r>
              <a:rPr lang="en-US" sz="2800" dirty="0">
                <a:latin typeface="Georgia" panose="02040502050405020303" pitchFamily="18" charset="0"/>
              </a:rPr>
              <a:t>, after our initial salvation.</a:t>
            </a:r>
          </a:p>
          <a:p>
            <a:r>
              <a:rPr lang="en-US" sz="2400" dirty="0">
                <a:latin typeface="Georgia" panose="02040502050405020303" pitchFamily="18" charset="0"/>
              </a:rPr>
              <a:t>The Calling of God that Paul is referring to here is His </a:t>
            </a:r>
            <a:r>
              <a:rPr lang="en-US" sz="2400" i="1" u="sng" dirty="0">
                <a:solidFill>
                  <a:srgbClr val="FFFF00"/>
                </a:solidFill>
                <a:latin typeface="Georgia" panose="02040502050405020303" pitchFamily="18" charset="0"/>
              </a:rPr>
              <a:t>Internal, or Effectual call</a:t>
            </a:r>
            <a:r>
              <a:rPr lang="en-US" sz="2400" dirty="0">
                <a:latin typeface="Georgia" panose="02040502050405020303" pitchFamily="18" charset="0"/>
              </a:rPr>
              <a:t>, that call to respond to His gracious offer of salvation in Christ.</a:t>
            </a:r>
          </a:p>
        </p:txBody>
      </p:sp>
    </p:spTree>
    <p:extLst>
      <p:ext uri="{BB962C8B-B14F-4D97-AF65-F5344CB8AC3E}">
        <p14:creationId xmlns:p14="http://schemas.microsoft.com/office/powerpoint/2010/main" val="494701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5353</TotalTime>
  <Words>519</Words>
  <Application>Microsoft Office PowerPoint</Application>
  <PresentationFormat>On-screen Show (4:3)</PresentationFormat>
  <Paragraphs>86</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Algerian</vt:lpstr>
      <vt:lpstr>Arial</vt:lpstr>
      <vt:lpstr>Calibri</vt:lpstr>
      <vt:lpstr>Georgia</vt:lpstr>
      <vt:lpstr>Office Theme</vt:lpstr>
      <vt:lpstr>ephesians</vt:lpstr>
      <vt:lpstr>ephesians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ephesians</dc:title>
  <dc:creator>User</dc:creator>
  <cp:lastModifiedBy>David Archer</cp:lastModifiedBy>
  <cp:revision>343</cp:revision>
  <dcterms:created xsi:type="dcterms:W3CDTF">2017-01-05T17:47:12Z</dcterms:created>
  <dcterms:modified xsi:type="dcterms:W3CDTF">2017-03-19T13:51:08Z</dcterms:modified>
</cp:coreProperties>
</file>