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82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02" autoAdjust="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89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3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6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63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8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5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2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7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65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7/9/2017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02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700" y="2819400"/>
            <a:ext cx="6400800" cy="756375"/>
          </a:xfrm>
        </p:spPr>
        <p:txBody>
          <a:bodyPr>
            <a:normAutofit lnSpcReduction="10000"/>
          </a:bodyPr>
          <a:lstStyle/>
          <a:p>
            <a:r>
              <a:rPr lang="en-US" sz="4800" dirty="0">
                <a:solidFill>
                  <a:schemeClr val="tx1"/>
                </a:solidFill>
                <a:latin typeface="Georgia" panose="02040502050405020303" pitchFamily="18" charset="0"/>
              </a:rPr>
              <a:t>Section II</a:t>
            </a:r>
          </a:p>
          <a:p>
            <a:endParaRPr lang="en-US" sz="48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868572"/>
            <a:ext cx="830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Georgia" panose="02040502050405020303" pitchFamily="18" charset="0"/>
              </a:rPr>
              <a:t>God’s Provisions for His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33800"/>
            <a:ext cx="579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The Believer’s Walk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33600" y="54864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Chapters 4 &amp; 5 </a:t>
            </a:r>
          </a:p>
        </p:txBody>
      </p:sp>
    </p:spTree>
    <p:extLst>
      <p:ext uri="{BB962C8B-B14F-4D97-AF65-F5344CB8AC3E}">
        <p14:creationId xmlns:p14="http://schemas.microsoft.com/office/powerpoint/2010/main" val="329382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1A8D16-8406-4959-943B-9586F04736E6}"/>
              </a:ext>
            </a:extLst>
          </p:cNvPr>
          <p:cNvSpPr txBox="1"/>
          <p:nvPr/>
        </p:nvSpPr>
        <p:spPr>
          <a:xfrm>
            <a:off x="533400" y="304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“Walk as Children of Light”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2D20D8-0C0C-478A-8F4B-01DFE2E61B64}"/>
              </a:ext>
            </a:extLst>
          </p:cNvPr>
          <p:cNvSpPr txBox="1"/>
          <p:nvPr/>
        </p:nvSpPr>
        <p:spPr>
          <a:xfrm>
            <a:off x="228600" y="1219200"/>
            <a:ext cx="8763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III. Expose the Deeds of Darkness</a:t>
            </a:r>
          </a:p>
          <a:p>
            <a:pPr lvl="0"/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pPr lvl="0"/>
            <a:endParaRPr lang="en-US" sz="800" dirty="0">
              <a:solidFill>
                <a:prstClr val="white"/>
              </a:solidFill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3.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Be sensitive to show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Concern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for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Whole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Person.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  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Fruit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of the light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Goodness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which means, 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   good deeds that show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Love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for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People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.</a:t>
            </a:r>
          </a:p>
          <a:p>
            <a:pPr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4.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Bold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. Don’t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Compromise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your </a:t>
            </a:r>
            <a:r>
              <a:rPr lang="en-US" sz="2800" dirty="0">
                <a:latin typeface="Georgia" panose="02040502050405020303" pitchFamily="18" charset="0"/>
              </a:rPr>
              <a:t>convictions.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   Be as Bold for your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Witness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for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Christ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as the</a:t>
            </a:r>
          </a:p>
          <a:p>
            <a:pPr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   individual is in his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Solicitation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 to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Evil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8897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CAD56D-8D9D-468F-8EE5-26BDBC1CBF9B}"/>
              </a:ext>
            </a:extLst>
          </p:cNvPr>
          <p:cNvSpPr txBox="1"/>
          <p:nvPr/>
        </p:nvSpPr>
        <p:spPr>
          <a:xfrm>
            <a:off x="762000" y="3048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“Walk as Children of Light”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5678D2-2C28-443E-B44C-2A0EF7FD3E6F}"/>
              </a:ext>
            </a:extLst>
          </p:cNvPr>
          <p:cNvSpPr txBox="1"/>
          <p:nvPr/>
        </p:nvSpPr>
        <p:spPr>
          <a:xfrm>
            <a:off x="381000" y="951131"/>
            <a:ext cx="8458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Conclusion</a:t>
            </a:r>
          </a:p>
          <a:p>
            <a:pPr algn="ctr"/>
            <a:r>
              <a:rPr lang="en-US" sz="2800" i="1" dirty="0">
                <a:solidFill>
                  <a:srgbClr val="FFC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“Awake, O sleeper,</a:t>
            </a:r>
            <a:endParaRPr lang="en-US" sz="24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i="1" dirty="0">
                <a:solidFill>
                  <a:srgbClr val="FFC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arise from the dead,</a:t>
            </a:r>
            <a:endParaRPr lang="en-US" sz="24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i="1" dirty="0">
                <a:solidFill>
                  <a:srgbClr val="FFC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Christ will shine on you”</a:t>
            </a:r>
            <a:r>
              <a:rPr lang="en-US" sz="2800" i="1" dirty="0">
                <a:solidFill>
                  <a:srgbClr val="0070C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800" i="1" dirty="0">
              <a:solidFill>
                <a:srgbClr val="0070C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paraphrase of Isa. 60:1 which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Exhorts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children of Israel to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Wake Up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turn from their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Righteousness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from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Darkness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Greek for “arise” or “Awake” is </a:t>
            </a:r>
            <a:r>
              <a:rPr lang="en-US" sz="2400" i="1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anestemi</a:t>
            </a:r>
            <a:r>
              <a:rPr lang="en-US" sz="2400" i="1" dirty="0">
                <a:solidFill>
                  <a:srgbClr val="0070C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it means to raise or to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Arouse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from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Sleep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Paul is exhorting the Ephesians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Christians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do the same.</a:t>
            </a:r>
          </a:p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we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Participate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same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Dark Deeds 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 unbelievers we have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Message 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bring them.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5:13</a:t>
            </a:r>
          </a:p>
          <a:p>
            <a:endParaRPr lang="en-US" sz="24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must walk in all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Goodness,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Righteousness,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40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Truth.</a:t>
            </a:r>
            <a:endParaRPr lang="en-US" sz="24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331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257" y="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err="1">
                <a:latin typeface="Algerian" panose="04020705040A02060702" pitchFamily="82" charset="0"/>
              </a:rPr>
              <a:t>ephesians</a:t>
            </a:r>
            <a:endParaRPr lang="en-US" sz="8000" dirty="0">
              <a:latin typeface="Algerian" panose="04020705040A020607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" y="26670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latin typeface="Georgia" panose="02040502050405020303" pitchFamily="18" charset="0"/>
              </a:rPr>
              <a:t>“Walk as Children of Light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43100" y="4744859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Georgia" panose="02040502050405020303" pitchFamily="18" charset="0"/>
              </a:rPr>
              <a:t>Ephesians 5:7-14</a:t>
            </a:r>
          </a:p>
        </p:txBody>
      </p:sp>
    </p:spTree>
    <p:extLst>
      <p:ext uri="{BB962C8B-B14F-4D97-AF65-F5344CB8AC3E}">
        <p14:creationId xmlns:p14="http://schemas.microsoft.com/office/powerpoint/2010/main" val="345775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Georgia" panose="02040502050405020303" pitchFamily="18" charset="0"/>
              </a:rPr>
              <a:t>“</a:t>
            </a:r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Walk as Children of Light”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066800"/>
            <a:ext cx="87630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Intro: </a:t>
            </a:r>
            <a:r>
              <a:rPr lang="en-US" sz="2400" dirty="0">
                <a:latin typeface="Georgia" panose="02040502050405020303" pitchFamily="18" charset="0"/>
              </a:rPr>
              <a:t>To us the most important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Physical</a:t>
            </a:r>
            <a:r>
              <a:rPr lang="en-US" sz="2400" dirty="0">
                <a:latin typeface="Georgia" panose="02040502050405020303" pitchFamily="18" charset="0"/>
              </a:rPr>
              <a:t> property of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Light</a:t>
            </a:r>
            <a:r>
              <a:rPr lang="en-US" sz="2400" dirty="0">
                <a:latin typeface="Georgia" panose="02040502050405020303" pitchFamily="18" charset="0"/>
              </a:rPr>
              <a:t> is that it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Dispels Darkness</a:t>
            </a:r>
            <a:r>
              <a:rPr lang="en-US" sz="2400" b="1" dirty="0">
                <a:latin typeface="Georgia" panose="02040502050405020303" pitchFamily="18" charset="0"/>
              </a:rPr>
              <a:t>. </a:t>
            </a:r>
            <a:r>
              <a:rPr lang="en-US" sz="2400" dirty="0">
                <a:latin typeface="Georgia" panose="02040502050405020303" pitchFamily="18" charset="0"/>
              </a:rPr>
              <a:t>Physical Light has certain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Definable </a:t>
            </a:r>
            <a:r>
              <a:rPr lang="en-US" sz="2400" dirty="0">
                <a:latin typeface="Georgia" panose="02040502050405020303" pitchFamily="18" charset="0"/>
              </a:rPr>
              <a:t>and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Measurable</a:t>
            </a:r>
            <a:r>
              <a:rPr lang="en-US" sz="2400" dirty="0">
                <a:latin typeface="Georgia" panose="02040502050405020303" pitchFamily="18" charset="0"/>
              </a:rPr>
              <a:t> properties to it as does the Light we are to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Be</a:t>
            </a:r>
            <a:r>
              <a:rPr lang="en-US" sz="2400" dirty="0">
                <a:latin typeface="Georgia" panose="02040502050405020303" pitchFamily="18" charset="0"/>
              </a:rPr>
              <a:t> and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Walk</a:t>
            </a:r>
            <a:r>
              <a:rPr lang="en-US" sz="2400" dirty="0">
                <a:latin typeface="Georgia" panose="02040502050405020303" pitchFamily="18" charset="0"/>
              </a:rPr>
              <a:t> in.</a:t>
            </a:r>
          </a:p>
          <a:p>
            <a:endParaRPr lang="en-US" sz="800" dirty="0">
              <a:latin typeface="Georgia" panose="02040502050405020303" pitchFamily="18" charset="0"/>
            </a:endParaRPr>
          </a:p>
          <a:p>
            <a:pPr algn="just"/>
            <a:r>
              <a:rPr lang="en-US" sz="2400" dirty="0">
                <a:latin typeface="Georgia" panose="02040502050405020303" pitchFamily="18" charset="0"/>
              </a:rPr>
              <a:t>Light is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Significant Metaphor </a:t>
            </a:r>
            <a:r>
              <a:rPr lang="en-US" sz="2400" dirty="0">
                <a:latin typeface="Georgia" panose="02040502050405020303" pitchFamily="18" charset="0"/>
              </a:rPr>
              <a:t>in Scripture. It occurs on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First</a:t>
            </a:r>
            <a:r>
              <a:rPr lang="en-US" sz="2400" dirty="0">
                <a:latin typeface="Georgia" panose="02040502050405020303" pitchFamily="18" charset="0"/>
              </a:rPr>
              <a:t> page of the Bible,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</a:rPr>
              <a:t>Gen. 1:3</a:t>
            </a:r>
            <a:r>
              <a:rPr lang="en-US" sz="2400" dirty="0">
                <a:latin typeface="Georgia" panose="02040502050405020303" pitchFamily="18" charset="0"/>
              </a:rPr>
              <a:t>, and on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Last</a:t>
            </a:r>
            <a:r>
              <a:rPr lang="en-US" sz="2400" dirty="0">
                <a:latin typeface="Georgia" panose="02040502050405020303" pitchFamily="18" charset="0"/>
              </a:rPr>
              <a:t> page, </a:t>
            </a:r>
          </a:p>
          <a:p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</a:rPr>
              <a:t>Rev. 22:5,</a:t>
            </a:r>
            <a:r>
              <a:rPr lang="en-US" sz="2400" b="1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as well as more than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250</a:t>
            </a:r>
            <a:r>
              <a:rPr lang="en-US" sz="2400" dirty="0">
                <a:latin typeface="Georgia" panose="02040502050405020303" pitchFamily="18" charset="0"/>
              </a:rPr>
              <a:t> times in between.</a:t>
            </a:r>
          </a:p>
          <a:p>
            <a:endParaRPr lang="en-US" sz="8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In the OT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God</a:t>
            </a:r>
            <a:r>
              <a:rPr lang="en-US" sz="2400" dirty="0">
                <a:latin typeface="Georgia" panose="02040502050405020303" pitchFamily="18" charset="0"/>
              </a:rPr>
              <a:t> is seen as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Light;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</a:rPr>
              <a:t>Ps. 27:1</a:t>
            </a:r>
            <a:r>
              <a:rPr lang="en-US" sz="2400" dirty="0">
                <a:latin typeface="Georgia" panose="02040502050405020303" pitchFamily="18" charset="0"/>
              </a:rPr>
              <a:t>. Light is portrayed as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Symbol</a:t>
            </a:r>
            <a:r>
              <a:rPr lang="en-US" sz="2400" dirty="0">
                <a:latin typeface="Georgia" panose="02040502050405020303" pitchFamily="18" charset="0"/>
              </a:rPr>
              <a:t> of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Truth;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</a:rPr>
              <a:t>Ps. 43:3</a:t>
            </a:r>
            <a:r>
              <a:rPr lang="en-US" sz="2400" b="1" dirty="0">
                <a:latin typeface="Georgia" panose="02040502050405020303" pitchFamily="18" charset="0"/>
              </a:rPr>
              <a:t>. </a:t>
            </a:r>
            <a:r>
              <a:rPr lang="en-US" sz="2400" dirty="0">
                <a:latin typeface="Georgia" panose="02040502050405020303" pitchFamily="18" charset="0"/>
              </a:rPr>
              <a:t>And as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Symbol</a:t>
            </a:r>
            <a:r>
              <a:rPr lang="en-US" sz="2400" dirty="0">
                <a:latin typeface="Georgia" panose="02040502050405020303" pitchFamily="18" charset="0"/>
              </a:rPr>
              <a:t> of God’s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Splendor</a:t>
            </a:r>
            <a:r>
              <a:rPr lang="en-US" sz="2400" dirty="0">
                <a:latin typeface="Georgia" panose="02040502050405020303" pitchFamily="18" charset="0"/>
              </a:rPr>
              <a:t> and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Presence;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</a:rPr>
              <a:t>Ps. 90:8.</a:t>
            </a:r>
          </a:p>
          <a:p>
            <a:endParaRPr lang="en-US" sz="8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Light is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Essential</a:t>
            </a:r>
            <a:r>
              <a:rPr lang="en-US" sz="2400" dirty="0">
                <a:latin typeface="Georgia" panose="02040502050405020303" pitchFamily="18" charset="0"/>
              </a:rPr>
              <a:t> to biological life. It is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Necessary</a:t>
            </a:r>
            <a:r>
              <a:rPr lang="en-US" sz="2400" dirty="0">
                <a:latin typeface="Georgia" panose="02040502050405020303" pitchFamily="18" charset="0"/>
              </a:rPr>
              <a:t> for life to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Thrive</a:t>
            </a:r>
            <a:r>
              <a:rPr lang="en-US" sz="2400" dirty="0">
                <a:latin typeface="Georgia" panose="02040502050405020303" pitchFamily="18" charset="0"/>
              </a:rPr>
              <a:t> and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Flourish</a:t>
            </a:r>
            <a:r>
              <a:rPr lang="en-US" sz="2400" dirty="0">
                <a:latin typeface="Georgia" panose="02040502050405020303" pitchFamily="18" charset="0"/>
              </a:rPr>
              <a:t>. This is also true regarding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Fulness</a:t>
            </a:r>
            <a:r>
              <a:rPr lang="en-US" sz="2400" dirty="0">
                <a:latin typeface="Georgia" panose="02040502050405020303" pitchFamily="18" charset="0"/>
              </a:rPr>
              <a:t> of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Life</a:t>
            </a:r>
            <a:r>
              <a:rPr lang="en-US" sz="2400" dirty="0">
                <a:latin typeface="Georgia" panose="02040502050405020303" pitchFamily="18" charset="0"/>
              </a:rPr>
              <a:t> in God’s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Presence</a:t>
            </a:r>
            <a:r>
              <a:rPr lang="en-US" sz="2400" dirty="0">
                <a:latin typeface="Georgia" panose="02040502050405020303" pitchFamily="18" charset="0"/>
              </a:rPr>
              <a:t>. Light in Life, both physical and spiritual, indicates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Vitality</a:t>
            </a:r>
            <a:r>
              <a:rPr lang="en-US" sz="2400" dirty="0">
                <a:latin typeface="Georgia" panose="02040502050405020303" pitchFamily="18" charset="0"/>
              </a:rPr>
              <a:t> and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Prosperity</a:t>
            </a:r>
            <a:r>
              <a:rPr lang="en-US" sz="2400" dirty="0"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519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1A8D16-8406-4959-943B-9586F04736E6}"/>
              </a:ext>
            </a:extLst>
          </p:cNvPr>
          <p:cNvSpPr txBox="1"/>
          <p:nvPr/>
        </p:nvSpPr>
        <p:spPr>
          <a:xfrm>
            <a:off x="533400" y="304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“Walk as Children of Light”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051B38-400C-4BB2-8844-4BD62D67C9F6}"/>
              </a:ext>
            </a:extLst>
          </p:cNvPr>
          <p:cNvSpPr txBox="1"/>
          <p:nvPr/>
        </p:nvSpPr>
        <p:spPr>
          <a:xfrm>
            <a:off x="533400" y="1066800"/>
            <a:ext cx="8153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Intro: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Darkness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conversely, connotes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Ps. 56:13; Isa. 45:7.</a:t>
            </a:r>
          </a:p>
          <a:p>
            <a:endParaRPr lang="en-US" sz="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OT it is God’s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ushers in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His Word is described as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Lamp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Ps. 119:105</a:t>
            </a: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 is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Metaphor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for: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Vision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Sight,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Truth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Knowledge, and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Wisdom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Darkness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conversely, indicates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Ignorance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Blindness</a:t>
            </a:r>
          </a:p>
          <a:p>
            <a:endParaRPr lang="en-US" sz="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NT it is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Who is depicted as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Isa. 9:2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prophesies the Light that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4:16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tells us that the Light, Jesus,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Arrived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8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NT we see Light as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Eternal Life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/Salvation, </a:t>
            </a:r>
          </a:p>
          <a:p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Jn. 1:4-9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26:18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We see Light as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Goodness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Jn.3:19-21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as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Jn. 12:46; 2 Cor. 4:4.</a:t>
            </a:r>
            <a:endParaRPr lang="en-US" sz="24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964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1A8D16-8406-4959-943B-9586F04736E6}"/>
              </a:ext>
            </a:extLst>
          </p:cNvPr>
          <p:cNvSpPr txBox="1"/>
          <p:nvPr/>
        </p:nvSpPr>
        <p:spPr>
          <a:xfrm>
            <a:off x="533400" y="304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“Walk as Children of Light”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002E91-6305-431C-9E5E-C76420F48E25}"/>
              </a:ext>
            </a:extLst>
          </p:cNvPr>
          <p:cNvSpPr txBox="1"/>
          <p:nvPr/>
        </p:nvSpPr>
        <p:spPr>
          <a:xfrm>
            <a:off x="457200" y="1066800"/>
            <a:ext cx="8305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Georgia" panose="02040502050405020303" pitchFamily="18" charset="0"/>
              </a:rPr>
              <a:t>Intro: 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NT </a:t>
            </a:r>
            <a:r>
              <a:rPr lang="en-US" sz="2400" dirty="0" err="1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Yeshua’s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Light is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Virtuous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it gives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Vitality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it’s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Source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Vision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Knowledge.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Jn. 1:9; 1 Jn. 1:7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 this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Divine Light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Yeshua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is also to be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 Within 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God’s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en-US" sz="24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Matt. 5:14-16</a:t>
            </a:r>
            <a:r>
              <a:rPr lang="en-US" sz="2400" b="1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5AE756-8741-4E64-89F2-3F342339012A}"/>
              </a:ext>
            </a:extLst>
          </p:cNvPr>
          <p:cNvSpPr txBox="1"/>
          <p:nvPr/>
        </p:nvSpPr>
        <p:spPr>
          <a:xfrm>
            <a:off x="457200" y="3429000"/>
            <a:ext cx="8305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I. Don’t be Partners with the Disobedient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b="1" dirty="0"/>
              <a:t>				</a:t>
            </a:r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Vs. 7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A.</a:t>
            </a:r>
            <a:r>
              <a:rPr lang="en-US" sz="2800" dirty="0">
                <a:latin typeface="Georgia" panose="02040502050405020303" pitchFamily="18" charset="0"/>
              </a:rPr>
              <a:t> Because the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Wrath</a:t>
            </a:r>
            <a:r>
              <a:rPr lang="en-US" sz="2800" dirty="0">
                <a:latin typeface="Georgia" panose="02040502050405020303" pitchFamily="18" charset="0"/>
              </a:rPr>
              <a:t> of God is coming upon them.</a:t>
            </a:r>
          </a:p>
          <a:p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				Eph. 5:6;</a:t>
            </a:r>
            <a:r>
              <a:rPr lang="en-US" sz="2400" b="1" dirty="0">
                <a:latin typeface="Georgia" panose="02040502050405020303" pitchFamily="18" charset="0"/>
              </a:rPr>
              <a:t> </a:t>
            </a:r>
            <a:endParaRPr lang="en-US" sz="24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	The Greek word for “partner” is </a:t>
            </a:r>
            <a:r>
              <a:rPr lang="en-US" sz="2400" dirty="0" err="1">
                <a:solidFill>
                  <a:srgbClr val="FFFF00"/>
                </a:solidFill>
                <a:latin typeface="Georgia" panose="02040502050405020303" pitchFamily="18" charset="0"/>
              </a:rPr>
              <a:t>Summetochos</a:t>
            </a:r>
            <a:r>
              <a:rPr lang="en-US" sz="2400" dirty="0">
                <a:latin typeface="Georgia" panose="02040502050405020303" pitchFamily="18" charset="0"/>
              </a:rPr>
              <a:t> and 	means “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Joint Possessor</a:t>
            </a:r>
            <a:r>
              <a:rPr lang="en-US" sz="2400" dirty="0">
                <a:latin typeface="Georgia" panose="02040502050405020303" pitchFamily="18" charset="0"/>
              </a:rPr>
              <a:t>”. If we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Partner</a:t>
            </a:r>
            <a:r>
              <a:rPr lang="en-US" sz="2400" dirty="0">
                <a:latin typeface="Georgia" panose="02040502050405020303" pitchFamily="18" charset="0"/>
              </a:rPr>
              <a:t> in their deeds 	we could be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Exposed</a:t>
            </a:r>
            <a:r>
              <a:rPr lang="en-US" sz="2400" dirty="0">
                <a:latin typeface="Georgia" panose="02040502050405020303" pitchFamily="18" charset="0"/>
              </a:rPr>
              <a:t> to their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Punishment</a:t>
            </a:r>
            <a:r>
              <a:rPr lang="en-US" sz="2400" dirty="0">
                <a:latin typeface="Georgia" panose="02040502050405020303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1A8D16-8406-4959-943B-9586F04736E6}"/>
              </a:ext>
            </a:extLst>
          </p:cNvPr>
          <p:cNvSpPr txBox="1"/>
          <p:nvPr/>
        </p:nvSpPr>
        <p:spPr>
          <a:xfrm>
            <a:off x="533400" y="304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“Walk as Children of Light”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6A4110-20F2-4382-8E0A-A0E862E5B6A1}"/>
              </a:ext>
            </a:extLst>
          </p:cNvPr>
          <p:cNvSpPr txBox="1"/>
          <p:nvPr/>
        </p:nvSpPr>
        <p:spPr>
          <a:xfrm>
            <a:off x="533400" y="1143000"/>
            <a:ext cx="8153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I. Don’t be Partners with the Disobedient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endParaRPr lang="en-US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The Wrath of God is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Currently</a:t>
            </a:r>
            <a:r>
              <a:rPr lang="en-US" sz="2400" dirty="0">
                <a:latin typeface="Georgia" panose="02040502050405020303" pitchFamily="18" charset="0"/>
              </a:rPr>
              <a:t> coming on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Disobedient</a:t>
            </a:r>
            <a:r>
              <a:rPr lang="en-US" sz="2400" dirty="0">
                <a:latin typeface="Georgia" panose="02040502050405020303" pitchFamily="18" charset="0"/>
              </a:rPr>
              <a:t>. In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Rom. 1:18 </a:t>
            </a:r>
            <a:r>
              <a:rPr lang="en-US" sz="2400" dirty="0">
                <a:latin typeface="Georgia" panose="02040502050405020303" pitchFamily="18" charset="0"/>
              </a:rPr>
              <a:t>the term, “is revealed” is in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Present Tense</a:t>
            </a:r>
            <a:r>
              <a:rPr lang="en-US" sz="2400" dirty="0">
                <a:latin typeface="Georgia" panose="02040502050405020303" pitchFamily="18" charset="0"/>
              </a:rPr>
              <a:t>. We see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Effects</a:t>
            </a:r>
            <a:r>
              <a:rPr lang="en-US" sz="2400" dirty="0">
                <a:latin typeface="Georgia" panose="02040502050405020303" pitchFamily="18" charset="0"/>
              </a:rPr>
              <a:t> of God’s Wrath through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History</a:t>
            </a:r>
            <a:r>
              <a:rPr lang="en-US" sz="2400" dirty="0">
                <a:latin typeface="Georgia" panose="02040502050405020303" pitchFamily="18" charset="0"/>
              </a:rPr>
              <a:t>:</a:t>
            </a:r>
          </a:p>
          <a:p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Gen. 3; Gen. 7; Gen. 19; Ex. 14; </a:t>
            </a:r>
            <a:r>
              <a:rPr lang="en-US" sz="2400" dirty="0">
                <a:latin typeface="Georgia" panose="02040502050405020303" pitchFamily="18" charset="0"/>
              </a:rPr>
              <a:t>Mosaic Law; Laws of Men.</a:t>
            </a:r>
          </a:p>
          <a:p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No</a:t>
            </a:r>
            <a:r>
              <a:rPr lang="en-US" sz="2400" dirty="0">
                <a:latin typeface="Georgia" panose="02040502050405020303" pitchFamily="18" charset="0"/>
              </a:rPr>
              <a:t> evil will go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Unpunished</a:t>
            </a:r>
            <a:r>
              <a:rPr lang="en-US" sz="2400" dirty="0">
                <a:latin typeface="Georgia" panose="02040502050405020303" pitchFamily="18" charset="0"/>
              </a:rPr>
              <a:t>;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Ps. 34:21; </a:t>
            </a:r>
            <a:r>
              <a:rPr lang="en-US" sz="2400" dirty="0" err="1">
                <a:solidFill>
                  <a:srgbClr val="FFFF00"/>
                </a:solidFill>
                <a:latin typeface="Georgia" panose="02040502050405020303" pitchFamily="18" charset="0"/>
              </a:rPr>
              <a:t>Ecc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. 12:14 Ps. 62:12; Prov. 24:12</a:t>
            </a:r>
          </a:p>
          <a:p>
            <a:r>
              <a:rPr lang="en-US" b="1" dirty="0">
                <a:latin typeface="Georgia" panose="02040502050405020303" pitchFamily="18" charset="0"/>
              </a:rPr>
              <a:t> </a:t>
            </a:r>
            <a:endParaRPr lang="en-US" dirty="0">
              <a:latin typeface="Georgia" panose="02040502050405020303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B.</a:t>
            </a:r>
            <a:r>
              <a:rPr lang="en-US" sz="2800" dirty="0">
                <a:latin typeface="Georgia" panose="02040502050405020303" pitchFamily="18" charset="0"/>
              </a:rPr>
              <a:t> Because we are Children of Light.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Eph. 5:8</a:t>
            </a:r>
            <a:r>
              <a:rPr lang="en-US" sz="2400" b="1" dirty="0">
                <a:latin typeface="Georgia" panose="02040502050405020303" pitchFamily="18" charset="0"/>
              </a:rPr>
              <a:t>.</a:t>
            </a:r>
          </a:p>
          <a:p>
            <a:pPr lvl="0"/>
            <a:endParaRPr lang="en-US" sz="8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Paul was advocating a life of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Holiness</a:t>
            </a:r>
            <a:r>
              <a:rPr lang="en-US" sz="2400" dirty="0">
                <a:latin typeface="Georgia" panose="02040502050405020303" pitchFamily="18" charset="0"/>
              </a:rPr>
              <a:t> because of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Relationship</a:t>
            </a:r>
            <a:r>
              <a:rPr lang="en-US" sz="2400" dirty="0">
                <a:latin typeface="Georgia" panose="02040502050405020303" pitchFamily="18" charset="0"/>
              </a:rPr>
              <a:t> we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Now Have </a:t>
            </a:r>
            <a:r>
              <a:rPr lang="en-US" sz="2400" dirty="0">
                <a:latin typeface="Georgia" panose="02040502050405020303" pitchFamily="18" charset="0"/>
              </a:rPr>
              <a:t>with the Lord. It’s not so much that we were “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in</a:t>
            </a:r>
            <a:r>
              <a:rPr lang="en-US" sz="2400" dirty="0">
                <a:latin typeface="Georgia" panose="02040502050405020303" pitchFamily="18" charset="0"/>
              </a:rPr>
              <a:t>” darkness, it’s that we “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were</a:t>
            </a:r>
            <a:r>
              <a:rPr lang="en-US" sz="2400" dirty="0">
                <a:latin typeface="Georgia" panose="02040502050405020303" pitchFamily="18" charset="0"/>
              </a:rPr>
              <a:t>” darkness. </a:t>
            </a:r>
          </a:p>
          <a:p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Rom.1:28-31</a:t>
            </a:r>
            <a:r>
              <a:rPr lang="en-US" sz="2400" b="1" dirty="0">
                <a:latin typeface="Georgia" panose="02040502050405020303" pitchFamily="18" charset="0"/>
              </a:rPr>
              <a:t>. </a:t>
            </a:r>
            <a:r>
              <a:rPr lang="en-US" sz="2400" dirty="0">
                <a:latin typeface="Georgia" panose="02040502050405020303" pitchFamily="18" charset="0"/>
              </a:rPr>
              <a:t>Being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Child</a:t>
            </a:r>
            <a:r>
              <a:rPr lang="en-US" sz="2400" b="1" dirty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of darkness means being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Child </a:t>
            </a:r>
            <a:r>
              <a:rPr lang="en-US" sz="2400" dirty="0">
                <a:latin typeface="Georgia" panose="02040502050405020303" pitchFamily="18" charset="0"/>
              </a:rPr>
              <a:t>of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Death</a:t>
            </a:r>
            <a:r>
              <a:rPr lang="en-US" sz="2400" dirty="0">
                <a:latin typeface="Georgia" panose="02040502050405020303" pitchFamily="18" charset="0"/>
              </a:rPr>
              <a:t>, 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Rom. 6:23; Rom. 1:32.</a:t>
            </a:r>
          </a:p>
        </p:txBody>
      </p:sp>
    </p:spTree>
    <p:extLst>
      <p:ext uri="{BB962C8B-B14F-4D97-AF65-F5344CB8AC3E}">
        <p14:creationId xmlns:p14="http://schemas.microsoft.com/office/powerpoint/2010/main" val="3372520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1A8D16-8406-4959-943B-9586F04736E6}"/>
              </a:ext>
            </a:extLst>
          </p:cNvPr>
          <p:cNvSpPr txBox="1"/>
          <p:nvPr/>
        </p:nvSpPr>
        <p:spPr>
          <a:xfrm>
            <a:off x="533400" y="304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“Walk as Children of Light”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A2E3A5-9746-4967-93E3-3377EFC16916}"/>
              </a:ext>
            </a:extLst>
          </p:cNvPr>
          <p:cNvSpPr txBox="1"/>
          <p:nvPr/>
        </p:nvSpPr>
        <p:spPr>
          <a:xfrm>
            <a:off x="685800" y="1143000"/>
            <a:ext cx="80772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I. Don’t be Partners with the Disobedient</a:t>
            </a:r>
            <a:endParaRPr lang="en-US" sz="2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	B.</a:t>
            </a:r>
            <a:r>
              <a:rPr lang="en-US" sz="2400" dirty="0">
                <a:latin typeface="Georgia" panose="02040502050405020303" pitchFamily="18" charset="0"/>
              </a:rPr>
              <a:t> Because we are Children of Light.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Eph. 5:8</a:t>
            </a:r>
            <a:r>
              <a:rPr lang="en-US" sz="2400" b="1" dirty="0">
                <a:latin typeface="Georgia" panose="02040502050405020303" pitchFamily="18" charset="0"/>
              </a:rPr>
              <a:t>.</a:t>
            </a:r>
            <a:endParaRPr lang="en-US" dirty="0"/>
          </a:p>
          <a:p>
            <a:r>
              <a:rPr lang="en-US" sz="2400" dirty="0">
                <a:latin typeface="Georgia" panose="02040502050405020303" pitchFamily="18" charset="0"/>
              </a:rPr>
              <a:t>But we “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are</a:t>
            </a:r>
            <a:r>
              <a:rPr lang="en-US" sz="2400" dirty="0">
                <a:latin typeface="Georgia" panose="02040502050405020303" pitchFamily="18" charset="0"/>
              </a:rPr>
              <a:t>” children of light and are to have no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Fellowship</a:t>
            </a:r>
            <a:r>
              <a:rPr lang="en-US" sz="2400" dirty="0">
                <a:latin typeface="Georgia" panose="02040502050405020303" pitchFamily="18" charset="0"/>
              </a:rPr>
              <a:t> with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Disobedient</a:t>
            </a:r>
            <a:r>
              <a:rPr lang="en-US" sz="2400" dirty="0">
                <a:latin typeface="Georgia" panose="02040502050405020303" pitchFamily="18" charset="0"/>
              </a:rPr>
              <a:t>,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2 Cor. 6:14. </a:t>
            </a:r>
            <a:r>
              <a:rPr lang="en-US" sz="2400" dirty="0">
                <a:latin typeface="Georgia" panose="02040502050405020303" pitchFamily="18" charset="0"/>
              </a:rPr>
              <a:t>We must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Associate</a:t>
            </a:r>
            <a:r>
              <a:rPr lang="en-US" sz="2400" dirty="0">
                <a:latin typeface="Georgia" panose="02040502050405020303" pitchFamily="18" charset="0"/>
              </a:rPr>
              <a:t> with the non-believers but not “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Yoke Up </a:t>
            </a:r>
            <a:r>
              <a:rPr lang="en-US" sz="2400" dirty="0">
                <a:latin typeface="Georgia" panose="02040502050405020303" pitchFamily="18" charset="0"/>
              </a:rPr>
              <a:t>with them. There is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Balance</a:t>
            </a:r>
            <a:r>
              <a:rPr lang="en-US" sz="2400" dirty="0">
                <a:latin typeface="Georgia" panose="02040502050405020303" pitchFamily="18" charset="0"/>
              </a:rPr>
              <a:t>;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1 Cor. 5:9-10, Jn. 17:15-18.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CDC08E-0996-4154-B82D-C4041908DFBD}"/>
              </a:ext>
            </a:extLst>
          </p:cNvPr>
          <p:cNvSpPr txBox="1"/>
          <p:nvPr/>
        </p:nvSpPr>
        <p:spPr>
          <a:xfrm>
            <a:off x="685800" y="3886200"/>
            <a:ext cx="8077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Georgia" panose="02040502050405020303" pitchFamily="18" charset="0"/>
              </a:rPr>
              <a:t>II. Walk as Children of Light</a:t>
            </a:r>
          </a:p>
          <a:p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 gives 4 Characteristics concerning our Walk. If we walk as Children of Light:</a:t>
            </a:r>
            <a:endParaRPr lang="en-US" sz="24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 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will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Good.</a:t>
            </a:r>
            <a:endParaRPr lang="en-US" sz="2400" dirty="0">
              <a:solidFill>
                <a:srgbClr val="FFFF0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Goodness is one of God’s attributes, we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Imitate God</a:t>
            </a:r>
            <a:r>
              <a:rPr lang="en-US" sz="2800" dirty="0"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51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1A8D16-8406-4959-943B-9586F04736E6}"/>
              </a:ext>
            </a:extLst>
          </p:cNvPr>
          <p:cNvSpPr txBox="1"/>
          <p:nvPr/>
        </p:nvSpPr>
        <p:spPr>
          <a:xfrm>
            <a:off x="533400" y="304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“Walk as Children of Light”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DC9BB9-8E0B-400F-96CC-833DB42EA228}"/>
              </a:ext>
            </a:extLst>
          </p:cNvPr>
          <p:cNvSpPr txBox="1"/>
          <p:nvPr/>
        </p:nvSpPr>
        <p:spPr>
          <a:xfrm>
            <a:off x="457200" y="1066800"/>
            <a:ext cx="8229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2.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will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Righteous.</a:t>
            </a:r>
          </a:p>
          <a:p>
            <a:pPr marL="457200"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 Righteous person is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Upright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before God.</a:t>
            </a:r>
          </a:p>
          <a:p>
            <a:pPr marL="457200"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3.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will be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Children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Truth</a:t>
            </a:r>
          </a:p>
          <a:p>
            <a:pPr marL="457200"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We are to be people of our word, maintaining 	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Integrity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4. 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will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Discern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Pleases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Lord.</a:t>
            </a:r>
          </a:p>
          <a:p>
            <a:pPr marL="457200" lvl="0"/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We prove by our </a:t>
            </a:r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Experience</a:t>
            </a:r>
            <a:r>
              <a:rPr lang="en-US" sz="2800" dirty="0">
                <a:solidFill>
                  <a:prstClr val="white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what pleases the 	Lord.</a:t>
            </a:r>
          </a:p>
          <a:p>
            <a:pPr marL="457200" lvl="0"/>
            <a:endParaRPr lang="en-US" sz="2800" dirty="0">
              <a:solidFill>
                <a:prstClr val="white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/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Only Believers Live to Please the Savior</a:t>
            </a:r>
          </a:p>
        </p:txBody>
      </p:sp>
    </p:spTree>
    <p:extLst>
      <p:ext uri="{BB962C8B-B14F-4D97-AF65-F5344CB8AC3E}">
        <p14:creationId xmlns:p14="http://schemas.microsoft.com/office/powerpoint/2010/main" val="4148066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1A8D16-8406-4959-943B-9586F04736E6}"/>
              </a:ext>
            </a:extLst>
          </p:cNvPr>
          <p:cNvSpPr txBox="1"/>
          <p:nvPr/>
        </p:nvSpPr>
        <p:spPr>
          <a:xfrm>
            <a:off x="533400" y="304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Georgia" panose="02040502050405020303" pitchFamily="18" charset="0"/>
              </a:rPr>
              <a:t>“Walk as Children of Light”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4A451A-1DBF-45A2-A3E7-D4C32F84D532}"/>
              </a:ext>
            </a:extLst>
          </p:cNvPr>
          <p:cNvSpPr txBox="1"/>
          <p:nvPr/>
        </p:nvSpPr>
        <p:spPr>
          <a:xfrm>
            <a:off x="533400" y="1066800"/>
            <a:ext cx="80772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Georgia" panose="02040502050405020303" pitchFamily="18" charset="0"/>
              </a:rPr>
              <a:t>III. Expose the Deeds of Darkness</a:t>
            </a:r>
          </a:p>
          <a:p>
            <a:endParaRPr lang="en-US" sz="800" dirty="0">
              <a:solidFill>
                <a:srgbClr val="FFFF0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By our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Lives</a:t>
            </a:r>
            <a:r>
              <a:rPr lang="en-US" sz="2400" dirty="0">
                <a:latin typeface="Georgia" panose="02040502050405020303" pitchFamily="18" charset="0"/>
              </a:rPr>
              <a:t> we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Expose</a:t>
            </a:r>
            <a:r>
              <a:rPr lang="en-US" sz="2400" dirty="0">
                <a:latin typeface="Georgia" panose="02040502050405020303" pitchFamily="18" charset="0"/>
              </a:rPr>
              <a:t> the Deeds of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Darkness</a:t>
            </a:r>
            <a:r>
              <a:rPr lang="en-US" sz="2400" dirty="0">
                <a:latin typeface="Georgia" panose="02040502050405020303" pitchFamily="18" charset="0"/>
              </a:rPr>
              <a:t>. </a:t>
            </a:r>
          </a:p>
          <a:p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Eph. 5:13; John 3:20</a:t>
            </a:r>
            <a:r>
              <a:rPr lang="en-US" sz="2400" dirty="0">
                <a:latin typeface="Georgia" panose="02040502050405020303" pitchFamily="18" charset="0"/>
              </a:rPr>
              <a:t>.</a:t>
            </a:r>
            <a:endParaRPr lang="en-US" sz="800" dirty="0">
              <a:latin typeface="Georgia" panose="02040502050405020303" pitchFamily="18" charset="0"/>
            </a:endParaRPr>
          </a:p>
          <a:p>
            <a:endParaRPr lang="en-US" sz="800" dirty="0">
              <a:latin typeface="Georgia" panose="02040502050405020303" pitchFamily="18" charset="0"/>
            </a:endParaRPr>
          </a:p>
          <a:p>
            <a:r>
              <a:rPr lang="en-US" sz="2400" dirty="0">
                <a:latin typeface="Georgia" panose="02040502050405020303" pitchFamily="18" charset="0"/>
              </a:rPr>
              <a:t>We are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In</a:t>
            </a:r>
            <a:r>
              <a:rPr lang="en-US" sz="2400" dirty="0">
                <a:latin typeface="Georgia" panose="02040502050405020303" pitchFamily="18" charset="0"/>
              </a:rPr>
              <a:t> the world but not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Of</a:t>
            </a:r>
            <a:r>
              <a:rPr lang="en-US" sz="2400" dirty="0">
                <a:latin typeface="Georgia" panose="02040502050405020303" pitchFamily="18" charset="0"/>
              </a:rPr>
              <a:t> the world. We must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Balance</a:t>
            </a:r>
            <a:r>
              <a:rPr lang="en-US" sz="2400" dirty="0">
                <a:latin typeface="Georgia" panose="02040502050405020303" pitchFamily="18" charset="0"/>
              </a:rPr>
              <a:t> our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Contact</a:t>
            </a:r>
            <a:r>
              <a:rPr lang="en-US" sz="2400" dirty="0">
                <a:latin typeface="Georgia" panose="02040502050405020303" pitchFamily="18" charset="0"/>
              </a:rPr>
              <a:t> and our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Separation</a:t>
            </a:r>
            <a:r>
              <a:rPr lang="en-US" sz="2400" dirty="0">
                <a:latin typeface="Georgia" panose="02040502050405020303" pitchFamily="18" charset="0"/>
              </a:rPr>
              <a:t> with the world. We can maintain contact without becoming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Stained</a:t>
            </a:r>
            <a:r>
              <a:rPr lang="en-US" sz="2400" dirty="0">
                <a:latin typeface="Georgia" panose="02040502050405020303" pitchFamily="18" charset="0"/>
              </a:rPr>
              <a:t> by the world by:</a:t>
            </a:r>
          </a:p>
          <a:p>
            <a:endParaRPr lang="en-US" sz="800" dirty="0">
              <a:latin typeface="Georgia" panose="02040502050405020303" pitchFamily="18" charset="0"/>
            </a:endParaRPr>
          </a:p>
          <a:p>
            <a:pPr lvl="0"/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1. </a:t>
            </a:r>
            <a:r>
              <a:rPr lang="en-US" sz="2400" dirty="0">
                <a:latin typeface="Georgia" panose="02040502050405020303" pitchFamily="18" charset="0"/>
              </a:rPr>
              <a:t>Being on Guard.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Bad</a:t>
            </a:r>
            <a:r>
              <a:rPr lang="en-US" sz="2400" dirty="0">
                <a:latin typeface="Georgia" panose="02040502050405020303" pitchFamily="18" charset="0"/>
              </a:rPr>
              <a:t> company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Corrupts</a:t>
            </a:r>
            <a:r>
              <a:rPr lang="en-US" sz="2400" dirty="0">
                <a:latin typeface="Georgia" panose="02040502050405020303" pitchFamily="18" charset="0"/>
              </a:rPr>
              <a:t> good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Morals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</a:p>
          <a:p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    1 Cor. 15:33. </a:t>
            </a:r>
            <a:r>
              <a:rPr lang="en-US" sz="2400" dirty="0">
                <a:latin typeface="Georgia" panose="02040502050405020303" pitchFamily="18" charset="0"/>
              </a:rPr>
              <a:t>Your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Deepest</a:t>
            </a:r>
            <a:r>
              <a:rPr lang="en-US" sz="2400" dirty="0">
                <a:latin typeface="Georgia" panose="02040502050405020303" pitchFamily="18" charset="0"/>
              </a:rPr>
              <a:t> friendships should be with</a:t>
            </a:r>
          </a:p>
          <a:p>
            <a:r>
              <a:rPr lang="en-US" sz="2400" dirty="0">
                <a:latin typeface="Georgia" panose="02040502050405020303" pitchFamily="18" charset="0"/>
              </a:rPr>
              <a:t>    those who share a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Common</a:t>
            </a:r>
            <a:r>
              <a:rPr lang="en-US" sz="2400" dirty="0"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Love</a:t>
            </a:r>
            <a:r>
              <a:rPr lang="en-US" sz="2400" dirty="0">
                <a:latin typeface="Georgia" panose="02040502050405020303" pitchFamily="18" charset="0"/>
              </a:rPr>
              <a:t> for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Lord.</a:t>
            </a:r>
          </a:p>
          <a:p>
            <a:endParaRPr lang="en-US" sz="800" dirty="0">
              <a:latin typeface="Georgia" panose="02040502050405020303" pitchFamily="18" charset="0"/>
            </a:endParaRPr>
          </a:p>
          <a:p>
            <a:pPr lvl="0"/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2. </a:t>
            </a:r>
            <a:r>
              <a:rPr lang="en-US" sz="2400" dirty="0">
                <a:latin typeface="Georgia" panose="02040502050405020303" pitchFamily="18" charset="0"/>
              </a:rPr>
              <a:t>Be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Alert</a:t>
            </a:r>
            <a:r>
              <a:rPr lang="en-US" sz="2400" dirty="0">
                <a:latin typeface="Georgia" panose="02040502050405020303" pitchFamily="18" charset="0"/>
              </a:rPr>
              <a:t> to your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Purpose</a:t>
            </a:r>
            <a:r>
              <a:rPr lang="en-US" sz="2400" dirty="0">
                <a:latin typeface="Georgia" panose="02040502050405020303" pitchFamily="18" charset="0"/>
              </a:rPr>
              <a:t> – to win the lost to Christ</a:t>
            </a:r>
          </a:p>
          <a:p>
            <a:r>
              <a:rPr lang="en-US" sz="2400" dirty="0">
                <a:latin typeface="Georgia" panose="02040502050405020303" pitchFamily="18" charset="0"/>
              </a:rPr>
              <a:t>    Be a friend to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Sinners</a:t>
            </a:r>
            <a:r>
              <a:rPr lang="en-US" sz="2400" dirty="0">
                <a:latin typeface="Georgia" panose="02040502050405020303" pitchFamily="18" charset="0"/>
              </a:rPr>
              <a:t> but maintain the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Balance</a:t>
            </a:r>
            <a:r>
              <a:rPr lang="en-US" sz="2400" dirty="0">
                <a:latin typeface="Georgia" panose="02040502050405020303" pitchFamily="18" charset="0"/>
              </a:rPr>
              <a:t> between</a:t>
            </a:r>
          </a:p>
          <a:p>
            <a:r>
              <a:rPr lang="en-US" sz="2400" dirty="0">
                <a:latin typeface="Georgia" panose="02040502050405020303" pitchFamily="18" charset="0"/>
              </a:rPr>
              <a:t>   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Contact</a:t>
            </a:r>
            <a:r>
              <a:rPr lang="en-US" sz="2400" dirty="0">
                <a:latin typeface="Georgia" panose="02040502050405020303" pitchFamily="18" charset="0"/>
              </a:rPr>
              <a:t> and </a:t>
            </a:r>
            <a:r>
              <a:rPr lang="en-US" sz="2400" dirty="0">
                <a:solidFill>
                  <a:srgbClr val="FFFF00"/>
                </a:solidFill>
                <a:latin typeface="Georgia" panose="02040502050405020303" pitchFamily="18" charset="0"/>
              </a:rPr>
              <a:t>Separation</a:t>
            </a:r>
            <a:r>
              <a:rPr lang="en-US" sz="2400" dirty="0">
                <a:latin typeface="Georgia" panose="02040502050405020303" pitchFamily="18" charset="0"/>
              </a:rPr>
              <a:t>.     </a:t>
            </a:r>
          </a:p>
        </p:txBody>
      </p:sp>
    </p:spTree>
    <p:extLst>
      <p:ext uri="{BB962C8B-B14F-4D97-AF65-F5344CB8AC3E}">
        <p14:creationId xmlns:p14="http://schemas.microsoft.com/office/powerpoint/2010/main" val="684443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12103</TotalTime>
  <Words>794</Words>
  <Application>Microsoft Office PowerPoint</Application>
  <PresentationFormat>On-screen Show (4:3)</PresentationFormat>
  <Paragraphs>103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Algerian</vt:lpstr>
      <vt:lpstr>Arial</vt:lpstr>
      <vt:lpstr>Calibri</vt:lpstr>
      <vt:lpstr>Georgia</vt:lpstr>
      <vt:lpstr>Times New Roman</vt:lpstr>
      <vt:lpstr>Office Theme</vt:lpstr>
      <vt:lpstr>ephesians</vt:lpstr>
      <vt:lpstr>ephesians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ephesians</dc:title>
  <dc:creator>User</dc:creator>
  <cp:lastModifiedBy>David Archer</cp:lastModifiedBy>
  <cp:revision>595</cp:revision>
  <dcterms:created xsi:type="dcterms:W3CDTF">2017-01-05T17:47:12Z</dcterms:created>
  <dcterms:modified xsi:type="dcterms:W3CDTF">2017-07-09T13:35:04Z</dcterms:modified>
</cp:coreProperties>
</file>