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62" r:id="rId3"/>
    <p:sldId id="257" r:id="rId4"/>
    <p:sldId id="263" r:id="rId5"/>
    <p:sldId id="258" r:id="rId6"/>
    <p:sldId id="264" r:id="rId7"/>
    <p:sldId id="259" r:id="rId8"/>
    <p:sldId id="265" r:id="rId9"/>
    <p:sldId id="260" r:id="rId10"/>
    <p:sldId id="261" r:id="rId1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3000" spc="-29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Fact information</a:t>
            </a:r>
          </a:p>
        </p:txBody>
      </p:sp>
      <p:sp>
        <p:nvSpPr>
          <p:cNvPr id="107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41297804_1296x1457.jpg"/>
          <p:cNvSpPr>
            <a:spLocks noGrp="1"/>
          </p:cNvSpPr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915009552_2264x1509.jpg"/>
          <p:cNvSpPr>
            <a:spLocks noGrp="1"/>
          </p:cNvSpPr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740519873_3318x2212.jpg"/>
          <p:cNvSpPr>
            <a:spLocks noGrp="1"/>
          </p:cNvSpPr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740519873_3318x2212.jpg"/>
          <p:cNvSpPr>
            <a:spLocks noGrp="1"/>
          </p:cNvSpPr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519873_3318x2212.jpg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>
                <a:solidFill>
                  <a:srgbClr val="FFFFFF"/>
                </a:soli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3000" spc="-29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3" name="Image"/>
          <p:cNvSpPr>
            <a:spLocks noGrp="1"/>
          </p:cNvSpPr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1" name="Image"/>
          <p:cNvSpPr>
            <a:spLocks noGrp="1"/>
          </p:cNvSpPr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2" name="Slide Subtitl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z="12800" spc="0"/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0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Agenda Subtitle</a:t>
            </a:r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97689" y="12700000"/>
            <a:ext cx="388621" cy="42926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lnSpc>
                <a:spcPct val="100000"/>
              </a:lnSpc>
              <a:defRPr sz="2000">
                <a:solidFill>
                  <a:srgbClr val="5E5E5E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Faith Facts:…"/>
          <p:cNvSpPr txBox="1"/>
          <p:nvPr/>
        </p:nvSpPr>
        <p:spPr>
          <a:xfrm>
            <a:off x="759159" y="1575940"/>
            <a:ext cx="23395018" cy="97624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lnSpc>
                <a:spcPct val="100000"/>
              </a:lnSpc>
              <a:defRPr sz="12800" spc="-128">
                <a:latin typeface="Arial Rounded MT Bold"/>
                <a:ea typeface="Arial Rounded MT Bold"/>
                <a:cs typeface="Arial Rounded MT Bold"/>
                <a:sym typeface="Arial Rounded MT Bold"/>
              </a:defRPr>
            </a:pPr>
            <a:r>
              <a:rPr dirty="0"/>
              <a:t>Faith Facts:</a:t>
            </a:r>
          </a:p>
          <a:p>
            <a:pPr>
              <a:lnSpc>
                <a:spcPct val="100000"/>
              </a:lnSpc>
              <a:defRPr sz="6900" spc="-69">
                <a:latin typeface="Arial Rounded MT Bold"/>
                <a:ea typeface="Arial Rounded MT Bold"/>
                <a:cs typeface="Arial Rounded MT Bold"/>
                <a:sym typeface="Arial Rounded MT Bold"/>
              </a:defRPr>
            </a:pPr>
            <a:r>
              <a:rPr dirty="0"/>
              <a:t>A BRIEF REVIEW</a:t>
            </a:r>
            <a:endParaRPr lang="en-US" dirty="0"/>
          </a:p>
          <a:p>
            <a:pPr>
              <a:lnSpc>
                <a:spcPct val="100000"/>
              </a:lnSpc>
              <a:defRPr sz="6900" spc="-69">
                <a:latin typeface="Arial Rounded MT Bold"/>
                <a:ea typeface="Arial Rounded MT Bold"/>
                <a:cs typeface="Arial Rounded MT Bold"/>
                <a:sym typeface="Arial Rounded MT Bold"/>
              </a:defRPr>
            </a:pPr>
            <a:endParaRPr dirty="0"/>
          </a:p>
          <a:p>
            <a:pPr marL="635000" indent="-165100" algn="l" defTabSz="457200">
              <a:lnSpc>
                <a:spcPct val="120000"/>
              </a:lnSpc>
              <a:spcBef>
                <a:spcPts val="200"/>
              </a:spcBef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rPr sz="6000" dirty="0"/>
              <a:t>1.  Faith believes what God has said and does not try to change it!</a:t>
            </a:r>
          </a:p>
          <a:p>
            <a:pPr marL="635000" indent="-165100" algn="l" defTabSz="457200">
              <a:lnSpc>
                <a:spcPct val="120000"/>
              </a:lnSpc>
              <a:spcBef>
                <a:spcPts val="200"/>
              </a:spcBef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rPr sz="6000" dirty="0"/>
              <a:t>2.  Faith demonstrates a righteous life that God approves of!   </a:t>
            </a:r>
          </a:p>
          <a:p>
            <a:pPr marL="635000" indent="-165100" algn="l" defTabSz="457200">
              <a:lnSpc>
                <a:spcPct val="120000"/>
              </a:lnSpc>
              <a:spcBef>
                <a:spcPts val="200"/>
              </a:spcBef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rPr sz="6000" dirty="0"/>
              <a:t>3.  Faith desires to please God in all of life</a:t>
            </a:r>
          </a:p>
          <a:p>
            <a:pPr marL="635000" indent="-165100" algn="l" defTabSz="457200">
              <a:lnSpc>
                <a:spcPct val="120000"/>
              </a:lnSpc>
              <a:spcBef>
                <a:spcPts val="200"/>
              </a:spcBef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rPr sz="6000" dirty="0"/>
              <a:t>4.  Faith seeks to live obediently for God out of reverence for God! </a:t>
            </a:r>
          </a:p>
          <a:p>
            <a:pPr marL="635000" indent="-165100" algn="l" defTabSz="457200">
              <a:lnSpc>
                <a:spcPct val="120000"/>
              </a:lnSpc>
              <a:spcBef>
                <a:spcPts val="200"/>
              </a:spcBef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rPr sz="6000" dirty="0"/>
              <a:t>5.  Faith walks in obediently even in times of uncertainty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A FINAL CHALLENGE:…"/>
          <p:cNvSpPr txBox="1"/>
          <p:nvPr/>
        </p:nvSpPr>
        <p:spPr>
          <a:xfrm>
            <a:off x="580140" y="792481"/>
            <a:ext cx="23223719" cy="101786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1166668" lvl="1" indent="-620568" algn="l">
              <a:lnSpc>
                <a:spcPct val="120000"/>
              </a:lnSpc>
              <a:buSzPct val="150000"/>
              <a:buChar char="•"/>
              <a:defRPr sz="50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A FINAL CHALLENGE:</a:t>
            </a:r>
          </a:p>
          <a:p>
            <a:pPr lvl="2" algn="l">
              <a:lnSpc>
                <a:spcPct val="120000"/>
              </a:lnSpc>
              <a:defRPr sz="50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dirty="0"/>
          </a:p>
          <a:p>
            <a:pPr lvl="2" algn="l">
              <a:lnSpc>
                <a:spcPct val="120000"/>
              </a:lnSpc>
              <a:defRPr sz="50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Hebrews 11:39-40 — All of these Saints continued to press on in FAITH even </a:t>
            </a:r>
            <a:br>
              <a:rPr lang="en-US" dirty="0"/>
            </a:br>
            <a:r>
              <a:rPr lang="en-US" dirty="0"/>
              <a:t>	</a:t>
            </a:r>
            <a:r>
              <a:rPr dirty="0"/>
              <a:t>though they never received all that was promised </a:t>
            </a:r>
            <a:r>
              <a:rPr dirty="0">
                <a:solidFill>
                  <a:schemeClr val="accent5"/>
                </a:solidFill>
              </a:rPr>
              <a:t>BECAUSE</a:t>
            </a:r>
            <a:r>
              <a:rPr dirty="0"/>
              <a:t> God had </a:t>
            </a:r>
            <a:r>
              <a:rPr lang="en-US" dirty="0"/>
              <a:t>	</a:t>
            </a:r>
            <a:r>
              <a:rPr dirty="0"/>
              <a:t>provided something better for </a:t>
            </a:r>
            <a:r>
              <a:rPr dirty="0">
                <a:solidFill>
                  <a:schemeClr val="accent5"/>
                </a:solidFill>
              </a:rPr>
              <a:t>US</a:t>
            </a:r>
            <a:r>
              <a:rPr dirty="0"/>
              <a:t> so that apart from </a:t>
            </a:r>
            <a:r>
              <a:rPr dirty="0">
                <a:solidFill>
                  <a:schemeClr val="accent5"/>
                </a:solidFill>
              </a:rPr>
              <a:t>US</a:t>
            </a:r>
            <a:r>
              <a:rPr dirty="0"/>
              <a:t> they should not be </a:t>
            </a:r>
            <a:r>
              <a:rPr lang="en-US" dirty="0"/>
              <a:t>	</a:t>
            </a:r>
            <a:r>
              <a:rPr dirty="0"/>
              <a:t>made perfect.”</a:t>
            </a:r>
          </a:p>
          <a:p>
            <a:pPr lvl="2" algn="l">
              <a:lnSpc>
                <a:spcPct val="120000"/>
              </a:lnSpc>
              <a:defRPr sz="50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dirty="0"/>
          </a:p>
          <a:p>
            <a:pPr lvl="2" algn="l">
              <a:lnSpc>
                <a:spcPct val="120000"/>
              </a:lnSpc>
              <a:defRPr sz="50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God has provided for us the PROMISED Savior, Jesus Christ that not only </a:t>
            </a:r>
            <a:r>
              <a:rPr lang="en-US" dirty="0"/>
              <a:t>	</a:t>
            </a:r>
            <a:r>
              <a:rPr dirty="0"/>
              <a:t>provides US with salvation, but completes their salvation as well!</a:t>
            </a:r>
          </a:p>
          <a:p>
            <a:pPr lvl="2" algn="l">
              <a:lnSpc>
                <a:spcPct val="120000"/>
              </a:lnSpc>
              <a:defRPr sz="50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dirty="0"/>
          </a:p>
          <a:p>
            <a:pPr lvl="2" algn="l">
              <a:lnSpc>
                <a:spcPct val="120000"/>
              </a:lnSpc>
              <a:defRPr sz="50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3D6A59-432B-4854-819C-520D835D64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7711" y="531447"/>
            <a:ext cx="21948577" cy="11039230"/>
          </a:xfrm>
        </p:spPr>
        <p:txBody>
          <a:bodyPr>
            <a:normAutofit/>
          </a:bodyPr>
          <a:lstStyle/>
          <a:p>
            <a:pPr marL="1612900" marR="0" lvl="0" indent="-1143000" algn="l" defTabSz="457200" rtl="0" eaLnBrk="1" fontAlgn="auto" latinLnBrk="0" hangingPunct="0">
              <a:lnSpc>
                <a:spcPct val="2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AutoNum type="arabicPeriod" startAt="6"/>
              <a:tabLst/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rPr kumimoji="0" lang="en-US" sz="6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Faith trusts God to do the miraculous to fulfill His promises! </a:t>
            </a:r>
          </a:p>
          <a:p>
            <a:pPr marL="1612900" marR="0" lvl="0" indent="-1143000" algn="l" defTabSz="457200" rtl="0" eaLnBrk="1" fontAlgn="auto" latinLnBrk="0" hangingPunct="0">
              <a:lnSpc>
                <a:spcPct val="2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AutoNum type="arabicPeriod" startAt="6"/>
              <a:tabLst/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rPr kumimoji="0" lang="en-US" sz="6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Faith presses on in hope and does not return to the old life! </a:t>
            </a:r>
          </a:p>
          <a:p>
            <a:pPr marL="635000" marR="0" lvl="0" indent="-165100" algn="l" defTabSz="457200" rtl="0" eaLnBrk="1" fontAlgn="auto" latinLnBrk="0" hangingPunct="0">
              <a:lnSpc>
                <a:spcPct val="11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rPr kumimoji="0" lang="en-US" sz="6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8.  Faith is not afraid to break traditional norms to be obedient </a:t>
            </a:r>
            <a:br>
              <a:rPr kumimoji="0" lang="en-US" sz="6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r>
              <a:rPr kumimoji="0" lang="en-US" sz="6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			to God!</a:t>
            </a:r>
          </a:p>
          <a:p>
            <a:pPr marL="635000" marR="0" lvl="0" indent="-165100" algn="l" defTabSz="457200" rtl="0" eaLnBrk="1" fontAlgn="auto" latinLnBrk="0" hangingPunct="0">
              <a:lnSpc>
                <a:spcPct val="2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rPr kumimoji="0" lang="en-US" sz="6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9.  Faith obeys God rather than the dictates of ungodly people!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82111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#10.   Faith refuses the things of this world to enjoy the people of God!…"/>
          <p:cNvSpPr txBox="1"/>
          <p:nvPr/>
        </p:nvSpPr>
        <p:spPr>
          <a:xfrm>
            <a:off x="914610" y="1398332"/>
            <a:ext cx="23469390" cy="144520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304800" algn="l" defTabSz="457200">
              <a:lnSpc>
                <a:spcPct val="120000"/>
              </a:lnSpc>
              <a:spcBef>
                <a:spcPts val="600"/>
              </a:spcBef>
              <a:defRPr sz="51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6000" spc="-25" dirty="0"/>
              <a:t>#10.   </a:t>
            </a:r>
            <a:r>
              <a:rPr sz="6000" dirty="0"/>
              <a:t>Faith refuses the things of this world to enjoy the people of God!  </a:t>
            </a:r>
          </a:p>
          <a:p>
            <a:pPr marL="304800" lvl="3" algn="l" defTabSz="457200">
              <a:lnSpc>
                <a:spcPct val="120000"/>
              </a:lnSpc>
              <a:spcBef>
                <a:spcPts val="600"/>
              </a:spcBef>
              <a:defRPr sz="5100" b="1" i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6000" i="0" dirty="0"/>
              <a:t>	</a:t>
            </a:r>
            <a:r>
              <a:rPr sz="6000" u="sng" dirty="0"/>
              <a:t>Illustration</a:t>
            </a:r>
            <a:r>
              <a:rPr sz="6000" dirty="0"/>
              <a:t>:  Moses  </a:t>
            </a:r>
            <a:r>
              <a:rPr sz="6000" i="0" dirty="0"/>
              <a:t>(11:24-29)</a:t>
            </a:r>
          </a:p>
          <a:p>
            <a:pPr marL="304800" lvl="3" algn="l" defTabSz="457200">
              <a:lnSpc>
                <a:spcPct val="120000"/>
              </a:lnSpc>
              <a:spcBef>
                <a:spcPts val="600"/>
              </a:spcBef>
              <a:defRPr sz="5100" b="1" i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6000" i="0" dirty="0"/>
              <a:t>As Moses walked by faith he made </a:t>
            </a:r>
            <a:r>
              <a:rPr sz="6000" i="0" dirty="0">
                <a:solidFill>
                  <a:schemeClr val="accent5"/>
                </a:solidFill>
              </a:rPr>
              <a:t>critical</a:t>
            </a:r>
            <a:r>
              <a:rPr sz="6000" i="0" dirty="0"/>
              <a:t> </a:t>
            </a:r>
            <a:r>
              <a:rPr sz="6000" i="0" dirty="0">
                <a:solidFill>
                  <a:schemeClr val="accent5"/>
                </a:solidFill>
              </a:rPr>
              <a:t>choices</a:t>
            </a:r>
            <a:r>
              <a:rPr sz="6000" i="0" dirty="0"/>
              <a:t>:</a:t>
            </a:r>
          </a:p>
          <a:p>
            <a:pPr marL="3397827" lvl="2" indent="-1162627" algn="l" defTabSz="457200">
              <a:lnSpc>
                <a:spcPct val="120000"/>
              </a:lnSpc>
              <a:spcBef>
                <a:spcPts val="600"/>
              </a:spcBef>
              <a:buClr>
                <a:srgbClr val="000000"/>
              </a:buClr>
              <a:buSzPct val="100000"/>
              <a:buAutoNum type="arabicPeriod"/>
              <a:defRPr sz="5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6000" dirty="0"/>
              <a:t> He refused prestige! (vs. 24)</a:t>
            </a:r>
          </a:p>
          <a:p>
            <a:pPr marL="3397827" lvl="2" indent="-1162627" algn="l" defTabSz="457200">
              <a:lnSpc>
                <a:spcPct val="120000"/>
              </a:lnSpc>
              <a:spcBef>
                <a:spcPts val="600"/>
              </a:spcBef>
              <a:buClr>
                <a:srgbClr val="000000"/>
              </a:buClr>
              <a:buSzPct val="100000"/>
              <a:buAutoNum type="arabicPeriod"/>
              <a:defRPr sz="5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6000" dirty="0"/>
              <a:t>He chose “ill-treatment with God’s people” over “the pleasures of sin!” (vs. 25)  He chose to make brick rather than the pleasure of Pharaoh’s castle.</a:t>
            </a:r>
          </a:p>
          <a:p>
            <a:pPr marL="3397827" lvl="2" indent="-1162627" algn="l" defTabSz="457200">
              <a:lnSpc>
                <a:spcPct val="120000"/>
              </a:lnSpc>
              <a:spcBef>
                <a:spcPts val="600"/>
              </a:spcBef>
              <a:buClr>
                <a:srgbClr val="000000"/>
              </a:buClr>
              <a:buSzPct val="100000"/>
              <a:buAutoNum type="arabicPeriod"/>
              <a:defRPr sz="5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6000" dirty="0"/>
              <a:t>He considered the reproaches of Messiah as greater riches than the treasures of Egypt! (vs. 26)</a:t>
            </a:r>
          </a:p>
          <a:p>
            <a:pPr marL="5328227" lvl="4" indent="-1162627" algn="l" defTabSz="457200">
              <a:lnSpc>
                <a:spcPct val="120000"/>
              </a:lnSpc>
              <a:spcBef>
                <a:spcPts val="600"/>
              </a:spcBef>
              <a:buClr>
                <a:srgbClr val="000000"/>
              </a:buClr>
              <a:buSzPct val="100000"/>
              <a:buAutoNum type="arabicPeriod"/>
              <a:defRPr sz="5100" b="1" i="1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0" dirty="0"/>
          </a:p>
          <a:p>
            <a:pPr marL="304800" lvl="4" algn="l" defTabSz="457200">
              <a:lnSpc>
                <a:spcPct val="120000"/>
              </a:lnSpc>
              <a:spcBef>
                <a:spcPts val="600"/>
              </a:spcBef>
              <a:defRPr sz="5100" b="1" i="1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0" dirty="0"/>
          </a:p>
          <a:p>
            <a:pPr marL="304800" lvl="3" algn="l" defTabSz="457200">
              <a:lnSpc>
                <a:spcPct val="120000"/>
              </a:lnSpc>
              <a:spcBef>
                <a:spcPts val="600"/>
              </a:spcBef>
              <a:defRPr sz="5100" b="1" i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 </a:t>
            </a:r>
          </a:p>
          <a:p>
            <a:pPr marL="304800" algn="l" defTabSz="457200">
              <a:lnSpc>
                <a:spcPct val="120000"/>
              </a:lnSpc>
              <a:spcBef>
                <a:spcPts val="600"/>
              </a:spcBef>
              <a:defRPr sz="51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7442F82F-F50C-4438-A4A9-1E80EA6C10E7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0" y="-2149230"/>
            <a:ext cx="24384000" cy="16256000"/>
          </a:xfrm>
        </p:spPr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EE1231-3978-49F0-9D86-7A42D2EE7D3E}"/>
              </a:ext>
            </a:extLst>
          </p:cNvPr>
          <p:cNvSpPr txBox="1"/>
          <p:nvPr/>
        </p:nvSpPr>
        <p:spPr>
          <a:xfrm>
            <a:off x="682869" y="727440"/>
            <a:ext cx="23018261" cy="658128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304800" marR="0" lvl="3" indent="1371600" algn="l" defTabSz="457200" rtl="0" eaLnBrk="1" fontAlgn="auto" latinLnBrk="0" hangingPunc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100" b="1" i="1">
                <a:solidFill>
                  <a:srgbClr val="E22146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E22146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WHY?</a:t>
            </a:r>
          </a:p>
          <a:p>
            <a:pPr marL="3397827" marR="0" lvl="2" indent="-1162627" algn="l" defTabSz="457200" rtl="0" eaLnBrk="1" fontAlgn="auto" latinLnBrk="0" hangingPunc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AutoNum type="arabicPeriod"/>
              <a:tabLst/>
              <a:defRPr sz="5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lang="en-US" sz="6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He was looking to the reward! (vs. 26)</a:t>
            </a:r>
          </a:p>
          <a:p>
            <a:pPr marL="3397827" marR="0" lvl="2" indent="-1162627" algn="l" defTabSz="457200" rtl="0" eaLnBrk="1" fontAlgn="auto" latinLnBrk="0" hangingPunc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AutoNum type="arabicPeriod"/>
              <a:tabLst/>
              <a:defRPr sz="5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lang="en-US" sz="6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He saw </a:t>
            </a:r>
            <a:r>
              <a:rPr kumimoji="0" lang="en-US" sz="6600" b="0" i="1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Him</a:t>
            </a:r>
            <a:r>
              <a:rPr kumimoji="0" lang="en-US" sz="6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 who is unseen! (vs. 27)</a:t>
            </a:r>
          </a:p>
          <a:p>
            <a:pPr marL="3397827" marR="0" lvl="2" indent="-1162627" algn="l" defTabSz="457200" rtl="0" eaLnBrk="1" fontAlgn="auto" latinLnBrk="0" hangingPunc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AutoNum type="arabicPeriod"/>
              <a:tabLst/>
              <a:defRPr sz="5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lang="en-US" sz="6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He trusted God for salvation, not the Pharaoh! (vs. 28)</a:t>
            </a:r>
          </a:p>
          <a:p>
            <a:pPr marL="3397827" marR="0" lvl="2" indent="-1162627" algn="l" defTabSz="457200" rtl="0" eaLnBrk="1" fontAlgn="auto" latinLnBrk="0" hangingPunc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AutoNum type="arabicPeriod"/>
              <a:tabLst/>
              <a:defRPr sz="5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lang="en-US" sz="6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He obeyed God rather than man! (vs. 29)</a:t>
            </a:r>
          </a:p>
        </p:txBody>
      </p:sp>
    </p:spTree>
    <p:extLst>
      <p:ext uri="{BB962C8B-B14F-4D97-AF65-F5344CB8AC3E}">
        <p14:creationId xmlns:p14="http://schemas.microsoft.com/office/powerpoint/2010/main" val="321545159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he lyrics of the old song express a life of faith well:…"/>
          <p:cNvSpPr txBox="1"/>
          <p:nvPr/>
        </p:nvSpPr>
        <p:spPr>
          <a:xfrm>
            <a:off x="580397" y="1363276"/>
            <a:ext cx="23469390" cy="98015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304800" algn="l" defTabSz="457200">
              <a:lnSpc>
                <a:spcPct val="120000"/>
              </a:lnSpc>
              <a:spcBef>
                <a:spcPts val="600"/>
              </a:spcBef>
              <a:defRPr sz="51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6600" spc="-25" dirty="0"/>
              <a:t>The lyrics of the old song express a life of faith well: </a:t>
            </a:r>
          </a:p>
          <a:p>
            <a:pPr marL="304800" algn="l" defTabSz="457200">
              <a:lnSpc>
                <a:spcPct val="120000"/>
              </a:lnSpc>
              <a:spcBef>
                <a:spcPts val="600"/>
              </a:spcBef>
              <a:defRPr sz="51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6600" i="1" spc="-25" dirty="0"/>
              <a:t>		</a:t>
            </a:r>
            <a:r>
              <a:rPr sz="6600" i="1" spc="-25" dirty="0"/>
              <a:t>This World is not my home, I’m </a:t>
            </a:r>
            <a:r>
              <a:rPr sz="6600" i="1" spc="-25" dirty="0" err="1"/>
              <a:t>just’a</a:t>
            </a:r>
            <a:r>
              <a:rPr sz="6600" i="1" spc="-25" dirty="0"/>
              <a:t> passing through. My </a:t>
            </a:r>
            <a:r>
              <a:rPr lang="en-US" sz="6600" i="1" spc="-25" dirty="0"/>
              <a:t>			</a:t>
            </a:r>
            <a:br>
              <a:rPr lang="en-US" sz="6600" i="1" spc="-25" dirty="0"/>
            </a:br>
            <a:r>
              <a:rPr lang="en-US" sz="6600" i="1" spc="-25" dirty="0"/>
              <a:t>		</a:t>
            </a:r>
            <a:r>
              <a:rPr sz="6600" i="1" spc="-25" dirty="0"/>
              <a:t>treasures are laid  up somewhere beyond the blue …”.</a:t>
            </a:r>
          </a:p>
          <a:p>
            <a:pPr marL="304800" algn="l" defTabSz="457200">
              <a:lnSpc>
                <a:spcPct val="120000"/>
              </a:lnSpc>
              <a:spcBef>
                <a:spcPts val="600"/>
              </a:spcBef>
              <a:defRPr sz="5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6600" spc="-25" dirty="0"/>
              <a:t>		</a:t>
            </a:r>
          </a:p>
          <a:p>
            <a:pPr marL="304800" algn="l" defTabSz="457200">
              <a:lnSpc>
                <a:spcPct val="120000"/>
              </a:lnSpc>
              <a:spcBef>
                <a:spcPts val="600"/>
              </a:spcBef>
              <a:defRPr sz="5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6600" spc="-25" dirty="0"/>
              <a:t>Baron Justinian von </a:t>
            </a:r>
            <a:r>
              <a:rPr sz="6600" spc="-25" dirty="0" err="1"/>
              <a:t>Weltz</a:t>
            </a:r>
            <a:r>
              <a:rPr sz="6600" spc="-25" dirty="0"/>
              <a:t> and Eric </a:t>
            </a:r>
            <a:r>
              <a:rPr sz="6600" spc="-25" dirty="0" err="1"/>
              <a:t>Liddel</a:t>
            </a:r>
            <a:r>
              <a:rPr sz="6600" spc="-25" dirty="0"/>
              <a:t> are modern day examples of men of faith</a:t>
            </a:r>
            <a:r>
              <a:rPr lang="en-US" sz="6600" spc="-25" dirty="0"/>
              <a:t> </a:t>
            </a:r>
            <a:r>
              <a:rPr sz="6600" spc="-25" dirty="0"/>
              <a:t>who refuses the things of this world to enjoy the people of God!</a:t>
            </a:r>
          </a:p>
          <a:p>
            <a:pPr marL="304800" algn="l" defTabSz="457200">
              <a:lnSpc>
                <a:spcPct val="120000"/>
              </a:lnSpc>
              <a:spcBef>
                <a:spcPts val="600"/>
              </a:spcBef>
              <a:defRPr sz="51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pc="-25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27963DB8-238E-4BB8-93A5-1D1B8A803C2F}"/>
              </a:ext>
            </a:extLst>
          </p:cNvPr>
          <p:cNvSpPr>
            <a:spLocks noGrp="1"/>
          </p:cNvSpPr>
          <p:nvPr>
            <p:ph type="pic" idx="21"/>
          </p:nvPr>
        </p:nvSpPr>
        <p:spPr/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B51F64-3FF1-48FE-B4E1-3716121B065A}"/>
              </a:ext>
            </a:extLst>
          </p:cNvPr>
          <p:cNvSpPr txBox="1"/>
          <p:nvPr/>
        </p:nvSpPr>
        <p:spPr>
          <a:xfrm>
            <a:off x="1257299" y="1139898"/>
            <a:ext cx="22306085" cy="867147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304800" marR="0" lvl="0" indent="0" algn="l" defTabSz="457200" rtl="0" eaLnBrk="1" fontAlgn="auto" latinLnBrk="0" hangingPunc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100">
                <a:solidFill>
                  <a:srgbClr val="E22146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lang="en-US" sz="6600" b="0" i="0" u="none" strike="noStrike" kern="0" cap="none" spc="-25" normalizeH="0" baseline="0" noProof="0" dirty="0">
                <a:ln>
                  <a:noFill/>
                </a:ln>
                <a:solidFill>
                  <a:srgbClr val="E22146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Are we such people?</a:t>
            </a:r>
          </a:p>
          <a:p>
            <a:pPr marL="304800" marR="0" lvl="0" indent="0" algn="l" defTabSz="457200" rtl="0" eaLnBrk="1" fontAlgn="auto" latinLnBrk="0" hangingPunc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lang="en-US" sz="6600" b="0" i="0" u="none" strike="noStrike" kern="0" cap="none" spc="-25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Francis Chan’s rebuke is needed today.  He wrote:</a:t>
            </a:r>
          </a:p>
          <a:p>
            <a:pPr marL="304800" marR="0" lvl="0" indent="0" algn="l" defTabSz="457200" rtl="0" eaLnBrk="1" fontAlgn="auto" latinLnBrk="0" hangingPunc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lang="en-US" sz="6600" b="0" i="1" u="none" strike="noStrike" kern="0" cap="none" spc="-25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The light of the American church is flickering and nearly extinguished, having largely sold out to the kingdoms and values of this world. While most people see that there is a problem, few do anything about it, and most of those who do, run toward the wrong solutions</a:t>
            </a:r>
            <a:r>
              <a:rPr kumimoji="0" lang="en-US" sz="5100" b="0" i="1" u="none" strike="noStrike" kern="0" cap="none" spc="-25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.</a:t>
            </a:r>
            <a:r>
              <a:rPr kumimoji="0" lang="en-US" sz="5100" b="0" i="0" u="none" strike="noStrike" kern="0" cap="none" spc="-25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421046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#11.  Faith continues to press on by trusting in the power of God even when life gets…"/>
          <p:cNvSpPr txBox="1"/>
          <p:nvPr/>
        </p:nvSpPr>
        <p:spPr>
          <a:xfrm>
            <a:off x="940803" y="1064669"/>
            <a:ext cx="22939105" cy="11270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l">
              <a:defRPr sz="50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6600" dirty="0"/>
              <a:t>#11.  Faith continues to press on by trusting in the power of God even when life gets</a:t>
            </a:r>
            <a:r>
              <a:rPr lang="en-US" sz="6600" dirty="0"/>
              <a:t> </a:t>
            </a:r>
            <a:r>
              <a:rPr sz="6600" dirty="0"/>
              <a:t>difficult and at times confusing. </a:t>
            </a:r>
          </a:p>
          <a:p>
            <a:pPr lvl="3" algn="l">
              <a:defRPr sz="50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6600" dirty="0"/>
              <a:t> </a:t>
            </a:r>
          </a:p>
          <a:p>
            <a:pPr lvl="3" algn="l">
              <a:defRPr sz="52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6600" i="1" dirty="0"/>
              <a:t>Illustrations:</a:t>
            </a:r>
            <a:r>
              <a:rPr sz="6600" dirty="0"/>
              <a:t>  Joshua, Rahab, Gideon, Barak, Samson, </a:t>
            </a:r>
            <a:br>
              <a:rPr lang="en-US" sz="6600" dirty="0"/>
            </a:br>
            <a:r>
              <a:rPr lang="en-US" sz="6600" dirty="0"/>
              <a:t>	</a:t>
            </a:r>
            <a:r>
              <a:rPr sz="6600" dirty="0"/>
              <a:t>Jephthah, David, </a:t>
            </a:r>
            <a:r>
              <a:rPr lang="en-US" sz="6600" dirty="0"/>
              <a:t>Sa</a:t>
            </a:r>
            <a:r>
              <a:rPr sz="6600" dirty="0"/>
              <a:t>muel, and</a:t>
            </a:r>
            <a:r>
              <a:rPr lang="en-US" sz="6600" dirty="0"/>
              <a:t> </a:t>
            </a:r>
            <a:r>
              <a:rPr sz="6600" dirty="0"/>
              <a:t>many of the Prophets </a:t>
            </a:r>
            <a:br>
              <a:rPr lang="en-US" sz="6600" dirty="0"/>
            </a:br>
            <a:r>
              <a:rPr lang="en-US" sz="6600" dirty="0"/>
              <a:t>	</a:t>
            </a:r>
            <a:r>
              <a:rPr sz="6600" dirty="0"/>
              <a:t>(11:30-38)</a:t>
            </a:r>
          </a:p>
          <a:p>
            <a:pPr lvl="8" algn="l">
              <a:defRPr sz="52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6600" dirty="0"/>
          </a:p>
          <a:p>
            <a:pPr algn="l">
              <a:lnSpc>
                <a:spcPct val="120000"/>
              </a:lnSpc>
              <a:defRPr sz="50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6600" dirty="0"/>
              <a:t>All of these by FAITH …</a:t>
            </a:r>
          </a:p>
          <a:p>
            <a:pPr marL="1166668" lvl="1" indent="-620568" algn="l">
              <a:lnSpc>
                <a:spcPct val="120000"/>
              </a:lnSpc>
              <a:buSzPct val="150000"/>
              <a:buChar char="•"/>
              <a:defRPr sz="50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6600" dirty="0"/>
              <a:t> escaped sure destruction (Rahab)</a:t>
            </a:r>
          </a:p>
          <a:p>
            <a:pPr marL="1166668" lvl="1" indent="-620568" algn="l">
              <a:lnSpc>
                <a:spcPct val="120000"/>
              </a:lnSpc>
              <a:buSzPct val="150000"/>
              <a:buChar char="•"/>
              <a:defRPr sz="50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6600" dirty="0"/>
              <a:t>conquered kingdoms (Joshua, Gideon, Barak, Simon</a:t>
            </a:r>
          </a:p>
          <a:p>
            <a:pPr marL="1166668" lvl="1" indent="-620568" algn="l">
              <a:lnSpc>
                <a:spcPct val="120000"/>
              </a:lnSpc>
              <a:buSzPct val="150000"/>
              <a:buChar char="•"/>
              <a:defRPr sz="50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6600" dirty="0"/>
              <a:t>performed acts of righteousness (Samuel)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C63B0C9-02E4-442B-B1EA-0CA231DCDEF0}"/>
              </a:ext>
            </a:extLst>
          </p:cNvPr>
          <p:cNvSpPr txBox="1"/>
          <p:nvPr/>
        </p:nvSpPr>
        <p:spPr>
          <a:xfrm>
            <a:off x="841130" y="1606481"/>
            <a:ext cx="22701739" cy="863415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1166668" marR="0" lvl="1" indent="-620568" algn="l" defTabSz="2438400" rtl="0" eaLnBrk="1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50000"/>
              <a:buFontTx/>
              <a:buChar char="•"/>
              <a:tabLst/>
              <a:defRPr sz="50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obtained promises (David)</a:t>
            </a:r>
          </a:p>
          <a:p>
            <a:pPr marL="1166668" marR="0" lvl="1" indent="-620568" algn="l" defTabSz="2438400" rtl="0" eaLnBrk="1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50000"/>
              <a:buFontTx/>
              <a:buChar char="•"/>
              <a:tabLst/>
              <a:defRPr sz="50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shut the mouths of lions (David)</a:t>
            </a:r>
          </a:p>
          <a:p>
            <a:pPr marL="1166668" marR="0" lvl="1" indent="-620568" algn="l" defTabSz="2438400" rtl="0" eaLnBrk="1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50000"/>
              <a:buFontTx/>
              <a:buChar char="•"/>
              <a:tabLst/>
              <a:defRPr sz="50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quenched the power of fire (three Hebrew men in fiery furnace)</a:t>
            </a:r>
          </a:p>
          <a:p>
            <a:pPr marL="1166668" marR="0" lvl="1" indent="-620568" algn="l" defTabSz="2438400" rtl="0" eaLnBrk="1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50000"/>
              <a:buFontTx/>
              <a:buChar char="•"/>
              <a:tabLst/>
              <a:defRPr sz="50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women received back dead by resurrection (Elijah, Elisha)</a:t>
            </a:r>
          </a:p>
          <a:p>
            <a:pPr marL="1166668" marR="0" lvl="1" indent="-620568" algn="l" defTabSz="2438400" rtl="0" eaLnBrk="1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50000"/>
              <a:buFontTx/>
              <a:buChar char="•"/>
              <a:tabLst/>
              <a:defRPr sz="50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experienced mocking, </a:t>
            </a:r>
            <a:r>
              <a:rPr kumimoji="0" lang="en-US" sz="6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scourgings</a:t>
            </a:r>
            <a:r>
              <a:rPr kumimoji="0" 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, imprisonment (Jeremiah)</a:t>
            </a:r>
          </a:p>
          <a:p>
            <a:pPr marL="1166668" marR="0" lvl="1" indent="-620568" algn="l" defTabSz="2438400" rtl="0" eaLnBrk="1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50000"/>
              <a:buFontTx/>
              <a:buChar char="•"/>
              <a:tabLst/>
              <a:defRPr sz="50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kumimoji="0" 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were sawed in two (Isaiah according to tradition </a:t>
            </a:r>
          </a:p>
        </p:txBody>
      </p:sp>
    </p:spTree>
    <p:extLst>
      <p:ext uri="{BB962C8B-B14F-4D97-AF65-F5344CB8AC3E}">
        <p14:creationId xmlns:p14="http://schemas.microsoft.com/office/powerpoint/2010/main" val="153489056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Remember Oscar Eliason’s song?…"/>
          <p:cNvSpPr txBox="1"/>
          <p:nvPr/>
        </p:nvSpPr>
        <p:spPr>
          <a:xfrm>
            <a:off x="457305" y="284697"/>
            <a:ext cx="23469390" cy="114728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304800" algn="l" defTabSz="457200">
              <a:lnSpc>
                <a:spcPct val="120000"/>
              </a:lnSpc>
              <a:spcBef>
                <a:spcPts val="600"/>
              </a:spcBef>
              <a:defRPr sz="5100" b="1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5400" dirty="0"/>
              <a:t>Remember </a:t>
            </a:r>
            <a:r>
              <a:rPr sz="5400" spc="-25" dirty="0"/>
              <a:t>Oscar Eliason’s song?</a:t>
            </a:r>
          </a:p>
          <a:p>
            <a:pPr marL="304800" lvl="1" algn="l" defTabSz="457200">
              <a:lnSpc>
                <a:spcPct val="120000"/>
              </a:lnSpc>
              <a:spcBef>
                <a:spcPts val="600"/>
              </a:spcBef>
              <a:defRPr sz="5100" i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5400" spc="-25" dirty="0"/>
              <a:t>Got any rivers you think are uncrossable, got any mountains you can’t tunnel </a:t>
            </a:r>
            <a:r>
              <a:rPr lang="en-US" sz="5400" spc="-25" dirty="0"/>
              <a:t>		</a:t>
            </a:r>
            <a:br>
              <a:rPr lang="en-US" sz="5400" spc="-25" dirty="0"/>
            </a:br>
            <a:r>
              <a:rPr lang="en-US" sz="5400" spc="-25" dirty="0"/>
              <a:t>		</a:t>
            </a:r>
            <a:r>
              <a:rPr sz="5400" spc="-25" dirty="0"/>
              <a:t>through, God specializes in things thought impossible, He will do for you what </a:t>
            </a:r>
            <a:br>
              <a:rPr lang="en-US" sz="5400" spc="-25" dirty="0"/>
            </a:br>
            <a:r>
              <a:rPr lang="en-US" sz="5400" spc="-25" dirty="0"/>
              <a:t>		</a:t>
            </a:r>
            <a:r>
              <a:rPr sz="5400" spc="-25" dirty="0"/>
              <a:t>others cannot do!</a:t>
            </a:r>
          </a:p>
          <a:p>
            <a:pPr marL="304800" algn="l" defTabSz="457200">
              <a:lnSpc>
                <a:spcPct val="120000"/>
              </a:lnSpc>
              <a:spcBef>
                <a:spcPts val="600"/>
              </a:spcBef>
              <a:defRPr sz="5100" b="1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5400" spc="-25" dirty="0"/>
              <a:t>Andrew Murray stated it well:</a:t>
            </a:r>
          </a:p>
          <a:p>
            <a:pPr marL="304800" lvl="1" algn="l" defTabSz="457200">
              <a:lnSpc>
                <a:spcPct val="120000"/>
              </a:lnSpc>
              <a:spcBef>
                <a:spcPts val="600"/>
              </a:spcBef>
              <a:defRPr sz="5100" i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5400" spc="-25" dirty="0"/>
              <a:t>There is no power on earth that can stand before the power of faith, because the </a:t>
            </a:r>
            <a:br>
              <a:rPr lang="en-US" sz="5400" spc="-25" dirty="0"/>
            </a:br>
            <a:r>
              <a:rPr lang="en-US" sz="5400" spc="-25" dirty="0"/>
              <a:t>		</a:t>
            </a:r>
            <a:r>
              <a:rPr sz="5400" spc="-25" dirty="0"/>
              <a:t>power of</a:t>
            </a:r>
            <a:r>
              <a:rPr lang="en-US" sz="5400" spc="-25" dirty="0"/>
              <a:t> </a:t>
            </a:r>
            <a:r>
              <a:rPr sz="5400" spc="-25" dirty="0"/>
              <a:t>faith is the power of God working in us!</a:t>
            </a:r>
            <a:endParaRPr sz="5400" i="0" spc="-25" dirty="0"/>
          </a:p>
          <a:p>
            <a:pPr marL="304800" lvl="4" algn="l" defTabSz="457200">
              <a:lnSpc>
                <a:spcPct val="120000"/>
              </a:lnSpc>
              <a:spcBef>
                <a:spcPts val="600"/>
              </a:spcBef>
              <a:defRPr sz="5100" i="1">
                <a:solidFill>
                  <a:schemeClr val="accent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5400" i="0" spc="-25" dirty="0"/>
              <a:t>Do we believe this? </a:t>
            </a:r>
          </a:p>
          <a:p>
            <a:pPr marL="304800" lvl="2" algn="l" defTabSz="457200">
              <a:lnSpc>
                <a:spcPct val="120000"/>
              </a:lnSpc>
              <a:spcBef>
                <a:spcPts val="600"/>
              </a:spcBef>
              <a:defRPr sz="5100" i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5400" i="0" spc="-25" dirty="0"/>
              <a:t>•  Why could all of these Old Testament Saints endure the things they did?  </a:t>
            </a:r>
          </a:p>
          <a:p>
            <a:pPr marL="304800" lvl="4" algn="l" defTabSz="457200">
              <a:lnSpc>
                <a:spcPct val="120000"/>
              </a:lnSpc>
              <a:spcBef>
                <a:spcPts val="600"/>
              </a:spcBef>
              <a:defRPr sz="5100" i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5400" spc="-25" dirty="0"/>
              <a:t>“in order that they might obtain a better resurrection!!!” (11:35)</a:t>
            </a:r>
          </a:p>
          <a:p>
            <a:pPr marL="304800" algn="l" defTabSz="457200">
              <a:lnSpc>
                <a:spcPct val="120000"/>
              </a:lnSpc>
              <a:spcBef>
                <a:spcPts val="600"/>
              </a:spcBef>
              <a:defRPr sz="5100" i="1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pc="-25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761</Words>
  <Application>Microsoft Office PowerPoint</Application>
  <PresentationFormat>Custom</PresentationFormat>
  <Paragraphs>59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Arial</vt:lpstr>
      <vt:lpstr>Arial Rounded MT Bold</vt:lpstr>
      <vt:lpstr>Canela Bold</vt:lpstr>
      <vt:lpstr>Canela Deck Regular</vt:lpstr>
      <vt:lpstr>Canela Regular</vt:lpstr>
      <vt:lpstr>Canela Text Regular</vt:lpstr>
      <vt:lpstr>Graphik</vt:lpstr>
      <vt:lpstr>Graphik Medium</vt:lpstr>
      <vt:lpstr>Graphik Semibold</vt:lpstr>
      <vt:lpstr>Helvetica Neue</vt:lpstr>
      <vt:lpstr>Times New Roman</vt:lpstr>
      <vt:lpstr>23_ClassicWhite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David Archer</cp:lastModifiedBy>
  <cp:revision>3</cp:revision>
  <dcterms:modified xsi:type="dcterms:W3CDTF">2020-11-13T18:15:23Z</dcterms:modified>
</cp:coreProperties>
</file>