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508" r:id="rId2"/>
    <p:sldId id="523" r:id="rId3"/>
    <p:sldId id="522" r:id="rId4"/>
    <p:sldId id="524" r:id="rId5"/>
    <p:sldId id="520" r:id="rId6"/>
    <p:sldId id="521" r:id="rId7"/>
    <p:sldId id="525" r:id="rId8"/>
    <p:sldId id="526" r:id="rId9"/>
    <p:sldId id="527" r:id="rId10"/>
    <p:sldId id="52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553"/>
    <a:srgbClr val="0099CC"/>
    <a:srgbClr val="00CCFF"/>
    <a:srgbClr val="F84108"/>
    <a:srgbClr val="99CCFF"/>
    <a:srgbClr val="A50021"/>
    <a:srgbClr val="993300"/>
    <a:srgbClr val="663300"/>
    <a:srgbClr val="9966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902" autoAdjust="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8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3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2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1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3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4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5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E367-AA32-4A22-9D07-BBE8E5397DDA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9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4B89C-FC07-4D31-ACD0-3964FC6B7563}"/>
              </a:ext>
            </a:extLst>
          </p:cNvPr>
          <p:cNvSpPr txBox="1"/>
          <p:nvPr/>
        </p:nvSpPr>
        <p:spPr>
          <a:xfrm>
            <a:off x="640080" y="5576887"/>
            <a:ext cx="10911840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Georgia" panose="02040502050405020303" pitchFamily="18" charset="0"/>
                <a:ea typeface="+mj-ea"/>
                <a:cs typeface="+mj-cs"/>
              </a:rPr>
              <a:t>Isaiah 41:10</a:t>
            </a:r>
          </a:p>
        </p:txBody>
      </p:sp>
      <p:pic>
        <p:nvPicPr>
          <p:cNvPr id="2050" name="Picture 2" descr="Fear Not - Knowing Peace in an Age of Anxiety">
            <a:extLst>
              <a:ext uri="{FF2B5EF4-FFF2-40B4-BE49-F238E27FC236}">
                <a16:creationId xmlns:a16="http://schemas.microsoft.com/office/drawing/2014/main" id="{2B5FA6C6-69E6-47F9-B155-E5F3389DB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3" r="1" b="15356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ADE1AA-1F6E-4686-AFAF-2D773F322875}"/>
              </a:ext>
            </a:extLst>
          </p:cNvPr>
          <p:cNvSpPr txBox="1"/>
          <p:nvPr/>
        </p:nvSpPr>
        <p:spPr>
          <a:xfrm>
            <a:off x="2057400" y="1371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</a:t>
            </a:r>
            <a:endParaRPr lang="en-US" sz="280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15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4B89C-FC07-4D31-ACD0-3964FC6B7563}"/>
              </a:ext>
            </a:extLst>
          </p:cNvPr>
          <p:cNvSpPr txBox="1"/>
          <p:nvPr/>
        </p:nvSpPr>
        <p:spPr>
          <a:xfrm>
            <a:off x="2362200" y="304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“Fear Not”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Isaiah 41:10</a:t>
            </a:r>
          </a:p>
        </p:txBody>
      </p:sp>
      <p:pic>
        <p:nvPicPr>
          <p:cNvPr id="2050" name="Picture 2" descr="Lessons from Isaiah Fear Not! - ppt download">
            <a:extLst>
              <a:ext uri="{FF2B5EF4-FFF2-40B4-BE49-F238E27FC236}">
                <a16:creationId xmlns:a16="http://schemas.microsoft.com/office/drawing/2014/main" id="{4F5CCCA7-0C20-415E-9E29-A651DC36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5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4B89C-FC07-4D31-ACD0-3964FC6B7563}"/>
              </a:ext>
            </a:extLst>
          </p:cNvPr>
          <p:cNvSpPr txBox="1"/>
          <p:nvPr/>
        </p:nvSpPr>
        <p:spPr>
          <a:xfrm>
            <a:off x="2362200" y="304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“Fear Not”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Isaiah 41:10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E1AA-1F6E-4686-AFAF-2D773F322875}"/>
              </a:ext>
            </a:extLst>
          </p:cNvPr>
          <p:cNvSpPr txBox="1"/>
          <p:nvPr/>
        </p:nvSpPr>
        <p:spPr>
          <a:xfrm>
            <a:off x="2057400" y="1371600"/>
            <a:ext cx="8153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Everyone is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fearful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about something sometime.</a:t>
            </a:r>
          </a:p>
          <a:p>
            <a:endParaRPr lang="en-US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The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Bible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admonishes us more than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360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times to </a:t>
            </a:r>
            <a:r>
              <a:rPr lang="en-US" sz="2400" b="1" i="1" dirty="0">
                <a:solidFill>
                  <a:srgbClr val="002060"/>
                </a:solidFill>
                <a:latin typeface="Georgia" panose="02040502050405020303" pitchFamily="18" charset="0"/>
              </a:rPr>
              <a:t>Not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be fearful, anxious or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dismayed.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Gen. 15:1, Ex. 14, 1 Chron. 22</a:t>
            </a:r>
          </a:p>
          <a:p>
            <a:endParaRPr lang="en-US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Satan targets our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fears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anxieties and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distress,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telling us God is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powerless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and indifferent towards or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fears.</a:t>
            </a:r>
          </a:p>
          <a:p>
            <a:endParaRPr lang="en-US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Almost every book in the Bible has an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admonishment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not to be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fearful. </a:t>
            </a:r>
          </a:p>
          <a:p>
            <a:endParaRPr lang="en-US" sz="24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All the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promises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God gave the Israelites are for us as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Gentile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Christians today as well. 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Gen. 12:1-3, Gal. 3:7-29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371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4B89C-FC07-4D31-ACD0-3964FC6B7563}"/>
              </a:ext>
            </a:extLst>
          </p:cNvPr>
          <p:cNvSpPr txBox="1"/>
          <p:nvPr/>
        </p:nvSpPr>
        <p:spPr>
          <a:xfrm>
            <a:off x="2362200" y="304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“Fear Not”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Isaiah 41:10</a:t>
            </a:r>
          </a:p>
        </p:txBody>
      </p:sp>
      <p:pic>
        <p:nvPicPr>
          <p:cNvPr id="1026" name="Picture 2" descr="Lessons from Isaiah Fear Not! - ppt download">
            <a:extLst>
              <a:ext uri="{FF2B5EF4-FFF2-40B4-BE49-F238E27FC236}">
                <a16:creationId xmlns:a16="http://schemas.microsoft.com/office/drawing/2014/main" id="{F3DC6BF2-1DF6-436C-B07E-51351D1C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4B89C-FC07-4D31-ACD0-3964FC6B7563}"/>
              </a:ext>
            </a:extLst>
          </p:cNvPr>
          <p:cNvSpPr txBox="1"/>
          <p:nvPr/>
        </p:nvSpPr>
        <p:spPr>
          <a:xfrm>
            <a:off x="2362200" y="304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“Fear Not”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Isaiah 41:10</a:t>
            </a:r>
          </a:p>
        </p:txBody>
      </p:sp>
      <p:pic>
        <p:nvPicPr>
          <p:cNvPr id="2050" name="Picture 2" descr="Lessons from Isaiah Fear Not! - ppt download">
            <a:extLst>
              <a:ext uri="{FF2B5EF4-FFF2-40B4-BE49-F238E27FC236}">
                <a16:creationId xmlns:a16="http://schemas.microsoft.com/office/drawing/2014/main" id="{4F5CCCA7-0C20-415E-9E29-A651DC36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4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4B89C-FC07-4D31-ACD0-3964FC6B7563}"/>
              </a:ext>
            </a:extLst>
          </p:cNvPr>
          <p:cNvSpPr txBox="1"/>
          <p:nvPr/>
        </p:nvSpPr>
        <p:spPr>
          <a:xfrm>
            <a:off x="2362200" y="304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“Fear Not”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Isaiah 41:10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E1AA-1F6E-4686-AFAF-2D773F322875}"/>
              </a:ext>
            </a:extLst>
          </p:cNvPr>
          <p:cNvSpPr txBox="1"/>
          <p:nvPr/>
        </p:nvSpPr>
        <p:spPr>
          <a:xfrm>
            <a:off x="2047962" y="1447800"/>
            <a:ext cx="81722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I. 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Two Commands</a:t>
            </a:r>
          </a:p>
          <a:p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514350" indent="-514350">
              <a:buAutoNum type="alphaUcPeriod"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Fear Not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: Fear in Hebrew is,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“yare’.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It means to be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terrified,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afraid.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We are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fear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God but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not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be fearful about anything else.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Fear of God is 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reverential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fear or awe of Him. The fear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God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keeps us from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sin,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while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fear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man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leads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us to sin.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  </a:t>
            </a:r>
            <a:endParaRPr lang="en-US" sz="28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9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4B89C-FC07-4D31-ACD0-3964FC6B7563}"/>
              </a:ext>
            </a:extLst>
          </p:cNvPr>
          <p:cNvSpPr txBox="1"/>
          <p:nvPr/>
        </p:nvSpPr>
        <p:spPr>
          <a:xfrm>
            <a:off x="2362200" y="304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“Fear Not”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Isaiah 41:10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E1AA-1F6E-4686-AFAF-2D773F322875}"/>
              </a:ext>
            </a:extLst>
          </p:cNvPr>
          <p:cNvSpPr txBox="1"/>
          <p:nvPr/>
        </p:nvSpPr>
        <p:spPr>
          <a:xfrm>
            <a:off x="2057400" y="13716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I. 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Two Commands</a:t>
            </a:r>
          </a:p>
          <a:p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514350" indent="-514350">
              <a:buAutoNum type="alphaUcPeriod" startAt="2"/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Don’t be Dismayed: </a:t>
            </a:r>
          </a:p>
          <a:p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Hebrew is, </a:t>
            </a:r>
            <a:r>
              <a:rPr lang="en-US" sz="2800" i="1" dirty="0" err="1">
                <a:solidFill>
                  <a:srgbClr val="002060"/>
                </a:solidFill>
                <a:latin typeface="Georgia" panose="02040502050405020303" pitchFamily="18" charset="0"/>
              </a:rPr>
              <a:t>sha`ah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 It means to gaze about, looking to be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anxious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about something.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An accurate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translation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would be; “Do not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anxiously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look about you.”</a:t>
            </a:r>
          </a:p>
        </p:txBody>
      </p:sp>
    </p:spTree>
    <p:extLst>
      <p:ext uri="{BB962C8B-B14F-4D97-AF65-F5344CB8AC3E}">
        <p14:creationId xmlns:p14="http://schemas.microsoft.com/office/powerpoint/2010/main" val="360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4B89C-FC07-4D31-ACD0-3964FC6B7563}"/>
              </a:ext>
            </a:extLst>
          </p:cNvPr>
          <p:cNvSpPr txBox="1"/>
          <p:nvPr/>
        </p:nvSpPr>
        <p:spPr>
          <a:xfrm>
            <a:off x="2362200" y="304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“Fear Not”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Isaiah 41:10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E1AA-1F6E-4686-AFAF-2D773F322875}"/>
              </a:ext>
            </a:extLst>
          </p:cNvPr>
          <p:cNvSpPr txBox="1"/>
          <p:nvPr/>
        </p:nvSpPr>
        <p:spPr>
          <a:xfrm>
            <a:off x="2057400" y="1447800"/>
            <a:ext cx="8153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Five Reasons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God gives us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divine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support with the requirement to be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fearless.</a:t>
            </a:r>
          </a:p>
          <a:p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1.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God is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with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us,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10 a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2.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God is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our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God,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10b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3.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God will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strengthen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us,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10c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4.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God will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help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us,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10c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5.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God will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uphold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me,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10d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To uphold is “</a:t>
            </a:r>
            <a:r>
              <a:rPr lang="en-US" sz="2800" i="1" dirty="0" err="1">
                <a:solidFill>
                  <a:srgbClr val="002060"/>
                </a:solidFill>
                <a:latin typeface="Georgia" panose="02040502050405020303" pitchFamily="18" charset="0"/>
              </a:rPr>
              <a:t>tamak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in Hebrew. It means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secure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from underneath.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2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4B89C-FC07-4D31-ACD0-3964FC6B7563}"/>
              </a:ext>
            </a:extLst>
          </p:cNvPr>
          <p:cNvSpPr txBox="1"/>
          <p:nvPr/>
        </p:nvSpPr>
        <p:spPr>
          <a:xfrm>
            <a:off x="2362200" y="304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“Fear Not”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Isaiah 41:10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E1AA-1F6E-4686-AFAF-2D773F322875}"/>
              </a:ext>
            </a:extLst>
          </p:cNvPr>
          <p:cNvSpPr txBox="1"/>
          <p:nvPr/>
        </p:nvSpPr>
        <p:spPr>
          <a:xfrm>
            <a:off x="1447800" y="1447800"/>
            <a:ext cx="9525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III.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Four Insights to God’s Greatness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Isaiah 41:1-9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1.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judge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all the earth,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1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2.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The ruler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all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rulers,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Vss. 2-3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3.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uncreated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first, YAHWEH,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4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4.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God Who chose His own people,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Vss. 8-9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(The same God has done the same for His church);</a:t>
            </a:r>
          </a:p>
          <a:p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A.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He chose us before the foundation of the world, 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Eph. 1:4,</a:t>
            </a:r>
            <a:endParaRPr lang="en-US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B.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He called us out of Darkness and Death, 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1 Peter 2:9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</a:p>
          <a:p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C.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He took us for Himself, to be His, to make Himself our God. </a:t>
            </a: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1 Peter 2:10; Titus 2:14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69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4B89C-FC07-4D31-ACD0-3964FC6B7563}"/>
              </a:ext>
            </a:extLst>
          </p:cNvPr>
          <p:cNvSpPr txBox="1"/>
          <p:nvPr/>
        </p:nvSpPr>
        <p:spPr>
          <a:xfrm>
            <a:off x="2362200" y="304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“Fear Not”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Isaiah 41:10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E1AA-1F6E-4686-AFAF-2D773F322875}"/>
              </a:ext>
            </a:extLst>
          </p:cNvPr>
          <p:cNvSpPr txBox="1"/>
          <p:nvPr/>
        </p:nvSpPr>
        <p:spPr>
          <a:xfrm>
            <a:off x="1676400" y="14478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IV.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Five Practical Steps</a:t>
            </a:r>
          </a:p>
          <a:p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1.  </a:t>
            </a:r>
            <a:r>
              <a:rPr lang="en-US" sz="2800" dirty="0">
                <a:solidFill>
                  <a:srgbClr val="153553"/>
                </a:solidFill>
                <a:latin typeface="Georgia" panose="02040502050405020303" pitchFamily="18" charset="0"/>
              </a:rPr>
              <a:t>Live without </a:t>
            </a:r>
            <a:r>
              <a:rPr lang="en-US" sz="2800" i="1" dirty="0">
                <a:solidFill>
                  <a:srgbClr val="153553"/>
                </a:solidFill>
                <a:latin typeface="Georgia" panose="02040502050405020303" pitchFamily="18" charset="0"/>
              </a:rPr>
              <a:t>fear</a:t>
            </a:r>
            <a:r>
              <a:rPr lang="en-US" sz="2800" dirty="0">
                <a:solidFill>
                  <a:srgbClr val="153553"/>
                </a:solidFill>
                <a:latin typeface="Georgia" panose="02040502050405020303" pitchFamily="18" charset="0"/>
              </a:rPr>
              <a:t> because God is </a:t>
            </a:r>
            <a:r>
              <a:rPr lang="en-US" sz="2800" i="1" dirty="0">
                <a:solidFill>
                  <a:srgbClr val="153553"/>
                </a:solidFill>
                <a:latin typeface="Georgia" panose="02040502050405020303" pitchFamily="18" charset="0"/>
              </a:rPr>
              <a:t>with</a:t>
            </a:r>
            <a:r>
              <a:rPr lang="en-US" sz="2800" dirty="0">
                <a:solidFill>
                  <a:srgbClr val="153553"/>
                </a:solidFill>
                <a:latin typeface="Georgia" panose="02040502050405020303" pitchFamily="18" charset="0"/>
              </a:rPr>
              <a:t> me,</a:t>
            </a:r>
          </a:p>
          <a:p>
            <a:r>
              <a:rPr lang="en-US" sz="2400" dirty="0">
                <a:solidFill>
                  <a:srgbClr val="153553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Ex. 33:14; Ps. 23:4; Matt. 28:20.</a:t>
            </a:r>
            <a:endParaRPr lang="en-US" sz="2400" dirty="0">
              <a:solidFill>
                <a:srgbClr val="153553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2.  </a:t>
            </a:r>
            <a:r>
              <a:rPr lang="en-US" sz="2800" dirty="0">
                <a:solidFill>
                  <a:srgbClr val="153553"/>
                </a:solidFill>
                <a:latin typeface="Georgia" panose="02040502050405020303" pitchFamily="18" charset="0"/>
              </a:rPr>
              <a:t>Don’t be </a:t>
            </a:r>
            <a:r>
              <a:rPr lang="en-US" sz="2800" i="1" dirty="0">
                <a:solidFill>
                  <a:srgbClr val="153553"/>
                </a:solidFill>
                <a:latin typeface="Georgia" panose="02040502050405020303" pitchFamily="18" charset="0"/>
              </a:rPr>
              <a:t>dismayed</a:t>
            </a:r>
            <a:r>
              <a:rPr lang="en-US" sz="2800" dirty="0">
                <a:solidFill>
                  <a:srgbClr val="153553"/>
                </a:solidFill>
                <a:latin typeface="Georgia" panose="02040502050405020303" pitchFamily="18" charset="0"/>
              </a:rPr>
              <a:t> because God is </a:t>
            </a:r>
            <a:r>
              <a:rPr lang="en-US" sz="2800" i="1" dirty="0">
                <a:solidFill>
                  <a:srgbClr val="153553"/>
                </a:solidFill>
                <a:latin typeface="Georgia" panose="02040502050405020303" pitchFamily="18" charset="0"/>
              </a:rPr>
              <a:t>my</a:t>
            </a:r>
            <a:r>
              <a:rPr lang="en-US" sz="2800" dirty="0">
                <a:solidFill>
                  <a:srgbClr val="153553"/>
                </a:solidFill>
                <a:latin typeface="Georgia" panose="02040502050405020303" pitchFamily="18" charset="0"/>
              </a:rPr>
              <a:t> God,</a:t>
            </a:r>
          </a:p>
          <a:p>
            <a:r>
              <a:rPr lang="en-US" sz="2400" dirty="0">
                <a:solidFill>
                  <a:srgbClr val="153553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1 Samuel 30:6; Isaiah 40:10, 15</a:t>
            </a:r>
            <a:r>
              <a:rPr lang="en-US" sz="2400" dirty="0">
                <a:solidFill>
                  <a:srgbClr val="153553"/>
                </a:solidFill>
                <a:latin typeface="Georgia" panose="02040502050405020303" pitchFamily="18" charset="0"/>
              </a:rPr>
              <a:t>. 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3.  </a:t>
            </a:r>
            <a:r>
              <a:rPr lang="en-US" sz="2800" dirty="0">
                <a:solidFill>
                  <a:srgbClr val="153553"/>
                </a:solidFill>
                <a:latin typeface="Georgia" panose="02040502050405020303" pitchFamily="18" charset="0"/>
              </a:rPr>
              <a:t>Lean on God to </a:t>
            </a:r>
            <a:r>
              <a:rPr lang="en-US" sz="2800" i="1" dirty="0">
                <a:solidFill>
                  <a:srgbClr val="153553"/>
                </a:solidFill>
                <a:latin typeface="Georgia" panose="02040502050405020303" pitchFamily="18" charset="0"/>
              </a:rPr>
              <a:t>strengthen</a:t>
            </a:r>
            <a:r>
              <a:rPr lang="en-US" sz="2800" dirty="0">
                <a:solidFill>
                  <a:srgbClr val="153553"/>
                </a:solidFill>
                <a:latin typeface="Georgia" panose="02040502050405020303" pitchFamily="18" charset="0"/>
              </a:rPr>
              <a:t> me,</a:t>
            </a:r>
          </a:p>
          <a:p>
            <a:r>
              <a:rPr lang="en-US" sz="2400" dirty="0">
                <a:solidFill>
                  <a:srgbClr val="153553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Ps. 29:11; Isaiah 42:3; Matt. 12:20.</a:t>
            </a:r>
            <a:endParaRPr lang="en-US" sz="2400" dirty="0">
              <a:solidFill>
                <a:srgbClr val="153553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4.  </a:t>
            </a:r>
            <a:r>
              <a:rPr lang="en-US" sz="2800" i="1" dirty="0">
                <a:solidFill>
                  <a:srgbClr val="153553"/>
                </a:solidFill>
                <a:latin typeface="Georgia" panose="02040502050405020303" pitchFamily="18" charset="0"/>
              </a:rPr>
              <a:t>Trust</a:t>
            </a:r>
            <a:r>
              <a:rPr lang="en-US" sz="2800" dirty="0">
                <a:solidFill>
                  <a:srgbClr val="153553"/>
                </a:solidFill>
                <a:latin typeface="Georgia" panose="02040502050405020303" pitchFamily="18" charset="0"/>
              </a:rPr>
              <a:t> God to help me,</a:t>
            </a:r>
          </a:p>
          <a:p>
            <a:r>
              <a:rPr lang="en-US" sz="2400" dirty="0">
                <a:solidFill>
                  <a:srgbClr val="153553"/>
                </a:solidFill>
                <a:latin typeface="Georgia" panose="02040502050405020303" pitchFamily="18" charset="0"/>
              </a:rPr>
              <a:t>	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Hebrews 13:5-6.</a:t>
            </a: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5.</a:t>
            </a:r>
            <a:r>
              <a:rPr lang="en-US" sz="2800" dirty="0">
                <a:solidFill>
                  <a:srgbClr val="153553"/>
                </a:solidFill>
                <a:latin typeface="Georgia" panose="02040502050405020303" pitchFamily="18" charset="0"/>
              </a:rPr>
              <a:t>  Believe God will </a:t>
            </a:r>
            <a:r>
              <a:rPr lang="en-US" sz="2800" i="1" dirty="0">
                <a:solidFill>
                  <a:srgbClr val="153553"/>
                </a:solidFill>
                <a:latin typeface="Georgia" panose="02040502050405020303" pitchFamily="18" charset="0"/>
              </a:rPr>
              <a:t>uphold</a:t>
            </a:r>
            <a:r>
              <a:rPr lang="en-US" sz="2800" dirty="0">
                <a:solidFill>
                  <a:srgbClr val="153553"/>
                </a:solidFill>
                <a:latin typeface="Georgia" panose="02040502050405020303" pitchFamily="18" charset="0"/>
              </a:rPr>
              <a:t> me with His right hand.</a:t>
            </a:r>
          </a:p>
          <a:p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	Ps. 145:13-14.</a:t>
            </a:r>
          </a:p>
        </p:txBody>
      </p:sp>
    </p:spTree>
    <p:extLst>
      <p:ext uri="{BB962C8B-B14F-4D97-AF65-F5344CB8AC3E}">
        <p14:creationId xmlns:p14="http://schemas.microsoft.com/office/powerpoint/2010/main" val="1248923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588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Archer</dc:creator>
  <cp:lastModifiedBy>David Archer</cp:lastModifiedBy>
  <cp:revision>17</cp:revision>
  <dcterms:created xsi:type="dcterms:W3CDTF">2020-06-12T19:20:18Z</dcterms:created>
  <dcterms:modified xsi:type="dcterms:W3CDTF">2020-06-13T20:34:51Z</dcterms:modified>
</cp:coreProperties>
</file>