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575" r:id="rId2"/>
    <p:sldId id="570" r:id="rId3"/>
    <p:sldId id="576" r:id="rId4"/>
    <p:sldId id="582" r:id="rId5"/>
    <p:sldId id="577" r:id="rId6"/>
    <p:sldId id="578" r:id="rId7"/>
    <p:sldId id="57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96633"/>
    <a:srgbClr val="993300"/>
    <a:srgbClr val="000066"/>
    <a:srgbClr val="CC9900"/>
    <a:srgbClr val="F84108"/>
    <a:srgbClr val="99CCFF"/>
    <a:srgbClr val="A50021"/>
    <a:srgbClr val="663300"/>
    <a:srgbClr val="1535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6357" autoAdjust="0"/>
  </p:normalViewPr>
  <p:slideViewPr>
    <p:cSldViewPr>
      <p:cViewPr varScale="1">
        <p:scale>
          <a:sx n="114" d="100"/>
          <a:sy n="114" d="100"/>
        </p:scale>
        <p:origin x="156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354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142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36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89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30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2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16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1681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89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304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292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5E367-AA32-4A22-9D07-BBE8E5397DDA}" type="datetimeFigureOut">
              <a:rPr lang="en-US" smtClean="0"/>
              <a:t>2/3/2022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8D9BC-75EA-4022-80F3-C1EC984FB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137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ospel of Luke (NKJV) : Rev. Thomas Tilford : Free Download, Borrow, and  Streaming : Internet Archive">
            <a:extLst>
              <a:ext uri="{FF2B5EF4-FFF2-40B4-BE49-F238E27FC236}">
                <a16:creationId xmlns:a16="http://schemas.microsoft.com/office/drawing/2014/main" id="{0D01352C-CD4F-4070-90CF-4A1C254FD50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419" b="-1"/>
          <a:stretch/>
        </p:blipFill>
        <p:spPr bwMode="auto">
          <a:xfrm>
            <a:off x="482600" y="643467"/>
            <a:ext cx="8178799" cy="5571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5F12EF56-0556-46F3-8874-8CEF844FC273}"/>
              </a:ext>
            </a:extLst>
          </p:cNvPr>
          <p:cNvSpPr txBox="1"/>
          <p:nvPr/>
        </p:nvSpPr>
        <p:spPr>
          <a:xfrm>
            <a:off x="1295400" y="3810000"/>
            <a:ext cx="70866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FF00"/>
                </a:solidFill>
                <a:latin typeface="Lucida Calligraphy" panose="03010101010101010101" pitchFamily="66" charset="0"/>
              </a:rPr>
              <a:t>Entrance Into the Kingdom</a:t>
            </a:r>
          </a:p>
          <a:p>
            <a:pPr algn="ctr"/>
            <a:r>
              <a:rPr lang="en-US" sz="3200" b="1" dirty="0">
                <a:latin typeface="Georgia" panose="02040502050405020303" pitchFamily="18" charset="0"/>
              </a:rPr>
              <a:t>Luke 13:22-30</a:t>
            </a:r>
          </a:p>
        </p:txBody>
      </p:sp>
    </p:spTree>
    <p:extLst>
      <p:ext uri="{BB962C8B-B14F-4D97-AF65-F5344CB8AC3E}">
        <p14:creationId xmlns:p14="http://schemas.microsoft.com/office/powerpoint/2010/main" val="22416995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6002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Intro: 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Bible is clear on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what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the work of Christ has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accomplished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us, both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and in the future.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What we learn in these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scriptures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not so much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fact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the meaning of Christ’s death and subsequent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resurrection,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how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do we gain entrance into His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kingdom.</a:t>
            </a:r>
          </a:p>
          <a:p>
            <a:endParaRPr lang="en-US" sz="1400" i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We see again as Christ heads towards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Jerusalem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He is teaching about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God, which is to say, He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teaching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salvation.</a:t>
            </a:r>
          </a:p>
        </p:txBody>
      </p:sp>
    </p:spTree>
    <p:extLst>
      <p:ext uri="{BB962C8B-B14F-4D97-AF65-F5344CB8AC3E}">
        <p14:creationId xmlns:p14="http://schemas.microsoft.com/office/powerpoint/2010/main" val="1839379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4478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It Requires Our Ernest Effort: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answers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question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dismissing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abstract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speculation and making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specific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application for all.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the question; “Will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 few”, Jesus asks “Will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saved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be you?</a:t>
            </a:r>
          </a:p>
          <a:p>
            <a:endParaRPr lang="en-US" sz="14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To reduce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saying a certain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prayer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to reciting a particular scripture, relegates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an easy </a:t>
            </a:r>
            <a:r>
              <a:rPr lang="en-US" sz="2800" dirty="0" err="1">
                <a:solidFill>
                  <a:srgbClr val="002060"/>
                </a:solidFill>
                <a:latin typeface="Georgia" panose="02040502050405020303" pitchFamily="18" charset="0"/>
              </a:rPr>
              <a:t>believism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, 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cheap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grace.</a:t>
            </a:r>
          </a:p>
        </p:txBody>
      </p:sp>
    </p:spTree>
    <p:extLst>
      <p:ext uri="{BB962C8B-B14F-4D97-AF65-F5344CB8AC3E}">
        <p14:creationId xmlns:p14="http://schemas.microsoft.com/office/powerpoint/2010/main" val="269436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3400" y="1447800"/>
            <a:ext cx="80772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I.   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It Requires Our Ernest Effort: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Jesus says we must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“strive”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enter the kingdom by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narrow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door.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word “strive” means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agonize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wrestle over something. It means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engage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a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battle.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It’s not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by works, it’s an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attitude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self- denial. “If anyone wants to come after me let him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deny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himself,”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Lk. 9:23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638408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8993" y="19050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   It Demands Our Urgent Attention: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opportunity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enter into the kingdom will, at some point, end;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door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will be closed.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Vs. 25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;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Gen. 6:3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theme of being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ready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the Lord is throughout the Bible. </a:t>
            </a:r>
            <a:r>
              <a:rPr lang="en-US" sz="2800" dirty="0">
                <a:solidFill>
                  <a:srgbClr val="C00000"/>
                </a:solidFill>
                <a:latin typeface="Georgia" panose="02040502050405020303" pitchFamily="18" charset="0"/>
              </a:rPr>
              <a:t>Ch. 12:13-21, 57-59; Matt. 24:42-43; Mark 13:33-37.</a:t>
            </a:r>
          </a:p>
        </p:txBody>
      </p:sp>
    </p:spTree>
    <p:extLst>
      <p:ext uri="{BB962C8B-B14F-4D97-AF65-F5344CB8AC3E}">
        <p14:creationId xmlns:p14="http://schemas.microsoft.com/office/powerpoint/2010/main" val="4197252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8993" y="1905000"/>
            <a:ext cx="8077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III.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It’s Dependent Upon a Relationship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subjects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Jesus’ teaching here are those who didn’t think they needed to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repent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or to seek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They believed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association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with Jesus, along with their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ancestral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background was all that was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required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to gain entrance into the kingdom.</a:t>
            </a:r>
          </a:p>
        </p:txBody>
      </p:sp>
    </p:spTree>
    <p:extLst>
      <p:ext uri="{BB962C8B-B14F-4D97-AF65-F5344CB8AC3E}">
        <p14:creationId xmlns:p14="http://schemas.microsoft.com/office/powerpoint/2010/main" val="2913224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9C95AD4-8689-4D83-A0D7-D8B64D0563DD}"/>
              </a:ext>
            </a:extLst>
          </p:cNvPr>
          <p:cNvSpPr txBox="1"/>
          <p:nvPr/>
        </p:nvSpPr>
        <p:spPr>
          <a:xfrm>
            <a:off x="609600" y="381000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“Entrance Into the Kingdom”</a:t>
            </a:r>
            <a:endParaRPr lang="en-US" sz="2000" b="1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pPr algn="ctr"/>
            <a:r>
              <a:rPr lang="en-US" sz="2000" b="1" dirty="0">
                <a:solidFill>
                  <a:srgbClr val="002060"/>
                </a:solidFill>
                <a:latin typeface="Georgia" panose="02040502050405020303" pitchFamily="18" charset="0"/>
              </a:rPr>
              <a:t>Luke 13:22-30</a:t>
            </a:r>
            <a:endParaRPr lang="en-US" sz="2800" b="1" dirty="0">
              <a:solidFill>
                <a:srgbClr val="C0000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A3175C-16AE-4411-A94B-6B43EAFCDCBB}"/>
              </a:ext>
            </a:extLst>
          </p:cNvPr>
          <p:cNvSpPr txBox="1"/>
          <p:nvPr/>
        </p:nvSpPr>
        <p:spPr>
          <a:xfrm>
            <a:off x="538993" y="1905000"/>
            <a:ext cx="807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C00000"/>
                </a:solidFill>
                <a:latin typeface="Georgia" panose="02040502050405020303" pitchFamily="18" charset="0"/>
              </a:rPr>
              <a:t>IV.</a:t>
            </a:r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It Needs An Eternal Perspective:</a:t>
            </a:r>
          </a:p>
          <a:p>
            <a:r>
              <a:rPr lang="en-US" sz="2800" b="1" dirty="0">
                <a:solidFill>
                  <a:srgbClr val="002060"/>
                </a:solidFill>
                <a:latin typeface="Georgia" panose="02040502050405020303" pitchFamily="18" charset="0"/>
              </a:rPr>
              <a:t> </a:t>
            </a: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Gospel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is not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this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life; It’s about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eternity.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The Gospel is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exclusive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in its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method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of entering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kingdom,,</a:t>
            </a:r>
          </a:p>
          <a:p>
            <a:endParaRPr lang="en-US" sz="2800" dirty="0">
              <a:solidFill>
                <a:srgbClr val="002060"/>
              </a:solidFill>
              <a:latin typeface="Georgia" panose="02040502050405020303" pitchFamily="18" charset="0"/>
            </a:endParaRPr>
          </a:p>
          <a:p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It’s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inclusive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regarding the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opportunity</a:t>
            </a:r>
            <a:r>
              <a:rPr lang="en-US" sz="2800" dirty="0">
                <a:solidFill>
                  <a:srgbClr val="002060"/>
                </a:solidFill>
                <a:latin typeface="Georgia" panose="02040502050405020303" pitchFamily="18" charset="0"/>
              </a:rPr>
              <a:t> for </a:t>
            </a:r>
            <a:r>
              <a:rPr lang="en-US" sz="2800" i="1" dirty="0">
                <a:solidFill>
                  <a:srgbClr val="002060"/>
                </a:solidFill>
                <a:latin typeface="Georgia" panose="02040502050405020303" pitchFamily="18" charset="0"/>
              </a:rPr>
              <a:t>salvation.</a:t>
            </a:r>
          </a:p>
        </p:txBody>
      </p:sp>
    </p:spTree>
    <p:extLst>
      <p:ext uri="{BB962C8B-B14F-4D97-AF65-F5344CB8AC3E}">
        <p14:creationId xmlns:p14="http://schemas.microsoft.com/office/powerpoint/2010/main" val="2338271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35270</TotalTime>
  <Words>441</Words>
  <Application>Microsoft Office PowerPoint</Application>
  <PresentationFormat>On-screen Show (4:3)</PresentationFormat>
  <Paragraphs>50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Georgia</vt:lpstr>
      <vt:lpstr>Lucida Calligraphy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Archer</dc:creator>
  <cp:lastModifiedBy>David Archer</cp:lastModifiedBy>
  <cp:revision>273</cp:revision>
  <dcterms:created xsi:type="dcterms:W3CDTF">2021-01-29T17:24:21Z</dcterms:created>
  <dcterms:modified xsi:type="dcterms:W3CDTF">2022-02-06T03:49:47Z</dcterms:modified>
</cp:coreProperties>
</file>