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537" r:id="rId2"/>
    <p:sldId id="535" r:id="rId3"/>
    <p:sldId id="538" r:id="rId4"/>
    <p:sldId id="539" r:id="rId5"/>
    <p:sldId id="540" r:id="rId6"/>
    <p:sldId id="541" r:id="rId7"/>
    <p:sldId id="54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3F61"/>
    <a:srgbClr val="153553"/>
    <a:srgbClr val="0099CC"/>
    <a:srgbClr val="00CCFF"/>
    <a:srgbClr val="F84108"/>
    <a:srgbClr val="99CCFF"/>
    <a:srgbClr val="A50021"/>
    <a:srgbClr val="993300"/>
    <a:srgbClr val="663300"/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5902" autoAdjust="0"/>
  </p:normalViewPr>
  <p:slideViewPr>
    <p:cSldViewPr>
      <p:cViewPr varScale="1">
        <p:scale>
          <a:sx n="114" d="100"/>
          <a:sy n="114" d="100"/>
        </p:scale>
        <p:origin x="474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7/28/2020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017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7/28/2020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3817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7/28/2020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132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7/28/2020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522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7/28/2020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113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7/28/2020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2474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7/28/2020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239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7/28/2020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845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7/28/2020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220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7/28/2020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158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7/28/2020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889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E5E367-AA32-4A22-9D07-BBE8E5397DDA}" type="datetimeFigureOut">
              <a:rPr lang="en-US" smtClean="0"/>
              <a:t>7/28/2020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791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3BB5D57-6178-4F62-B472-0312F6D95A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D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AB354A4-6E26-40C9-8591-93CDC1EA233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912" r="1" b="5268"/>
          <a:stretch/>
        </p:blipFill>
        <p:spPr>
          <a:xfrm>
            <a:off x="643467" y="643467"/>
            <a:ext cx="10905066" cy="5571066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4C61BD32-7542-4D52-BA5A-3ADE869BF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noFill/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1814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294B89C-FC07-4D31-ACD0-3964FC6B7563}"/>
              </a:ext>
            </a:extLst>
          </p:cNvPr>
          <p:cNvSpPr txBox="1"/>
          <p:nvPr/>
        </p:nvSpPr>
        <p:spPr>
          <a:xfrm>
            <a:off x="2362200" y="304800"/>
            <a:ext cx="75438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“The Shepherd’s Watch”</a:t>
            </a:r>
          </a:p>
          <a:p>
            <a:pPr algn="ctr"/>
            <a:r>
              <a:rPr lang="en-US" sz="2400" b="1" dirty="0">
                <a:solidFill>
                  <a:srgbClr val="C00000"/>
                </a:solidFill>
                <a:latin typeface="Georgia" panose="02040502050405020303" pitchFamily="18" charset="0"/>
              </a:rPr>
              <a:t>Luke 2:8-20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3ADE1AA-1F6E-4686-AFAF-2D773F322875}"/>
              </a:ext>
            </a:extLst>
          </p:cNvPr>
          <p:cNvSpPr txBox="1"/>
          <p:nvPr/>
        </p:nvSpPr>
        <p:spPr>
          <a:xfrm>
            <a:off x="1371600" y="1905000"/>
            <a:ext cx="9677400" cy="4538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Intro:  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In order to pursue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unity;</a:t>
            </a: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</a:t>
            </a: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1.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we need to see people as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Jesus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sees them, and,</a:t>
            </a:r>
          </a:p>
          <a:p>
            <a:endParaRPr lang="en-US" sz="1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</a:t>
            </a: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2.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We need to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follow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Jesus’ example of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humility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and 	 	      emptying ourselves of all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entitlements.</a:t>
            </a:r>
          </a:p>
          <a:p>
            <a:endParaRPr lang="en-US" sz="2800" i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The pursuit of Biblical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unity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goes straight across the grain of our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flesh.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It’s a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simple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objective, yet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difficult.</a:t>
            </a:r>
          </a:p>
        </p:txBody>
      </p:sp>
    </p:spTree>
    <p:extLst>
      <p:ext uri="{BB962C8B-B14F-4D97-AF65-F5344CB8AC3E}">
        <p14:creationId xmlns:p14="http://schemas.microsoft.com/office/powerpoint/2010/main" val="19897697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294B89C-FC07-4D31-ACD0-3964FC6B7563}"/>
              </a:ext>
            </a:extLst>
          </p:cNvPr>
          <p:cNvSpPr txBox="1"/>
          <p:nvPr/>
        </p:nvSpPr>
        <p:spPr>
          <a:xfrm>
            <a:off x="2362200" y="304800"/>
            <a:ext cx="75438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“The Shepherd’s Watch”</a:t>
            </a:r>
          </a:p>
          <a:p>
            <a:pPr algn="ctr"/>
            <a:r>
              <a:rPr lang="en-US" sz="2400" b="1" dirty="0">
                <a:solidFill>
                  <a:srgbClr val="C00000"/>
                </a:solidFill>
                <a:latin typeface="Georgia" panose="02040502050405020303" pitchFamily="18" charset="0"/>
              </a:rPr>
              <a:t>Luke 2:8-20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3ADE1AA-1F6E-4686-AFAF-2D773F322875}"/>
              </a:ext>
            </a:extLst>
          </p:cNvPr>
          <p:cNvSpPr txBox="1"/>
          <p:nvPr/>
        </p:nvSpPr>
        <p:spPr>
          <a:xfrm>
            <a:off x="1371600" y="1905000"/>
            <a:ext cx="9677400" cy="47536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Intro: 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Luke 2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contains what is widely known as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Christmas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story.</a:t>
            </a: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Our scripture this morning can probably be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recited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by heart by most people, as it is read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annually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at Christmas time.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We can become too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familiar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with them and run the risk of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missing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the truths that are contained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therein.</a:t>
            </a:r>
          </a:p>
        </p:txBody>
      </p:sp>
    </p:spTree>
    <p:extLst>
      <p:ext uri="{BB962C8B-B14F-4D97-AF65-F5344CB8AC3E}">
        <p14:creationId xmlns:p14="http://schemas.microsoft.com/office/powerpoint/2010/main" val="16384463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294B89C-FC07-4D31-ACD0-3964FC6B7563}"/>
              </a:ext>
            </a:extLst>
          </p:cNvPr>
          <p:cNvSpPr txBox="1"/>
          <p:nvPr/>
        </p:nvSpPr>
        <p:spPr>
          <a:xfrm>
            <a:off x="2362200" y="304800"/>
            <a:ext cx="75438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“The Shepherd’s Watch”</a:t>
            </a:r>
          </a:p>
          <a:p>
            <a:pPr algn="ctr"/>
            <a:r>
              <a:rPr lang="en-US" sz="2400" b="1" dirty="0">
                <a:solidFill>
                  <a:srgbClr val="C00000"/>
                </a:solidFill>
                <a:latin typeface="Georgia" panose="02040502050405020303" pitchFamily="18" charset="0"/>
              </a:rPr>
              <a:t>Luke 2:8-20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3ADE1AA-1F6E-4686-AFAF-2D773F322875}"/>
              </a:ext>
            </a:extLst>
          </p:cNvPr>
          <p:cNvSpPr txBox="1"/>
          <p:nvPr/>
        </p:nvSpPr>
        <p:spPr>
          <a:xfrm>
            <a:off x="1371600" y="1905000"/>
            <a:ext cx="9677400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I.  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The Recipients of the Announcement:</a:t>
            </a:r>
          </a:p>
          <a:p>
            <a:endParaRPr lang="en-US" sz="2400" dirty="0">
              <a:solidFill>
                <a:srgbClr val="C0000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Shepherds were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chosen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to be the first witnesses of this amazing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birth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because: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</a:t>
            </a: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1.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The Gospel was for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simple,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</a:t>
            </a: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2.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The Gospel involved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sacrifice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of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Lamb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of God,</a:t>
            </a: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</a:t>
            </a: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3.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Jesus is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Good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Shepherd, Himself.</a:t>
            </a:r>
          </a:p>
          <a:p>
            <a:endParaRPr lang="en-US" sz="2400" dirty="0">
              <a:solidFill>
                <a:srgbClr val="C0000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30767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294B89C-FC07-4D31-ACD0-3964FC6B7563}"/>
              </a:ext>
            </a:extLst>
          </p:cNvPr>
          <p:cNvSpPr txBox="1"/>
          <p:nvPr/>
        </p:nvSpPr>
        <p:spPr>
          <a:xfrm>
            <a:off x="2362200" y="304800"/>
            <a:ext cx="75438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“The Shepherd’s Watch”</a:t>
            </a:r>
          </a:p>
          <a:p>
            <a:pPr algn="ctr"/>
            <a:r>
              <a:rPr lang="en-US" sz="2400" b="1" dirty="0">
                <a:solidFill>
                  <a:srgbClr val="C00000"/>
                </a:solidFill>
                <a:latin typeface="Georgia" panose="02040502050405020303" pitchFamily="18" charset="0"/>
              </a:rPr>
              <a:t>Luke 2:8-20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3ADE1AA-1F6E-4686-AFAF-2D773F322875}"/>
              </a:ext>
            </a:extLst>
          </p:cNvPr>
          <p:cNvSpPr txBox="1"/>
          <p:nvPr/>
        </p:nvSpPr>
        <p:spPr>
          <a:xfrm>
            <a:off x="1371600" y="1905000"/>
            <a:ext cx="9677400" cy="50152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II.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  The Shepherds’ Astonishment:</a:t>
            </a:r>
          </a:p>
          <a:p>
            <a:endParaRPr lang="en-US" sz="1400" dirty="0">
              <a:solidFill>
                <a:srgbClr val="C00000"/>
              </a:solidFill>
              <a:latin typeface="Georgia" panose="02040502050405020303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They were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terrified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of the presence of heavenly beings in light of who they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perceived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themselves to be, unholy and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unworthy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recipients of such a visit.</a:t>
            </a:r>
          </a:p>
          <a:p>
            <a:pPr>
              <a:lnSpc>
                <a:spcPct val="150000"/>
              </a:lnSpc>
            </a:pPr>
            <a:endParaRPr lang="en-US" sz="1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The Bible tells us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none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are righteous, that all are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deserving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of hell. Were it not for His grace and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mercy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that is what we would receive!</a:t>
            </a:r>
          </a:p>
        </p:txBody>
      </p:sp>
    </p:spTree>
    <p:extLst>
      <p:ext uri="{BB962C8B-B14F-4D97-AF65-F5344CB8AC3E}">
        <p14:creationId xmlns:p14="http://schemas.microsoft.com/office/powerpoint/2010/main" val="29784289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294B89C-FC07-4D31-ACD0-3964FC6B7563}"/>
              </a:ext>
            </a:extLst>
          </p:cNvPr>
          <p:cNvSpPr txBox="1"/>
          <p:nvPr/>
        </p:nvSpPr>
        <p:spPr>
          <a:xfrm>
            <a:off x="2362200" y="304800"/>
            <a:ext cx="75438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“The Shepherd’s Watch”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2:8-20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3ADE1AA-1F6E-4686-AFAF-2D773F322875}"/>
              </a:ext>
            </a:extLst>
          </p:cNvPr>
          <p:cNvSpPr txBox="1"/>
          <p:nvPr/>
        </p:nvSpPr>
        <p:spPr>
          <a:xfrm>
            <a:off x="1371600" y="1905000"/>
            <a:ext cx="96774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III.  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The Angel’s Message:</a:t>
            </a:r>
          </a:p>
          <a:p>
            <a:endParaRPr lang="en-US" sz="28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1.  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It spoke to the Shepherds’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immediate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needs,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2.  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It was a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personal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message,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3.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It was a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powerful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message.</a:t>
            </a:r>
          </a:p>
          <a:p>
            <a:endParaRPr lang="en-US" sz="2800" b="1" dirty="0">
              <a:solidFill>
                <a:srgbClr val="00206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53425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294B89C-FC07-4D31-ACD0-3964FC6B7563}"/>
              </a:ext>
            </a:extLst>
          </p:cNvPr>
          <p:cNvSpPr txBox="1"/>
          <p:nvPr/>
        </p:nvSpPr>
        <p:spPr>
          <a:xfrm>
            <a:off x="2362200" y="304800"/>
            <a:ext cx="75438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“The Shepherd’s Watch”</a:t>
            </a:r>
          </a:p>
          <a:p>
            <a:pPr algn="ctr"/>
            <a:r>
              <a:rPr lang="en-US" sz="2400" b="1" dirty="0">
                <a:solidFill>
                  <a:srgbClr val="C00000"/>
                </a:solidFill>
                <a:latin typeface="Georgia" panose="02040502050405020303" pitchFamily="18" charset="0"/>
              </a:rPr>
              <a:t>Luke 2:8-20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3ADE1AA-1F6E-4686-AFAF-2D773F322875}"/>
              </a:ext>
            </a:extLst>
          </p:cNvPr>
          <p:cNvSpPr txBox="1"/>
          <p:nvPr/>
        </p:nvSpPr>
        <p:spPr>
          <a:xfrm>
            <a:off x="1371600" y="1371600"/>
            <a:ext cx="9677400" cy="5847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IV.  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Their Response of Faith:</a:t>
            </a:r>
          </a:p>
          <a:p>
            <a:endParaRPr lang="en-US" sz="14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The shepherds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heard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the message,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believed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it and immediately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went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as directed. </a:t>
            </a:r>
          </a:p>
          <a:p>
            <a:endParaRPr lang="en-US" sz="1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We need to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act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in faith to what we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hear/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read in the Gospel.</a:t>
            </a:r>
          </a:p>
          <a:p>
            <a:endParaRPr lang="en-US" sz="1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V.  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A New Calling:</a:t>
            </a:r>
          </a:p>
          <a:p>
            <a:pPr algn="ctr"/>
            <a:endParaRPr lang="en-US" sz="14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When the Shepherds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met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Jesus, they were promoted to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evangelists.</a:t>
            </a:r>
          </a:p>
          <a:p>
            <a:endParaRPr lang="en-US" sz="1400" i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Their main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interest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was reporting what had been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told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them concerning this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child.</a:t>
            </a:r>
          </a:p>
          <a:p>
            <a:endParaRPr lang="en-US" sz="24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 algn="ctr"/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67104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6468</TotalTime>
  <Words>399</Words>
  <Application>Microsoft Office PowerPoint</Application>
  <PresentationFormat>Widescreen</PresentationFormat>
  <Paragraphs>54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Archer</dc:creator>
  <cp:lastModifiedBy>David Archer</cp:lastModifiedBy>
  <cp:revision>15</cp:revision>
  <dcterms:created xsi:type="dcterms:W3CDTF">2020-07-28T14:40:43Z</dcterms:created>
  <dcterms:modified xsi:type="dcterms:W3CDTF">2020-08-02T02:29:20Z</dcterms:modified>
</cp:coreProperties>
</file>