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539" r:id="rId2"/>
    <p:sldId id="532" r:id="rId3"/>
    <p:sldId id="540" r:id="rId4"/>
    <p:sldId id="541" r:id="rId5"/>
    <p:sldId id="544" r:id="rId6"/>
    <p:sldId id="54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4108"/>
    <a:srgbClr val="99CCFF"/>
    <a:srgbClr val="A50021"/>
    <a:srgbClr val="993300"/>
    <a:srgbClr val="663300"/>
    <a:srgbClr val="153553"/>
    <a:srgbClr val="996633"/>
    <a:srgbClr val="FFCC66"/>
    <a:srgbClr val="FFCC0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5902" autoAdjust="0"/>
  </p:normalViewPr>
  <p:slideViewPr>
    <p:cSldViewPr>
      <p:cViewPr varScale="1">
        <p:scale>
          <a:sx n="114" d="100"/>
          <a:sy n="114" d="100"/>
        </p:scale>
        <p:origin x="1560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354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142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036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893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308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62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316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168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889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304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292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5E367-AA32-4A22-9D07-BBE8E5397DDA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137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Luke 5:12-16">
            <a:extLst>
              <a:ext uri="{FF2B5EF4-FFF2-40B4-BE49-F238E27FC236}">
                <a16:creationId xmlns:a16="http://schemas.microsoft.com/office/drawing/2014/main" id="{28784F33-755E-4194-A3EC-F2BF42300A2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68" r="-2" b="-2"/>
          <a:stretch/>
        </p:blipFill>
        <p:spPr bwMode="auto">
          <a:xfrm>
            <a:off x="241299" y="321733"/>
            <a:ext cx="8661401" cy="6214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8D19F83-35EB-4604-A59A-D45D685F8033}"/>
              </a:ext>
            </a:extLst>
          </p:cNvPr>
          <p:cNvSpPr txBox="1"/>
          <p:nvPr/>
        </p:nvSpPr>
        <p:spPr>
          <a:xfrm>
            <a:off x="457199" y="4572000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Georgia" panose="02040502050405020303" pitchFamily="18" charset="0"/>
              </a:rPr>
              <a:t>“Going Against the Grain”</a:t>
            </a:r>
          </a:p>
          <a:p>
            <a:pPr algn="ctr"/>
            <a:r>
              <a:rPr lang="en-US" sz="3600" b="1" dirty="0">
                <a:latin typeface="Georgia" panose="02040502050405020303" pitchFamily="18" charset="0"/>
              </a:rPr>
              <a:t>Luke 6:1-11</a:t>
            </a:r>
          </a:p>
        </p:txBody>
      </p:sp>
    </p:spTree>
    <p:extLst>
      <p:ext uri="{BB962C8B-B14F-4D97-AF65-F5344CB8AC3E}">
        <p14:creationId xmlns:p14="http://schemas.microsoft.com/office/powerpoint/2010/main" val="31234588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“Going Against the Grain”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6:1-11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762000" y="1295923"/>
            <a:ext cx="78486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Intro:  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In this passage Jesus uses the issue of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Shabbat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in order to deal with the root problem of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legalism.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By the time of Jesus the Jewish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religion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had become a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works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based religion.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In order for Jesus to show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distinction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between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truth,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and error of Judaism, He had to get to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heart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the Jewish religion, which was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Sabbath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observance.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408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“Going Against the Grain”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6:1-11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742426" y="1676400"/>
            <a:ext cx="7848600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I. 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They Missed The Point</a:t>
            </a:r>
          </a:p>
          <a:p>
            <a:pPr marL="571500" indent="-571500" algn="ctr">
              <a:buAutoNum type="romanUcPeriod"/>
            </a:pPr>
            <a:endParaRPr lang="en-US" sz="14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 Jewish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leaders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relegated the Sabbath to a series of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rules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and regulations, making its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observance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burden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rather than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joy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which God intended.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 rules surrounding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Sabbath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observance in today’s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Jewish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community is not far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removed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from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legalism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the first century.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While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Sabbath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observance is not an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issue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in today’s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Christian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community,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legalism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is.</a:t>
            </a:r>
          </a:p>
          <a:p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8282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“Going Against the Grain”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6:1-11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533400" y="1524000"/>
            <a:ext cx="8229600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II.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The Old Testament Sabbath</a:t>
            </a:r>
          </a:p>
          <a:p>
            <a:endParaRPr lang="en-US" sz="14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Keeping the Sabbath is the 4th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commandment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in the original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Decalogue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given to Moses on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Mt. 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Sinai,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Ex. 20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God saw that to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disregard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the Sabbath was to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disregard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Him and it carried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death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penalty to do so.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Ex. 31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God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blessed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the 7th day, and made it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holy.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1.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He made it a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source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blessing, and,</a:t>
            </a: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2.  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He made it to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focus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on Himself.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Gen. 2:2-3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endParaRPr lang="en-US" sz="1200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5253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“Going Against the Grain”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6:1-11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571500" y="1752600"/>
            <a:ext cx="8229600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II.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The Old Testament Sabbath</a:t>
            </a:r>
          </a:p>
          <a:p>
            <a:endParaRPr lang="en-US" sz="12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endParaRPr lang="en-US" sz="12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A second word for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rest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is, </a:t>
            </a:r>
            <a:r>
              <a:rPr lang="en-US" sz="2800" i="1" dirty="0" err="1">
                <a:solidFill>
                  <a:srgbClr val="002060"/>
                </a:solidFill>
                <a:latin typeface="Georgia" panose="02040502050405020303" pitchFamily="18" charset="0"/>
              </a:rPr>
              <a:t>nuakh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. 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It means to dwell or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settle.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God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dwells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with His people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specifically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in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Sabbath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observance.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With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advent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Christ, the OT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Sabbath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observance is set aside, as 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is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the Sabbath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rest,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Matt. 11:28-30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,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Colossians 2:16-17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0666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“Going Against the Grain”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6:1-11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762000" y="1295923"/>
            <a:ext cx="7848600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III.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Doing Good on the Sabbath</a:t>
            </a:r>
          </a:p>
          <a:p>
            <a:endParaRPr lang="en-US" sz="14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Jewish law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forbid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the helping of an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individual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in any way on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Sabbath,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except in the case of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immanent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death. 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God says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healing,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deeds of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mercy,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and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expression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compassion is appropriate </a:t>
            </a:r>
            <a:r>
              <a:rPr lang="en-US" sz="2800" b="1" i="1" dirty="0">
                <a:solidFill>
                  <a:srgbClr val="002060"/>
                </a:solidFill>
                <a:latin typeface="Georgia" panose="02040502050405020303" pitchFamily="18" charset="0"/>
              </a:rPr>
              <a:t>every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day!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God tells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Israelites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through Isaiah that keeping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religious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activities, including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Sabbath,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was no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litmus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test to one’s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faithfulness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to the Lord,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Isaiah 1:11-15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176916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8544</TotalTime>
  <Words>418</Words>
  <Application>Microsoft Office PowerPoint</Application>
  <PresentationFormat>On-screen Show (4:3)</PresentationFormat>
  <Paragraphs>46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Archer</dc:creator>
  <cp:lastModifiedBy>David Archer</cp:lastModifiedBy>
  <cp:revision>59</cp:revision>
  <dcterms:created xsi:type="dcterms:W3CDTF">2020-11-06T17:15:08Z</dcterms:created>
  <dcterms:modified xsi:type="dcterms:W3CDTF">2020-12-13T02:41:20Z</dcterms:modified>
</cp:coreProperties>
</file>