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27500"/>
            </a:schemeClr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51466"/>
            </a:schemeClr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51466"/>
            </a:schemeClr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51466"/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51466"/>
            </a:schemeClr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51466"/>
              <a:alpha val="20000"/>
            </a:schemeClr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things make you grumpy?</a:t>
            </a:r>
          </a:p>
          <a:p>
            <a:pPr/>
          </a:p>
          <a:p>
            <a:pPr/>
            <a:r>
              <a:t>Inflation</a:t>
            </a:r>
          </a:p>
          <a:p>
            <a:pPr/>
            <a:r>
              <a:t>Price of Turkey is 1.15 a pound up 8 percent from last year which was up 8 percent from the year before</a:t>
            </a:r>
          </a:p>
          <a:p>
            <a:pPr/>
          </a:p>
          <a:p>
            <a:pPr/>
            <a:r>
              <a:t>Politics</a:t>
            </a:r>
          </a:p>
          <a:p>
            <a:pPr/>
            <a:r>
              <a:t>Contentious political season and midterms</a:t>
            </a:r>
          </a:p>
          <a:p>
            <a:pPr/>
          </a:p>
          <a:p>
            <a:pPr/>
            <a:r>
              <a:t>Decline of morals in America</a:t>
            </a:r>
          </a:p>
          <a:p>
            <a:pPr/>
          </a:p>
          <a:p>
            <a:pPr/>
            <a:r>
              <a:t>Remember myself as a teenager at Redwood Valley Community Church</a:t>
            </a:r>
          </a:p>
          <a:p>
            <a:pPr/>
            <a:r>
              <a:t>      Work day with a bunch of old timers</a:t>
            </a:r>
          </a:p>
          <a:p>
            <a:pPr/>
            <a:r>
              <a:t>      Coffee break</a:t>
            </a:r>
          </a:p>
          <a:p>
            <a:pPr/>
          </a:p>
          <a:p>
            <a:pPr/>
            <a:r>
              <a:t>Complain about – inflation, politics, declining morality</a:t>
            </a:r>
          </a:p>
          <a:p>
            <a:pPr/>
          </a:p>
          <a:p>
            <a:pPr/>
            <a:r>
              <a:t>Know I am that grumpy old man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arenR" startAt="1"/>
            </a:pPr>
            <a:r>
              <a:t>Recipients of God’s grace in salvation are gratefual</a:t>
            </a:r>
          </a:p>
          <a:p>
            <a:pPr marL="228600" indent="-228600">
              <a:buSzPct val="100000"/>
              <a:buAutoNum type="arabicParenR" startAt="1"/>
            </a:pPr>
          </a:p>
          <a:p>
            <a:pPr marL="228600" indent="-228600">
              <a:buSzPct val="100000"/>
              <a:buAutoNum type="arabicParenR" startAt="2"/>
            </a:pPr>
            <a:r>
              <a:t>In All Circumstances – all things, bad health, difficult circumstances, bad economy</a:t>
            </a:r>
          </a:p>
          <a:p>
            <a:pPr marL="228600" indent="-228600">
              <a:buSzPct val="100000"/>
              <a:buAutoNum type="arabicParenR" startAt="2"/>
            </a:pPr>
          </a:p>
          <a:p>
            <a:pPr marL="228600" indent="-228600">
              <a:buSzPct val="100000"/>
              <a:buAutoNum type="arabicParenR" startAt="3"/>
            </a:pPr>
            <a:r>
              <a:t>For everything – IN</a:t>
            </a:r>
          </a:p>
          <a:p>
            <a:pPr/>
            <a:r>
              <a:t>God is producing in us Christ likeness, God is bringing glory to himself through us, testifying to the truth of the gospel</a:t>
            </a:r>
          </a:p>
          <a:p>
            <a:pPr/>
            <a:r>
              <a:t>Grateful people</a:t>
            </a:r>
          </a:p>
          <a:p>
            <a:pPr marL="228600" indent="-228600">
              <a:buSzPct val="100000"/>
              <a:buAutoNum type="arabicParenR" startAt="1"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Hebrews context – Mount Sinai – judgment upon the earth</a:t>
            </a:r>
          </a:p>
          <a:p>
            <a:pPr/>
            <a:r>
              <a:t>	Mount Zion – assembly of the firstborn, enrolled in heaven, heavenly Jerusalem, Jesus – mediator of a new covenant</a:t>
            </a:r>
          </a:p>
          <a:p>
            <a:pPr/>
          </a:p>
          <a:p>
            <a:pPr/>
            <a:r>
              <a:t>Kingdom that cannot be shaken </a:t>
            </a:r>
          </a:p>
          <a:p>
            <a:pPr/>
          </a:p>
          <a:p>
            <a:pPr/>
            <a:r>
              <a:t>Thanks for the Lord, thanks for God’s people</a:t>
            </a:r>
          </a:p>
          <a:p>
            <a:pPr/>
          </a:p>
          <a:p>
            <a:pPr/>
            <a:r>
              <a:t>Thanks – festal meal, Jewish New Year, Day of Atonement, Passover, Tabernacles</a:t>
            </a:r>
          </a:p>
          <a:p>
            <a:pPr/>
            <a:r>
              <a:t>God’s people gathered in the presence of God – feast</a:t>
            </a:r>
          </a:p>
          <a:p>
            <a:pPr/>
          </a:p>
          <a:p>
            <a:pPr/>
            <a:r>
              <a:t>Thanksgiving – become really that festal meal – Halloween right to Christmas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God’s will?</a:t>
            </a:r>
          </a:p>
          <a:p>
            <a:pPr/>
          </a:p>
          <a:p>
            <a:pPr/>
            <a:r>
              <a:t>FOR – Joy, Prayer, Thanks</a:t>
            </a:r>
          </a:p>
          <a:p>
            <a:pPr/>
          </a:p>
          <a:p>
            <a:pPr/>
            <a:r>
              <a:t>Will – what will I do? Career, Live, Marry, Decision</a:t>
            </a:r>
          </a:p>
          <a:p>
            <a:pPr/>
          </a:p>
          <a:p>
            <a:pPr/>
            <a:r>
              <a:t>Will – what kind of person will you be</a:t>
            </a:r>
          </a:p>
          <a:p>
            <a:pPr/>
          </a:p>
          <a:p>
            <a:pPr/>
            <a:r>
              <a:t>He is much more concerned with your character than with your activiity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Hymn Story – think of this hymn sung in a church before Thanksgiving – bountiful food</a:t>
            </a:r>
          </a:p>
          <a:p>
            <a:pPr/>
          </a:p>
          <a:p>
            <a:pPr/>
            <a:r>
              <a:t>Martin Rinkart – table prayer, sung before a meager meal</a:t>
            </a:r>
          </a:p>
          <a:p>
            <a:pPr/>
          </a:p>
          <a:p>
            <a:pPr/>
            <a:r>
              <a:t>Pastor – Eilenberg Germany – walled city during the Thirty Year War – 1637</a:t>
            </a:r>
          </a:p>
          <a:p>
            <a:pPr/>
            <a:r>
              <a:t>Refugees – famine and plague killed 8,000 – he was the only surviving pastor</a:t>
            </a:r>
          </a:p>
          <a:p>
            <a:pPr/>
            <a:r>
              <a:t>Did about 50 funerals a day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Hard economic times – BE THANKFUL</a:t>
            </a:r>
          </a:p>
          <a:p>
            <a:pPr/>
          </a:p>
          <a:p>
            <a:pPr/>
            <a:r>
              <a:t>Disney had no Dwarf named Thankful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Grace – deserve mercy, received grace purchased by the blood of Christ</a:t>
            </a:r>
          </a:p>
          <a:p>
            <a:pPr/>
          </a:p>
          <a:p>
            <a:pPr/>
            <a:r>
              <a:t>For - 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really easy to be grumpy, it takes the power of God by faith through the Holy Spirit</a:t>
            </a:r>
          </a:p>
          <a:p>
            <a:pPr/>
          </a:p>
          <a:p>
            <a:pPr/>
            <a:r>
              <a:t>Impossible Commands – flow from being converted to Christ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1) Conversion – birth of the church was by the power of God to the glory of God – Before you get to chapter 5, chapters 1-4, BORN AGAIN</a:t>
            </a:r>
          </a:p>
          <a:p>
            <a:pPr/>
          </a:p>
          <a:p>
            <a:pPr/>
            <a:r>
              <a:t>2) Story of Acts – Jesus is King, Ceasar King – Provincial capital under control of Rome</a:t>
            </a:r>
          </a:p>
          <a:p>
            <a:pPr lvl="1" indent="457200"/>
            <a:r>
              <a:t>-Chosen – proven by their faith in adversity, no worldly reason for a church to be here</a:t>
            </a:r>
          </a:p>
          <a:p>
            <a:pPr lvl="1" indent="457200"/>
            <a:r>
              <a:t> Report from Timothy was wow – turned from serving idols to the living God</a:t>
            </a:r>
          </a:p>
          <a:p>
            <a:pPr lvl="1" indent="457200"/>
            <a:r>
              <a:t>Power for keeping the commands – obey God on your own, BORN AGAIN</a:t>
            </a:r>
          </a:p>
          <a:p>
            <a:pPr lvl="1" indent="457200"/>
          </a:p>
          <a:p>
            <a:pPr/>
            <a:r>
              <a:t>3) Second Coming Epistles – looking forward to the second coming NEAR</a:t>
            </a:r>
          </a:p>
          <a:p>
            <a:pPr/>
            <a:r>
              <a:t>           -controversy is some had died and Christ had not returned so what about those folks</a:t>
            </a:r>
          </a:p>
          <a:p>
            <a:pPr/>
          </a:p>
          <a:p>
            <a:pPr/>
            <a:r>
              <a:t>4) King are Distinguished Visitor – Visit the town, and the great in the town would go out to great HIM</a:t>
            </a:r>
          </a:p>
          <a:p>
            <a:pPr/>
            <a:r>
              <a:t>King Jesus is returning and we will be caught up to meet him in the air</a:t>
            </a:r>
          </a:p>
          <a:p>
            <a:pPr/>
            <a:r>
              <a:t>       Dead are going to go first – so instead of the least they are the best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arenR" startAt="1"/>
            </a:pPr>
            <a:r>
              <a:t>Sanctified – process of being made Christlike, holy or to be set apart. Wholly find our delight in Him</a:t>
            </a:r>
          </a:p>
          <a:p>
            <a:pPr/>
            <a:r>
              <a:t>God who through Christ has reconciled us to himself</a:t>
            </a:r>
          </a:p>
          <a:p>
            <a:pPr/>
          </a:p>
          <a:p>
            <a:pPr/>
            <a:r>
              <a:t>2) Prayer – key verse for this passage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 startAt="1"/>
            </a:pPr>
            <a:r>
              <a:t>Spirit gives us joy bubbling up in our soul – more of the Spirit – be joyful – I can’t do that by the flesh unless I’m joyful in fleshly things</a:t>
            </a:r>
          </a:p>
          <a:p>
            <a:pPr marL="228600" indent="-228600">
              <a:buSzPct val="100000"/>
              <a:buAutoNum type="arabicPeriod" startAt="1"/>
            </a:pPr>
          </a:p>
          <a:p>
            <a:pPr marL="228600" indent="-228600">
              <a:buSzPct val="100000"/>
              <a:buAutoNum type="arabicPeriod" startAt="2"/>
            </a:pPr>
            <a:r>
              <a:t>Be Joyful – Be Glad, to Be Excited, Take Delight In, Object of our Joy Is The Triune God of the Scriptures</a:t>
            </a:r>
          </a:p>
          <a:p>
            <a:pPr marL="228600" indent="-228600">
              <a:buSzPct val="100000"/>
              <a:buAutoNum type="arabicPeriod" startAt="2"/>
            </a:pPr>
          </a:p>
          <a:p>
            <a:pPr marL="228600" indent="-228600">
              <a:buSzPct val="100000"/>
              <a:buAutoNum type="arabicPeriod" startAt="3"/>
            </a:pPr>
            <a:r>
              <a:t>In Good Times and In Bad Times</a:t>
            </a:r>
          </a:p>
          <a:p>
            <a:pPr/>
            <a:r>
              <a:t>               COVID – lethargic, elephant sitting on my chest, feeling depressed</a:t>
            </a:r>
          </a:p>
          <a:p>
            <a:pPr/>
            <a:r>
              <a:t>                Health – Hoggs have COVID, cancer, other ailments</a:t>
            </a:r>
          </a:p>
          <a:p>
            <a:pPr/>
            <a:r>
              <a:t>                How do we have joy at all times?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arenR" startAt="1"/>
            </a:pPr>
            <a:r>
              <a:t>Received The Word – means of grace was to accept the Word as authoritative, Words of Life. Joy in the Word</a:t>
            </a:r>
          </a:p>
          <a:p>
            <a:pPr/>
            <a:r>
              <a:t>Given by the Holy Spirit – Spirit mediates to us the presence of God</a:t>
            </a:r>
          </a:p>
          <a:p>
            <a:pPr/>
          </a:p>
          <a:p>
            <a:pPr/>
            <a:r>
              <a:t>2) Peter and the apostles – put into prison, put on trial for the gospel unjustly</a:t>
            </a:r>
          </a:p>
          <a:p>
            <a:pPr/>
            <a:r>
              <a:t>Told to stop preaching the gospel – We must obey God rather than men. Then they were beaten</a:t>
            </a:r>
          </a:p>
          <a:p>
            <a:pPr/>
          </a:p>
          <a:p>
            <a:pPr/>
            <a:r>
              <a:t>Persecution Christians face today - Make us angry and make us grumpy</a:t>
            </a:r>
          </a:p>
          <a:p>
            <a:pPr/>
          </a:p>
          <a:p>
            <a:pPr/>
            <a:r>
              <a:t>Response was JOY that they were counted worthy to suffer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605 BC Habbakkuk prophesied during the destruction of Jerusalem</a:t>
            </a:r>
          </a:p>
          <a:p>
            <a:pPr/>
          </a:p>
          <a:p>
            <a:pPr/>
            <a:r>
              <a:t>Great bloodshed and death and destruction</a:t>
            </a:r>
          </a:p>
          <a:p>
            <a:pPr/>
          </a:p>
          <a:p>
            <a:pPr/>
            <a:r>
              <a:t>Economy would fall apart and there is a scarcity of food</a:t>
            </a:r>
          </a:p>
          <a:p>
            <a:pPr/>
          </a:p>
          <a:p>
            <a:pPr/>
            <a:r>
              <a:t>Habakuk 3:17-18 I will rejoice in the Lord – God is still on the throne and is working out His divine purposes for His people</a:t>
            </a:r>
          </a:p>
          <a:p>
            <a:pPr/>
          </a:p>
          <a:p>
            <a:pPr/>
            <a:r>
              <a:t>Fight of Faith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arenR" startAt="1"/>
            </a:pPr>
            <a:r>
              <a:t>Joy comes from the presence</a:t>
            </a:r>
          </a:p>
          <a:p>
            <a:pPr marL="228600" indent="-228600">
              <a:buSzPct val="100000"/>
              <a:buAutoNum type="arabicParenR" startAt="1"/>
            </a:pPr>
          </a:p>
          <a:p>
            <a:pPr marL="228600" indent="-228600">
              <a:buSzPct val="100000"/>
              <a:buAutoNum type="arabicParenR" startAt="2"/>
            </a:pPr>
            <a:r>
              <a:t>Cast our cares upon Him for he cares for you</a:t>
            </a:r>
          </a:p>
          <a:p>
            <a:pPr marL="228600" indent="-228600">
              <a:buSzPct val="100000"/>
              <a:buAutoNum type="arabicParenR" startAt="2"/>
            </a:pPr>
          </a:p>
          <a:p>
            <a:pPr marL="228600" indent="-228600">
              <a:buSzPct val="100000"/>
              <a:buAutoNum type="arabicParenR" startAt="3"/>
            </a:pPr>
            <a:r>
              <a:t>Joy in his presence, thanks in all things, Prayer that is constant every  moment of every day.</a:t>
            </a:r>
          </a:p>
          <a:p>
            <a:pPr marL="228600" indent="-228600">
              <a:buSzPct val="100000"/>
              <a:buAutoNum type="arabicParenR" startAt="3"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Greatest joys in ministry is to get away and pray – pastor prayer retreats</a:t>
            </a:r>
          </a:p>
          <a:p>
            <a:pPr/>
          </a:p>
          <a:p>
            <a:pPr/>
            <a:r>
              <a:t>Quiet time – remove all distractions and just spend time fellowshipping with Christ</a:t>
            </a:r>
          </a:p>
          <a:p>
            <a:pPr/>
          </a:p>
          <a:p>
            <a:pPr/>
            <a:r>
              <a:t>Young moms – Katrina: probably the one person that has an excuse</a:t>
            </a:r>
          </a:p>
          <a:p>
            <a:pPr/>
          </a:p>
          <a:p>
            <a:pPr/>
            <a:r>
              <a:t>John Piper – one discipline leads to knowing the presence of Christ throughout the day – primes the pump</a:t>
            </a:r>
          </a:p>
          <a:p>
            <a:pPr/>
            <a:r>
              <a:t>Meditating and mindful of the presence of Christ all throughout the day.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370692" y="1769540"/>
            <a:ext cx="9440035" cy="1828802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0692" y="3598338"/>
            <a:ext cx="9440035" cy="104986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buClrTx/>
              <a:buFontTx/>
              <a:defRPr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xfrm>
            <a:off x="913794" y="609600"/>
            <a:ext cx="3706890" cy="1821919"/>
          </a:xfrm>
          <a:prstGeom prst="rect">
            <a:avLst/>
          </a:prstGeom>
        </p:spPr>
        <p:txBody>
          <a:bodyPr anchor="b"/>
          <a:lstStyle>
            <a:lvl1pPr>
              <a:defRPr b="0" sz="2400"/>
            </a:lvl1pPr>
          </a:lstStyle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half" idx="1"/>
          </p:nvPr>
        </p:nvSpPr>
        <p:spPr>
          <a:xfrm>
            <a:off x="4855633" y="609600"/>
            <a:ext cx="6411925" cy="5181600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Text Placeholder 3"/>
          <p:cNvSpPr/>
          <p:nvPr>
            <p:ph type="body" sz="quarter" idx="21"/>
          </p:nvPr>
        </p:nvSpPr>
        <p:spPr>
          <a:xfrm>
            <a:off x="913794" y="2431518"/>
            <a:ext cx="3706890" cy="335968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1" descr="Picture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3664" y="609600"/>
            <a:ext cx="3584167" cy="520483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/>
          <p:nvPr>
            <p:ph type="title"/>
          </p:nvPr>
        </p:nvSpPr>
        <p:spPr>
          <a:xfrm>
            <a:off x="913794" y="609922"/>
            <a:ext cx="5934950" cy="1829339"/>
          </a:xfrm>
          <a:prstGeom prst="rect">
            <a:avLst/>
          </a:prstGeom>
        </p:spPr>
        <p:txBody>
          <a:bodyPr anchor="b"/>
          <a:lstStyle>
            <a:lvl1pPr>
              <a:defRPr b="0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1" name="Picture Placeholder 2"/>
          <p:cNvSpPr/>
          <p:nvPr>
            <p:ph type="pic" sz="quarter" idx="21"/>
          </p:nvPr>
        </p:nvSpPr>
        <p:spPr>
          <a:xfrm>
            <a:off x="7442551" y="763701"/>
            <a:ext cx="3275751" cy="4912823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2" name="Body Level One…"/>
          <p:cNvSpPr txBox="1"/>
          <p:nvPr>
            <p:ph type="body" sz="half" idx="1"/>
          </p:nvPr>
        </p:nvSpPr>
        <p:spPr>
          <a:xfrm>
            <a:off x="913794" y="2439260"/>
            <a:ext cx="5934950" cy="33761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82" y="547807"/>
            <a:ext cx="10141800" cy="381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/>
          <p:nvPr>
            <p:ph type="title"/>
          </p:nvPr>
        </p:nvSpPr>
        <p:spPr>
          <a:xfrm>
            <a:off x="913806" y="4565255"/>
            <a:ext cx="10355327" cy="543473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2" name="Picture Placeholder 2"/>
          <p:cNvSpPr/>
          <p:nvPr>
            <p:ph type="pic" idx="21"/>
          </p:nvPr>
        </p:nvSpPr>
        <p:spPr>
          <a:xfrm>
            <a:off x="1169348" y="695008"/>
            <a:ext cx="9845348" cy="3525672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3" name="Body Level One…"/>
          <p:cNvSpPr txBox="1"/>
          <p:nvPr>
            <p:ph type="body" sz="quarter" idx="1"/>
          </p:nvPr>
        </p:nvSpPr>
        <p:spPr>
          <a:xfrm>
            <a:off x="913794" y="5108728"/>
            <a:ext cx="10353763" cy="68247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/>
          <p:nvPr>
            <p:ph type="title"/>
          </p:nvPr>
        </p:nvSpPr>
        <p:spPr>
          <a:xfrm>
            <a:off x="913794" y="608436"/>
            <a:ext cx="10353763" cy="35343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sz="quarter" idx="1"/>
          </p:nvPr>
        </p:nvSpPr>
        <p:spPr>
          <a:xfrm>
            <a:off x="913794" y="4295180"/>
            <a:ext cx="10353764" cy="150182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/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1720644" y="3610031"/>
            <a:ext cx="8752300" cy="53275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600"/>
              </a:spcBef>
              <a:buClrTx/>
              <a:buSzTx/>
              <a:buNone/>
              <a:defRPr sz="1400"/>
            </a:lvl1pPr>
            <a:lvl2pPr indent="457200" algn="r">
              <a:spcBef>
                <a:spcPts val="600"/>
              </a:spcBef>
              <a:buClrTx/>
              <a:buFontTx/>
              <a:defRPr sz="1400"/>
            </a:lvl2pPr>
            <a:lvl3pPr marL="0" indent="914400" algn="r">
              <a:spcBef>
                <a:spcPts val="600"/>
              </a:spcBef>
              <a:buClrTx/>
              <a:buSzTx/>
              <a:buNone/>
              <a:defRPr sz="1400"/>
            </a:lvl3pPr>
            <a:lvl4pPr marL="0" indent="1371600" algn="r">
              <a:spcBef>
                <a:spcPts val="600"/>
              </a:spcBef>
              <a:buClrTx/>
              <a:buSzTx/>
              <a:buNone/>
              <a:defRPr sz="1400"/>
            </a:lvl4pPr>
            <a:lvl5pPr marL="0" indent="1828800" algn="r">
              <a:spcBef>
                <a:spcPts val="6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Text Placeholder 3"/>
          <p:cNvSpPr/>
          <p:nvPr>
            <p:ph type="body" sz="quarter" idx="21"/>
          </p:nvPr>
        </p:nvSpPr>
        <p:spPr>
          <a:xfrm>
            <a:off x="913793" y="4304353"/>
            <a:ext cx="10353765" cy="148949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43" name="TextBox 10"/>
          <p:cNvSpPr txBox="1"/>
          <p:nvPr/>
        </p:nvSpPr>
        <p:spPr>
          <a:xfrm>
            <a:off x="1036319" y="521863"/>
            <a:ext cx="5181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4" name="TextBox 12"/>
          <p:cNvSpPr txBox="1"/>
          <p:nvPr/>
        </p:nvSpPr>
        <p:spPr>
          <a:xfrm>
            <a:off x="10550435" y="2565326"/>
            <a:ext cx="5181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913794" y="2126942"/>
            <a:ext cx="10353764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quarter" idx="1"/>
          </p:nvPr>
        </p:nvSpPr>
        <p:spPr>
          <a:xfrm>
            <a:off x="913783" y="4650556"/>
            <a:ext cx="10352201" cy="114064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quarter" idx="1"/>
          </p:nvPr>
        </p:nvSpPr>
        <p:spPr>
          <a:xfrm>
            <a:off x="913794" y="1885950"/>
            <a:ext cx="330098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600"/>
              </a:spcBef>
              <a:buClrTx/>
              <a:buFontTx/>
              <a:defRPr sz="24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3"/>
          <p:cNvSpPr/>
          <p:nvPr>
            <p:ph type="body" sz="quarter" idx="21"/>
          </p:nvPr>
        </p:nvSpPr>
        <p:spPr>
          <a:xfrm>
            <a:off x="913794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64" name="Text Placeholder 4"/>
          <p:cNvSpPr/>
          <p:nvPr>
            <p:ph type="body" sz="quarter" idx="22"/>
          </p:nvPr>
        </p:nvSpPr>
        <p:spPr>
          <a:xfrm>
            <a:off x="4446711" y="1885950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65" name="Text Placeholder 3"/>
          <p:cNvSpPr/>
          <p:nvPr>
            <p:ph type="body" sz="quarter" idx="23"/>
          </p:nvPr>
        </p:nvSpPr>
        <p:spPr>
          <a:xfrm>
            <a:off x="4441435" y="2571750"/>
            <a:ext cx="3300985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66" name="Text Placeholder 4"/>
          <p:cNvSpPr/>
          <p:nvPr>
            <p:ph type="body" sz="quarter" idx="24"/>
          </p:nvPr>
        </p:nvSpPr>
        <p:spPr>
          <a:xfrm>
            <a:off x="7966571" y="1885950"/>
            <a:ext cx="3300986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67" name="Text Placeholder 3"/>
          <p:cNvSpPr/>
          <p:nvPr>
            <p:ph type="body" sz="quarter" idx="25"/>
          </p:nvPr>
        </p:nvSpPr>
        <p:spPr>
          <a:xfrm>
            <a:off x="7966571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961" y="1818214"/>
            <a:ext cx="3339974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35" descr="Pictur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3800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6051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le Text"/>
          <p:cNvSpPr txBox="1"/>
          <p:nvPr>
            <p:ph type="title"/>
          </p:nvPr>
        </p:nvSpPr>
        <p:spPr>
          <a:xfrm>
            <a:off x="913794" y="609600"/>
            <a:ext cx="10353764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" name="Body Level One…"/>
          <p:cNvSpPr txBox="1"/>
          <p:nvPr>
            <p:ph type="body" sz="quarter" idx="1"/>
          </p:nvPr>
        </p:nvSpPr>
        <p:spPr>
          <a:xfrm>
            <a:off x="913794" y="3904105"/>
            <a:ext cx="330098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600"/>
              </a:spcBef>
              <a:buClrTx/>
              <a:buFontTx/>
              <a:defRPr sz="20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Picture Placeholder 2"/>
          <p:cNvSpPr/>
          <p:nvPr>
            <p:ph type="pic" sz="quarter" idx="21"/>
          </p:nvPr>
        </p:nvSpPr>
        <p:spPr>
          <a:xfrm>
            <a:off x="1018102" y="1938918"/>
            <a:ext cx="3092369" cy="160295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1" name="Text Placeholder 3"/>
          <p:cNvSpPr/>
          <p:nvPr>
            <p:ph type="body" sz="quarter" idx="22"/>
          </p:nvPr>
        </p:nvSpPr>
        <p:spPr>
          <a:xfrm>
            <a:off x="913794" y="4480367"/>
            <a:ext cx="3300986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2" name="Text Placeholder 4"/>
          <p:cNvSpPr/>
          <p:nvPr>
            <p:ph type="body" sz="quarter" idx="23"/>
          </p:nvPr>
        </p:nvSpPr>
        <p:spPr>
          <a:xfrm>
            <a:off x="4442788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83" name="Picture Placeholder 2"/>
          <p:cNvSpPr/>
          <p:nvPr>
            <p:ph type="pic" sz="quarter" idx="24"/>
          </p:nvPr>
        </p:nvSpPr>
        <p:spPr>
          <a:xfrm>
            <a:off x="4545743" y="1939094"/>
            <a:ext cx="3092369" cy="160816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4" name="Text Placeholder 3"/>
          <p:cNvSpPr/>
          <p:nvPr>
            <p:ph type="body" sz="quarter" idx="25"/>
          </p:nvPr>
        </p:nvSpPr>
        <p:spPr>
          <a:xfrm>
            <a:off x="4441435" y="4480366"/>
            <a:ext cx="3300985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5" name="Text Placeholder 4"/>
          <p:cNvSpPr/>
          <p:nvPr>
            <p:ph type="body" sz="quarter" idx="26"/>
          </p:nvPr>
        </p:nvSpPr>
        <p:spPr>
          <a:xfrm>
            <a:off x="7966696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86" name="Picture Placeholder 2"/>
          <p:cNvSpPr/>
          <p:nvPr>
            <p:ph type="pic" sz="quarter" idx="27"/>
          </p:nvPr>
        </p:nvSpPr>
        <p:spPr>
          <a:xfrm>
            <a:off x="8075697" y="1934431"/>
            <a:ext cx="3092369" cy="160729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7" name="Text Placeholder 3"/>
          <p:cNvSpPr/>
          <p:nvPr>
            <p:ph type="body" sz="quarter" idx="28"/>
          </p:nvPr>
        </p:nvSpPr>
        <p:spPr>
          <a:xfrm>
            <a:off x="7966571" y="4480364"/>
            <a:ext cx="3300986" cy="1310836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913794" y="1732448"/>
            <a:ext cx="10353763" cy="4058752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913794" y="1732450"/>
            <a:ext cx="10353763" cy="970451"/>
          </a:xfrm>
          <a:prstGeom prst="rect">
            <a:avLst/>
          </a:prstGeom>
        </p:spPr>
        <p:txBody>
          <a:bodyPr/>
          <a:lstStyle>
            <a:lvl3pPr marL="0" indent="809999">
              <a:buSzTx/>
              <a:buFont typeface="Wingdings 2"/>
              <a:buNone/>
            </a:lvl3pPr>
            <a:lvl4pPr marL="0" indent="1169999">
              <a:buSzTx/>
              <a:buFont typeface="Wingdings 2"/>
              <a:buNone/>
            </a:lvl4pPr>
            <a:lvl5pPr marL="0" indent="1457999">
              <a:buSzTx/>
              <a:buFont typeface="Wingdings 2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847806" y="686074"/>
            <a:ext cx="10353763" cy="831643"/>
          </a:xfrm>
          <a:prstGeom prst="rect">
            <a:avLst/>
          </a:prstGeom>
        </p:spPr>
        <p:txBody>
          <a:bodyPr/>
          <a:lstStyle>
            <a:lvl3pPr marL="0" indent="809999">
              <a:buSzTx/>
              <a:buFont typeface="Wingdings 2"/>
              <a:buNone/>
            </a:lvl3pPr>
            <a:lvl4pPr marL="0" indent="1169999">
              <a:buSzTx/>
              <a:buFont typeface="Wingdings 2"/>
              <a:buNone/>
            </a:lvl4pPr>
            <a:lvl5pPr marL="0" indent="1457999">
              <a:buSzTx/>
              <a:buFont typeface="Wingdings 2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xfrm>
            <a:off x="1295400" y="1761066"/>
            <a:ext cx="9590552" cy="1828814"/>
          </a:xfrm>
          <a:prstGeom prst="rect">
            <a:avLst/>
          </a:prstGeom>
        </p:spPr>
        <p:txBody>
          <a:bodyPr anchor="b"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quarter" idx="1"/>
          </p:nvPr>
        </p:nvSpPr>
        <p:spPr>
          <a:xfrm>
            <a:off x="1295400" y="3589878"/>
            <a:ext cx="9590552" cy="15070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800"/>
              </a:spcBef>
              <a:buClrTx/>
              <a:buFontTx/>
              <a:defRPr sz="36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913794" y="1732448"/>
            <a:ext cx="5060498" cy="4058751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79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48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1005872" y="1835254"/>
            <a:ext cx="4876344" cy="54488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700"/>
              </a:spcBef>
              <a:buClrTx/>
              <a:buSzTx/>
              <a:buNone/>
              <a:defRPr sz="3200"/>
            </a:lvl1pPr>
            <a:lvl2pPr indent="457200" algn="ctr">
              <a:spcBef>
                <a:spcPts val="700"/>
              </a:spcBef>
              <a:buClrTx/>
              <a:buFontTx/>
              <a:defRPr sz="3200"/>
            </a:lvl2pPr>
            <a:lvl3pPr marL="0" indent="914400" algn="ctr">
              <a:spcBef>
                <a:spcPts val="700"/>
              </a:spcBef>
              <a:buClrTx/>
              <a:buSzTx/>
              <a:buNone/>
              <a:defRPr sz="3200"/>
            </a:lvl3pPr>
            <a:lvl4pPr marL="0" indent="1371600" algn="ctr">
              <a:spcBef>
                <a:spcPts val="700"/>
              </a:spcBef>
              <a:buClrTx/>
              <a:buSzTx/>
              <a:buNone/>
              <a:defRPr sz="3200"/>
            </a:lvl4pPr>
            <a:lvl5pPr marL="0" indent="1828800" algn="ctr">
              <a:spcBef>
                <a:spcPts val="700"/>
              </a:spcBef>
              <a:buClrTx/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4"/>
          <p:cNvSpPr/>
          <p:nvPr>
            <p:ph type="body" sz="quarter" idx="21"/>
          </p:nvPr>
        </p:nvSpPr>
        <p:spPr>
          <a:xfrm>
            <a:off x="6294966" y="1835254"/>
            <a:ext cx="4895332" cy="544884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700"/>
              </a:spcBef>
              <a:buClrTx/>
              <a:buSzTx/>
              <a:buNone/>
              <a:defRPr sz="3200"/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07009" y="386499"/>
            <a:ext cx="10925666" cy="59388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05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1pPr>
      <a:lvl2pPr marL="0" marR="0" indent="450000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Tx/>
        <a:buFont typeface="Wingdings 2"/>
        <a:buNone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2pPr>
      <a:lvl3pPr marL="1079999" marR="0" indent="-269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3pPr>
      <a:lvl4pPr marL="1478571" marR="0" indent="-308571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4pPr>
      <a:lvl5pPr marL="1817999" marR="0" indent="-359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5pPr>
      <a:lvl6pPr marL="24391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6pPr>
      <a:lvl7pPr marL="28263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7pPr>
      <a:lvl8pPr marL="32135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8pPr>
      <a:lvl9pPr marL="35307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1017" y="-644894"/>
            <a:ext cx="547268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Content Placeholder 2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In All Things Grateful</a:t>
            </a:r>
          </a:p>
        </p:txBody>
      </p:sp>
      <p:sp>
        <p:nvSpPr>
          <p:cNvPr id="251" name="Content Placeholder 2"/>
          <p:cNvSpPr txBox="1"/>
          <p:nvPr>
            <p:ph type="body" sz="quarter" idx="1"/>
          </p:nvPr>
        </p:nvSpPr>
        <p:spPr>
          <a:xfrm>
            <a:off x="913795" y="1732448"/>
            <a:ext cx="10353762" cy="126077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 Grateful comes from the root word for grace</a:t>
            </a:r>
          </a:p>
        </p:txBody>
      </p:sp>
      <p:sp>
        <p:nvSpPr>
          <p:cNvPr id="252" name="Content Placeholder 3"/>
          <p:cNvSpPr txBox="1"/>
          <p:nvPr/>
        </p:nvSpPr>
        <p:spPr>
          <a:xfrm>
            <a:off x="929961" y="3118226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In All Things or Circumstances</a:t>
            </a:r>
          </a:p>
        </p:txBody>
      </p:sp>
      <p:pic>
        <p:nvPicPr>
          <p:cNvPr id="25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0184" y="4088677"/>
            <a:ext cx="10412871" cy="2278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ontent Placeholder 5"/>
          <p:cNvSpPr txBox="1"/>
          <p:nvPr>
            <p:ph type="body" idx="1"/>
          </p:nvPr>
        </p:nvSpPr>
        <p:spPr>
          <a:xfrm>
            <a:off x="707010" y="386498"/>
            <a:ext cx="10925665" cy="5938889"/>
          </a:xfrm>
          <a:prstGeom prst="rect">
            <a:avLst/>
          </a:prstGeom>
        </p:spPr>
        <p:txBody>
          <a:bodyPr/>
          <a:lstStyle/>
          <a:p>
            <a:pPr/>
            <a:r>
              <a:t> Therefore let us be grateful for receiving a kingdom that cannot be shaken, and thus let us offer to God acceptable worship, with reverence and awe, for our God is a consuming fire. –Hebrews 12:28-29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6"/>
          <p:cNvSpPr txBox="1"/>
          <p:nvPr>
            <p:ph type="title"/>
          </p:nvPr>
        </p:nvSpPr>
        <p:spPr>
          <a:xfrm>
            <a:off x="1295400" y="1761066"/>
            <a:ext cx="9590552" cy="1828814"/>
          </a:xfrm>
          <a:prstGeom prst="rect">
            <a:avLst/>
          </a:prstGeom>
        </p:spPr>
        <p:txBody>
          <a:bodyPr/>
          <a:lstStyle/>
          <a:p>
            <a:pPr/>
            <a:r>
              <a:t>V18 For this is the will of God for you in Christ Jesus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ontent Placeholder 3"/>
          <p:cNvSpPr txBox="1"/>
          <p:nvPr>
            <p:ph type="body" idx="1"/>
          </p:nvPr>
        </p:nvSpPr>
        <p:spPr>
          <a:xfrm>
            <a:off x="707010" y="386498"/>
            <a:ext cx="10925665" cy="593888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 Now thank we all our God</a:t>
            </a:r>
          </a:p>
          <a:p>
            <a:pPr marL="0" indent="36900">
              <a:lnSpc>
                <a:spcPct val="90000"/>
              </a:lnSpc>
              <a:buSzTx/>
              <a:buFont typeface="Wingdings 2"/>
              <a:buNone/>
            </a:pPr>
            <a:r>
              <a:t>Oh, may this bounteous God through all our life be near us</a:t>
            </a:r>
          </a:p>
          <a:p>
            <a:pPr marL="0" indent="36900">
              <a:lnSpc>
                <a:spcPct val="90000"/>
              </a:lnSpc>
              <a:buSzTx/>
              <a:buFont typeface="Wingdings 2"/>
              <a:buNone/>
            </a:pPr>
            <a:r>
              <a:t>With ever joyful hearts and blessed peace to cheer us;</a:t>
            </a:r>
          </a:p>
          <a:p>
            <a:pPr marL="0" indent="36900">
              <a:lnSpc>
                <a:spcPct val="90000"/>
              </a:lnSpc>
              <a:buSzTx/>
              <a:buFont typeface="Wingdings 2"/>
              <a:buNone/>
            </a:pPr>
            <a:r>
              <a:t>And keep us in His grace, and guide us when perplexed;</a:t>
            </a:r>
          </a:p>
          <a:p>
            <a:pPr marL="0" indent="36900">
              <a:lnSpc>
                <a:spcPct val="90000"/>
              </a:lnSpc>
              <a:buSzTx/>
              <a:buFont typeface="Wingdings 2"/>
              <a:buNone/>
            </a:pPr>
            <a:r>
              <a:t>And guard us through all ills in this world, till the next!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286" y="0"/>
            <a:ext cx="824509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Application</a:t>
            </a:r>
          </a:p>
        </p:txBody>
      </p:sp>
      <p:sp>
        <p:nvSpPr>
          <p:cNvPr id="274" name="Content Placeholder 2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Give Thanks For Your Salvation</a:t>
            </a:r>
          </a:p>
        </p:txBody>
      </p:sp>
      <p:sp>
        <p:nvSpPr>
          <p:cNvPr id="275" name="Content Placeholder 3"/>
          <p:cNvSpPr txBox="1"/>
          <p:nvPr/>
        </p:nvSpPr>
        <p:spPr>
          <a:xfrm>
            <a:off x="959515" y="2754454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Give Thanks In Your Circumstances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ctrTitle"/>
          </p:nvPr>
        </p:nvSpPr>
        <p:spPr>
          <a:xfrm>
            <a:off x="1370693" y="1769540"/>
            <a:ext cx="9440034" cy="1828802"/>
          </a:xfrm>
          <a:prstGeom prst="rect">
            <a:avLst/>
          </a:prstGeom>
        </p:spPr>
        <p:txBody>
          <a:bodyPr/>
          <a:lstStyle/>
          <a:p>
            <a:pPr/>
            <a:r>
              <a:t>I Thessalonians 5:16-18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6"/>
          <p:cNvSpPr txBox="1"/>
          <p:nvPr>
            <p:ph type="ctrTitle"/>
          </p:nvPr>
        </p:nvSpPr>
        <p:spPr>
          <a:xfrm>
            <a:off x="1370693" y="1769540"/>
            <a:ext cx="9440034" cy="1828802"/>
          </a:xfrm>
          <a:prstGeom prst="rect">
            <a:avLst/>
          </a:prstGeom>
        </p:spPr>
        <p:txBody>
          <a:bodyPr/>
          <a:lstStyle/>
          <a:p>
            <a:pPr/>
            <a:r>
              <a:t>Be Grateful Not Grumpy</a:t>
            </a:r>
          </a:p>
        </p:txBody>
      </p:sp>
      <p:sp>
        <p:nvSpPr>
          <p:cNvPr id="204" name="Subtitle 7"/>
          <p:cNvSpPr txBox="1"/>
          <p:nvPr>
            <p:ph type="subTitle" sz="quarter" idx="1"/>
          </p:nvPr>
        </p:nvSpPr>
        <p:spPr>
          <a:xfrm>
            <a:off x="1370693" y="3598338"/>
            <a:ext cx="9440034" cy="1049868"/>
          </a:xfrm>
          <a:prstGeom prst="rect">
            <a:avLst/>
          </a:prstGeom>
        </p:spPr>
        <p:txBody>
          <a:bodyPr/>
          <a:lstStyle/>
          <a:p>
            <a:pPr/>
            <a:r>
              <a:t>Rejoice, Pray, Be Thankful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3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Conversion Before Commands</a:t>
            </a:r>
          </a:p>
        </p:txBody>
      </p:sp>
      <p:sp>
        <p:nvSpPr>
          <p:cNvPr id="209" name="Content Placeholder 4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A Miraculous Conversion</a:t>
            </a:r>
          </a:p>
        </p:txBody>
      </p:sp>
      <p:sp>
        <p:nvSpPr>
          <p:cNvPr id="210" name="Content Placeholder 5"/>
          <p:cNvSpPr txBox="1"/>
          <p:nvPr/>
        </p:nvSpPr>
        <p:spPr>
          <a:xfrm>
            <a:off x="959515" y="2754454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Acts 17:1-10, I Thess 1:4-5, 9-10</a:t>
            </a:r>
          </a:p>
        </p:txBody>
      </p:sp>
      <p:sp>
        <p:nvSpPr>
          <p:cNvPr id="211" name="Content Placeholder 6"/>
          <p:cNvSpPr txBox="1"/>
          <p:nvPr/>
        </p:nvSpPr>
        <p:spPr>
          <a:xfrm>
            <a:off x="959515" y="3844938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A Blessed Hope </a:t>
            </a:r>
          </a:p>
        </p:txBody>
      </p:sp>
      <p:sp>
        <p:nvSpPr>
          <p:cNvPr id="212" name="Content Placeholder 6"/>
          <p:cNvSpPr txBox="1"/>
          <p:nvPr/>
        </p:nvSpPr>
        <p:spPr>
          <a:xfrm>
            <a:off x="970163" y="4815387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1 Thess 4:17-18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ontent Placeholder 6"/>
          <p:cNvSpPr txBox="1"/>
          <p:nvPr>
            <p:ph type="body" sz="quarter" idx="1"/>
          </p:nvPr>
        </p:nvSpPr>
        <p:spPr>
          <a:xfrm>
            <a:off x="847807" y="618418"/>
            <a:ext cx="10353762" cy="831642"/>
          </a:xfrm>
          <a:prstGeom prst="rect">
            <a:avLst/>
          </a:prstGeom>
        </p:spPr>
        <p:txBody>
          <a:bodyPr/>
          <a:lstStyle/>
          <a:p>
            <a:pPr/>
            <a:r>
              <a:t> 1 Thessalonians 5:23-24</a:t>
            </a:r>
          </a:p>
        </p:txBody>
      </p:sp>
      <p:sp>
        <p:nvSpPr>
          <p:cNvPr id="217" name="Content Placeholder 6"/>
          <p:cNvSpPr txBox="1"/>
          <p:nvPr/>
        </p:nvSpPr>
        <p:spPr>
          <a:xfrm>
            <a:off x="893527" y="1945037"/>
            <a:ext cx="10262322" cy="18997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Impossible commands are accomplished by the faithfulness of God.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Always Rejoicing</a:t>
            </a:r>
          </a:p>
        </p:txBody>
      </p:sp>
      <p:sp>
        <p:nvSpPr>
          <p:cNvPr id="222" name="Content Placeholder 2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Spirit Produced Command</a:t>
            </a:r>
          </a:p>
        </p:txBody>
      </p:sp>
      <p:sp>
        <p:nvSpPr>
          <p:cNvPr id="223" name="Content Placeholder 7"/>
          <p:cNvSpPr txBox="1"/>
          <p:nvPr/>
        </p:nvSpPr>
        <p:spPr>
          <a:xfrm>
            <a:off x="959515" y="2754454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Be Joyful – Be Glad, Take Delight In</a:t>
            </a:r>
          </a:p>
        </p:txBody>
      </p:sp>
      <p:sp>
        <p:nvSpPr>
          <p:cNvPr id="224" name="Content Placeholder 8"/>
          <p:cNvSpPr txBox="1"/>
          <p:nvPr/>
        </p:nvSpPr>
        <p:spPr>
          <a:xfrm>
            <a:off x="959515" y="3844938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At All Times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ontent Placeholder 6"/>
          <p:cNvSpPr txBox="1"/>
          <p:nvPr>
            <p:ph type="body" sz="quarter" idx="1"/>
          </p:nvPr>
        </p:nvSpPr>
        <p:spPr>
          <a:xfrm>
            <a:off x="847807" y="686074"/>
            <a:ext cx="10353762" cy="1405082"/>
          </a:xfrm>
          <a:prstGeom prst="rect">
            <a:avLst/>
          </a:prstGeom>
        </p:spPr>
        <p:txBody>
          <a:bodyPr/>
          <a:lstStyle/>
          <a:p>
            <a:pPr/>
            <a:r>
              <a:t> 1:6 You received the word in much affliction with the joy of the Holy Spirit.</a:t>
            </a:r>
          </a:p>
        </p:txBody>
      </p:sp>
      <p:sp>
        <p:nvSpPr>
          <p:cNvPr id="229" name="Content Placeholder 7"/>
          <p:cNvSpPr txBox="1"/>
          <p:nvPr/>
        </p:nvSpPr>
        <p:spPr>
          <a:xfrm>
            <a:off x="893527" y="2276736"/>
            <a:ext cx="10262322" cy="12878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lnSpc>
                <a:spcPct val="90000"/>
              </a:lnSpc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Acts 5:41 Rejoicing that they were counted worthy to suffer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Constantly Praying</a:t>
            </a:r>
          </a:p>
        </p:txBody>
      </p:sp>
      <p:sp>
        <p:nvSpPr>
          <p:cNvPr id="238" name="Content Placeholder 2"/>
          <p:cNvSpPr txBox="1"/>
          <p:nvPr>
            <p:ph type="body" sz="quarter" idx="1"/>
          </p:nvPr>
        </p:nvSpPr>
        <p:spPr>
          <a:xfrm>
            <a:off x="913795" y="1732450"/>
            <a:ext cx="10353762" cy="1442015"/>
          </a:xfrm>
          <a:prstGeom prst="rect">
            <a:avLst/>
          </a:prstGeom>
        </p:spPr>
        <p:txBody>
          <a:bodyPr/>
          <a:lstStyle/>
          <a:p>
            <a:pPr/>
            <a:r>
              <a:t> Prayer connects us to the presence of Christ</a:t>
            </a:r>
          </a:p>
        </p:txBody>
      </p:sp>
      <p:sp>
        <p:nvSpPr>
          <p:cNvPr id="239" name="Content Placeholder 3"/>
          <p:cNvSpPr txBox="1"/>
          <p:nvPr/>
        </p:nvSpPr>
        <p:spPr>
          <a:xfrm>
            <a:off x="959515" y="3326863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Lament and dependance</a:t>
            </a:r>
          </a:p>
        </p:txBody>
      </p:sp>
      <p:sp>
        <p:nvSpPr>
          <p:cNvPr id="240" name="Content Placeholder 6"/>
          <p:cNvSpPr txBox="1"/>
          <p:nvPr/>
        </p:nvSpPr>
        <p:spPr>
          <a:xfrm>
            <a:off x="959515" y="4383135"/>
            <a:ext cx="10262322" cy="18652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Prayer is the one thing you can do to be more joyful and thankful - Constantly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S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466"/>
          </a:schemeClr>
        </a:solidFill>
        <a:ln w="15875" cap="rnd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DDDDDD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S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466"/>
          </a:schemeClr>
        </a:solidFill>
        <a:ln w="15875" cap="rnd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DDDDDD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