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8" r:id="rId3"/>
    <p:sldId id="282" r:id="rId4"/>
    <p:sldId id="276" r:id="rId5"/>
    <p:sldId id="289" r:id="rId6"/>
    <p:sldId id="290" r:id="rId7"/>
    <p:sldId id="291" r:id="rId8"/>
    <p:sldId id="292" r:id="rId9"/>
    <p:sldId id="293" r:id="rId10"/>
    <p:sldId id="294"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8" d="100"/>
          <a:sy n="108" d="100"/>
        </p:scale>
        <p:origin x="1704"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6E5E367-AA32-4A22-9D07-BBE8E5397DDA}" type="datetimeFigureOut">
              <a:rPr lang="en-US" smtClean="0"/>
              <a:t>6/4/2017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8D9BC-75EA-4022-80F3-C1EC984FB333}" type="slidenum">
              <a:rPr lang="en-US" smtClean="0"/>
              <a:t>‹#›</a:t>
            </a:fld>
            <a:endParaRPr lang="en-US"/>
          </a:p>
        </p:txBody>
      </p:sp>
    </p:spTree>
    <p:extLst>
      <p:ext uri="{BB962C8B-B14F-4D97-AF65-F5344CB8AC3E}">
        <p14:creationId xmlns:p14="http://schemas.microsoft.com/office/powerpoint/2010/main" val="26203899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6E5E367-AA32-4A22-9D07-BBE8E5397DDA}" type="datetimeFigureOut">
              <a:rPr lang="en-US" smtClean="0"/>
              <a:t>6/4/2017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8D9BC-75EA-4022-80F3-C1EC984FB333}" type="slidenum">
              <a:rPr lang="en-US" smtClean="0"/>
              <a:t>‹#›</a:t>
            </a:fld>
            <a:endParaRPr lang="en-US"/>
          </a:p>
        </p:txBody>
      </p:sp>
    </p:spTree>
    <p:extLst>
      <p:ext uri="{BB962C8B-B14F-4D97-AF65-F5344CB8AC3E}">
        <p14:creationId xmlns:p14="http://schemas.microsoft.com/office/powerpoint/2010/main" val="2315743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6E5E367-AA32-4A22-9D07-BBE8E5397DDA}" type="datetimeFigureOut">
              <a:rPr lang="en-US" smtClean="0"/>
              <a:t>6/4/2017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8D9BC-75EA-4022-80F3-C1EC984FB333}" type="slidenum">
              <a:rPr lang="en-US" smtClean="0"/>
              <a:t>‹#›</a:t>
            </a:fld>
            <a:endParaRPr lang="en-US"/>
          </a:p>
        </p:txBody>
      </p:sp>
    </p:spTree>
    <p:extLst>
      <p:ext uri="{BB962C8B-B14F-4D97-AF65-F5344CB8AC3E}">
        <p14:creationId xmlns:p14="http://schemas.microsoft.com/office/powerpoint/2010/main" val="16204365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6E5E367-AA32-4A22-9D07-BBE8E5397DDA}" type="datetimeFigureOut">
              <a:rPr lang="en-US" smtClean="0"/>
              <a:t>6/4/2017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8D9BC-75EA-4022-80F3-C1EC984FB333}" type="slidenum">
              <a:rPr lang="en-US" smtClean="0"/>
              <a:t>‹#›</a:t>
            </a:fld>
            <a:endParaRPr lang="en-US"/>
          </a:p>
        </p:txBody>
      </p:sp>
    </p:spTree>
    <p:extLst>
      <p:ext uri="{BB962C8B-B14F-4D97-AF65-F5344CB8AC3E}">
        <p14:creationId xmlns:p14="http://schemas.microsoft.com/office/powerpoint/2010/main" val="11236420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6E5E367-AA32-4A22-9D07-BBE8E5397DDA}" type="datetimeFigureOut">
              <a:rPr lang="en-US" smtClean="0"/>
              <a:t>6/4/2017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8D9BC-75EA-4022-80F3-C1EC984FB333}" type="slidenum">
              <a:rPr lang="en-US" smtClean="0"/>
              <a:t>‹#›</a:t>
            </a:fld>
            <a:endParaRPr lang="en-US"/>
          </a:p>
        </p:txBody>
      </p:sp>
    </p:spTree>
    <p:extLst>
      <p:ext uri="{BB962C8B-B14F-4D97-AF65-F5344CB8AC3E}">
        <p14:creationId xmlns:p14="http://schemas.microsoft.com/office/powerpoint/2010/main" val="36406313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6E5E367-AA32-4A22-9D07-BBE8E5397DDA}" type="datetimeFigureOut">
              <a:rPr lang="en-US" smtClean="0"/>
              <a:t>6/4/2017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E8D9BC-75EA-4022-80F3-C1EC984FB333}" type="slidenum">
              <a:rPr lang="en-US" smtClean="0"/>
              <a:t>‹#›</a:t>
            </a:fld>
            <a:endParaRPr lang="en-US"/>
          </a:p>
        </p:txBody>
      </p:sp>
    </p:spTree>
    <p:extLst>
      <p:ext uri="{BB962C8B-B14F-4D97-AF65-F5344CB8AC3E}">
        <p14:creationId xmlns:p14="http://schemas.microsoft.com/office/powerpoint/2010/main" val="22676897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6E5E367-AA32-4A22-9D07-BBE8E5397DDA}" type="datetimeFigureOut">
              <a:rPr lang="en-US" smtClean="0"/>
              <a:t>6/4/2017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E8D9BC-75EA-4022-80F3-C1EC984FB333}" type="slidenum">
              <a:rPr lang="en-US" smtClean="0"/>
              <a:t>‹#›</a:t>
            </a:fld>
            <a:endParaRPr lang="en-US"/>
          </a:p>
        </p:txBody>
      </p:sp>
    </p:spTree>
    <p:extLst>
      <p:ext uri="{BB962C8B-B14F-4D97-AF65-F5344CB8AC3E}">
        <p14:creationId xmlns:p14="http://schemas.microsoft.com/office/powerpoint/2010/main" val="8226553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6E5E367-AA32-4A22-9D07-BBE8E5397DDA}" type="datetimeFigureOut">
              <a:rPr lang="en-US" smtClean="0"/>
              <a:t>6/4/2017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E8D9BC-75EA-4022-80F3-C1EC984FB333}" type="slidenum">
              <a:rPr lang="en-US" smtClean="0"/>
              <a:t>‹#›</a:t>
            </a:fld>
            <a:endParaRPr lang="en-US"/>
          </a:p>
        </p:txBody>
      </p:sp>
    </p:spTree>
    <p:extLst>
      <p:ext uri="{BB962C8B-B14F-4D97-AF65-F5344CB8AC3E}">
        <p14:creationId xmlns:p14="http://schemas.microsoft.com/office/powerpoint/2010/main" val="32379327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E5E367-AA32-4A22-9D07-BBE8E5397DDA}" type="datetimeFigureOut">
              <a:rPr lang="en-US" smtClean="0"/>
              <a:t>6/4/2017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E8D9BC-75EA-4022-80F3-C1EC984FB333}" type="slidenum">
              <a:rPr lang="en-US" smtClean="0"/>
              <a:t>‹#›</a:t>
            </a:fld>
            <a:endParaRPr lang="en-US"/>
          </a:p>
        </p:txBody>
      </p:sp>
    </p:spTree>
    <p:extLst>
      <p:ext uri="{BB962C8B-B14F-4D97-AF65-F5344CB8AC3E}">
        <p14:creationId xmlns:p14="http://schemas.microsoft.com/office/powerpoint/2010/main" val="37532523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6E5E367-AA32-4A22-9D07-BBE8E5397DDA}" type="datetimeFigureOut">
              <a:rPr lang="en-US" smtClean="0"/>
              <a:t>6/4/2017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E8D9BC-75EA-4022-80F3-C1EC984FB333}" type="slidenum">
              <a:rPr lang="en-US" smtClean="0"/>
              <a:t>‹#›</a:t>
            </a:fld>
            <a:endParaRPr lang="en-US"/>
          </a:p>
        </p:txBody>
      </p:sp>
    </p:spTree>
    <p:extLst>
      <p:ext uri="{BB962C8B-B14F-4D97-AF65-F5344CB8AC3E}">
        <p14:creationId xmlns:p14="http://schemas.microsoft.com/office/powerpoint/2010/main" val="25824721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6E5E367-AA32-4A22-9D07-BBE8E5397DDA}" type="datetimeFigureOut">
              <a:rPr lang="en-US" smtClean="0"/>
              <a:t>6/4/2017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E8D9BC-75EA-4022-80F3-C1EC984FB333}" type="slidenum">
              <a:rPr lang="en-US" smtClean="0"/>
              <a:t>‹#›</a:t>
            </a:fld>
            <a:endParaRPr lang="en-US"/>
          </a:p>
        </p:txBody>
      </p:sp>
    </p:spTree>
    <p:extLst>
      <p:ext uri="{BB962C8B-B14F-4D97-AF65-F5344CB8AC3E}">
        <p14:creationId xmlns:p14="http://schemas.microsoft.com/office/powerpoint/2010/main" val="3553652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E5E367-AA32-4A22-9D07-BBE8E5397DDA}" type="datetimeFigureOut">
              <a:rPr lang="en-US" smtClean="0"/>
              <a:t>6/4/2017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E8D9BC-75EA-4022-80F3-C1EC984FB333}" type="slidenum">
              <a:rPr lang="en-US" smtClean="0"/>
              <a:t>‹#›</a:t>
            </a:fld>
            <a:endParaRPr lang="en-US"/>
          </a:p>
        </p:txBody>
      </p:sp>
    </p:spTree>
    <p:extLst>
      <p:ext uri="{BB962C8B-B14F-4D97-AF65-F5344CB8AC3E}">
        <p14:creationId xmlns:p14="http://schemas.microsoft.com/office/powerpoint/2010/main" val="3921602846"/>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2257" y="381000"/>
            <a:ext cx="7772400" cy="1470025"/>
          </a:xfrm>
        </p:spPr>
        <p:txBody>
          <a:bodyPr>
            <a:normAutofit/>
          </a:bodyPr>
          <a:lstStyle/>
          <a:p>
            <a:r>
              <a:rPr lang="en-US" sz="8000" dirty="0" err="1">
                <a:latin typeface="Algerian" panose="04020705040A02060702" pitchFamily="82" charset="0"/>
              </a:rPr>
              <a:t>ephesians</a:t>
            </a:r>
            <a:endParaRPr lang="en-US" sz="8000" dirty="0">
              <a:latin typeface="Algerian" panose="04020705040A02060702" pitchFamily="82" charset="0"/>
            </a:endParaRPr>
          </a:p>
        </p:txBody>
      </p:sp>
      <p:sp>
        <p:nvSpPr>
          <p:cNvPr id="3" name="Subtitle 2"/>
          <p:cNvSpPr>
            <a:spLocks noGrp="1"/>
          </p:cNvSpPr>
          <p:nvPr>
            <p:ph type="subTitle" idx="1"/>
          </p:nvPr>
        </p:nvSpPr>
        <p:spPr>
          <a:xfrm>
            <a:off x="1409700" y="2819400"/>
            <a:ext cx="6400800" cy="756375"/>
          </a:xfrm>
        </p:spPr>
        <p:txBody>
          <a:bodyPr>
            <a:normAutofit lnSpcReduction="10000"/>
          </a:bodyPr>
          <a:lstStyle/>
          <a:p>
            <a:r>
              <a:rPr lang="en-US" sz="4800" dirty="0">
                <a:solidFill>
                  <a:schemeClr val="tx1"/>
                </a:solidFill>
                <a:latin typeface="Georgia" panose="02040502050405020303" pitchFamily="18" charset="0"/>
              </a:rPr>
              <a:t>Section II</a:t>
            </a:r>
          </a:p>
          <a:p>
            <a:endParaRPr lang="en-US" sz="4800" dirty="0">
              <a:solidFill>
                <a:schemeClr val="tx1"/>
              </a:solidFill>
              <a:latin typeface="Georgia" panose="02040502050405020303" pitchFamily="18" charset="0"/>
            </a:endParaRPr>
          </a:p>
        </p:txBody>
      </p:sp>
      <p:sp>
        <p:nvSpPr>
          <p:cNvPr id="5" name="TextBox 4"/>
          <p:cNvSpPr txBox="1"/>
          <p:nvPr/>
        </p:nvSpPr>
        <p:spPr>
          <a:xfrm>
            <a:off x="457200" y="1868572"/>
            <a:ext cx="8305800" cy="769441"/>
          </a:xfrm>
          <a:prstGeom prst="rect">
            <a:avLst/>
          </a:prstGeom>
          <a:noFill/>
        </p:spPr>
        <p:txBody>
          <a:bodyPr wrap="square" rtlCol="0">
            <a:spAutoFit/>
          </a:bodyPr>
          <a:lstStyle/>
          <a:p>
            <a:pPr algn="ctr"/>
            <a:r>
              <a:rPr lang="en-US" sz="4400" dirty="0">
                <a:latin typeface="Georgia" panose="02040502050405020303" pitchFamily="18" charset="0"/>
              </a:rPr>
              <a:t>God’s Provisions for His Church</a:t>
            </a:r>
          </a:p>
        </p:txBody>
      </p:sp>
      <p:sp>
        <p:nvSpPr>
          <p:cNvPr id="6" name="TextBox 5"/>
          <p:cNvSpPr txBox="1"/>
          <p:nvPr/>
        </p:nvSpPr>
        <p:spPr>
          <a:xfrm>
            <a:off x="1828800" y="3733800"/>
            <a:ext cx="5791200" cy="1569660"/>
          </a:xfrm>
          <a:prstGeom prst="rect">
            <a:avLst/>
          </a:prstGeom>
          <a:noFill/>
        </p:spPr>
        <p:txBody>
          <a:bodyPr wrap="square" rtlCol="0">
            <a:spAutoFit/>
          </a:bodyPr>
          <a:lstStyle/>
          <a:p>
            <a:pPr algn="ctr"/>
            <a:r>
              <a:rPr lang="en-US" sz="4800" b="1" dirty="0">
                <a:solidFill>
                  <a:srgbClr val="FFFF00"/>
                </a:solidFill>
                <a:latin typeface="Georgia" panose="02040502050405020303" pitchFamily="18" charset="0"/>
              </a:rPr>
              <a:t>The Believer’s Walk</a:t>
            </a:r>
          </a:p>
        </p:txBody>
      </p:sp>
      <p:sp>
        <p:nvSpPr>
          <p:cNvPr id="7" name="TextBox 6"/>
          <p:cNvSpPr txBox="1"/>
          <p:nvPr/>
        </p:nvSpPr>
        <p:spPr>
          <a:xfrm>
            <a:off x="2133600" y="5486400"/>
            <a:ext cx="5029200" cy="646331"/>
          </a:xfrm>
          <a:prstGeom prst="rect">
            <a:avLst/>
          </a:prstGeom>
          <a:noFill/>
        </p:spPr>
        <p:txBody>
          <a:bodyPr wrap="square" rtlCol="0">
            <a:spAutoFit/>
          </a:bodyPr>
          <a:lstStyle/>
          <a:p>
            <a:pPr algn="ctr"/>
            <a:r>
              <a:rPr lang="en-US" sz="3600" dirty="0">
                <a:latin typeface="Georgia" panose="02040502050405020303" pitchFamily="18" charset="0"/>
              </a:rPr>
              <a:t>Chapters 4 &amp; 5 </a:t>
            </a:r>
          </a:p>
        </p:txBody>
      </p:sp>
    </p:spTree>
    <p:extLst>
      <p:ext uri="{BB962C8B-B14F-4D97-AF65-F5344CB8AC3E}">
        <p14:creationId xmlns:p14="http://schemas.microsoft.com/office/powerpoint/2010/main" val="3293827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228600"/>
            <a:ext cx="8229600" cy="707886"/>
          </a:xfrm>
          <a:prstGeom prst="rect">
            <a:avLst/>
          </a:prstGeom>
          <a:noFill/>
        </p:spPr>
        <p:txBody>
          <a:bodyPr wrap="square" rtlCol="0">
            <a:spAutoFit/>
          </a:bodyPr>
          <a:lstStyle/>
          <a:p>
            <a:pPr algn="ctr"/>
            <a:r>
              <a:rPr lang="en-US" sz="2800" dirty="0">
                <a:latin typeface="Georgia" panose="02040502050405020303" pitchFamily="18" charset="0"/>
              </a:rPr>
              <a:t> </a:t>
            </a:r>
            <a:r>
              <a:rPr lang="en-US" sz="4000" b="1" dirty="0">
                <a:solidFill>
                  <a:srgbClr val="FFFF00"/>
                </a:solidFill>
                <a:latin typeface="Georgia" panose="02040502050405020303" pitchFamily="18" charset="0"/>
                <a:ea typeface="Calibri" panose="020F0502020204030204" pitchFamily="34" charset="0"/>
                <a:cs typeface="Times New Roman" panose="02020603050405020304" pitchFamily="18" charset="0"/>
              </a:rPr>
              <a:t> </a:t>
            </a:r>
            <a:r>
              <a:rPr lang="en-US" sz="4000" b="1" dirty="0">
                <a:solidFill>
                  <a:srgbClr val="FFFF00"/>
                </a:solidFill>
                <a:latin typeface="Georgia" panose="02040502050405020303" pitchFamily="18" charset="0"/>
              </a:rPr>
              <a:t>“A Brand New Way”</a:t>
            </a:r>
          </a:p>
        </p:txBody>
      </p:sp>
      <p:sp>
        <p:nvSpPr>
          <p:cNvPr id="3" name="TextBox 2"/>
          <p:cNvSpPr txBox="1"/>
          <p:nvPr/>
        </p:nvSpPr>
        <p:spPr>
          <a:xfrm>
            <a:off x="381000" y="936486"/>
            <a:ext cx="8610600" cy="523220"/>
          </a:xfrm>
          <a:prstGeom prst="rect">
            <a:avLst/>
          </a:prstGeom>
          <a:noFill/>
        </p:spPr>
        <p:txBody>
          <a:bodyPr wrap="square" rtlCol="0">
            <a:spAutoFit/>
          </a:bodyPr>
          <a:lstStyle/>
          <a:p>
            <a:pPr algn="ctr"/>
            <a:r>
              <a:rPr lang="en-US" sz="2800" b="1" dirty="0" err="1">
                <a:solidFill>
                  <a:srgbClr val="FFFF00"/>
                </a:solidFill>
                <a:latin typeface="Georgia" panose="02040502050405020303" pitchFamily="18" charset="0"/>
              </a:rPr>
              <a:t>Conclision</a:t>
            </a:r>
            <a:r>
              <a:rPr lang="en-US" sz="2800" b="1" dirty="0">
                <a:solidFill>
                  <a:srgbClr val="FFFF00"/>
                </a:solidFill>
                <a:latin typeface="Georgia" panose="02040502050405020303" pitchFamily="18" charset="0"/>
              </a:rPr>
              <a:t>:</a:t>
            </a:r>
          </a:p>
        </p:txBody>
      </p:sp>
      <p:sp>
        <p:nvSpPr>
          <p:cNvPr id="6" name="TextBox 5"/>
          <p:cNvSpPr txBox="1"/>
          <p:nvPr/>
        </p:nvSpPr>
        <p:spPr>
          <a:xfrm>
            <a:off x="381000" y="1752600"/>
            <a:ext cx="8382000" cy="4247317"/>
          </a:xfrm>
          <a:prstGeom prst="rect">
            <a:avLst/>
          </a:prstGeom>
          <a:noFill/>
        </p:spPr>
        <p:txBody>
          <a:bodyPr wrap="square" rtlCol="0">
            <a:spAutoFit/>
          </a:bodyPr>
          <a:lstStyle/>
          <a:p>
            <a:r>
              <a:rPr lang="en-US" sz="2800" dirty="0">
                <a:solidFill>
                  <a:srgbClr val="FFFF00"/>
                </a:solidFill>
                <a:latin typeface="Georgia" panose="02040502050405020303" pitchFamily="18" charset="0"/>
              </a:rPr>
              <a:t>3.</a:t>
            </a:r>
            <a:r>
              <a:rPr lang="en-US" sz="2800" dirty="0">
                <a:latin typeface="Georgia" panose="02040502050405020303" pitchFamily="18" charset="0"/>
              </a:rPr>
              <a:t> Do we steal? Is it motivated by a temporal outlook on life? Things vanish. Sooner or later it will all burn! The only lasting treasures are those which we lay up in heaven, where neither moths nor rust will destroy (Matt. 6:19-20). </a:t>
            </a:r>
            <a:r>
              <a:rPr lang="en-US" sz="2800" b="1" dirty="0">
                <a:solidFill>
                  <a:srgbClr val="FFFF00"/>
                </a:solidFill>
                <a:latin typeface="Georgia" panose="02040502050405020303" pitchFamily="18" charset="0"/>
              </a:rPr>
              <a:t>Develop Biblical Priorities.</a:t>
            </a:r>
            <a:r>
              <a:rPr lang="en-US" sz="2800" dirty="0">
                <a:latin typeface="Georgia" panose="02040502050405020303" pitchFamily="18" charset="0"/>
              </a:rPr>
              <a:t> Trust the Lord with your security, give Him absolute ownership of your stuff, work to gain so as to share with those in need and you will glorify your Father who is in heaven.</a:t>
            </a:r>
          </a:p>
          <a:p>
            <a:endParaRPr lang="en-US" dirty="0"/>
          </a:p>
        </p:txBody>
      </p:sp>
    </p:spTree>
    <p:extLst>
      <p:ext uri="{BB962C8B-B14F-4D97-AF65-F5344CB8AC3E}">
        <p14:creationId xmlns:p14="http://schemas.microsoft.com/office/powerpoint/2010/main" val="42431295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2257" y="381000"/>
            <a:ext cx="7772400" cy="1470025"/>
          </a:xfrm>
        </p:spPr>
        <p:txBody>
          <a:bodyPr>
            <a:normAutofit/>
          </a:bodyPr>
          <a:lstStyle/>
          <a:p>
            <a:r>
              <a:rPr lang="en-US" sz="8000" dirty="0" err="1">
                <a:latin typeface="Algerian" panose="04020705040A02060702" pitchFamily="82" charset="0"/>
              </a:rPr>
              <a:t>ephesians</a:t>
            </a:r>
            <a:endParaRPr lang="en-US" sz="8000" dirty="0">
              <a:latin typeface="Algerian" panose="04020705040A02060702" pitchFamily="82" charset="0"/>
            </a:endParaRPr>
          </a:p>
        </p:txBody>
      </p:sp>
      <p:sp>
        <p:nvSpPr>
          <p:cNvPr id="5" name="TextBox 4"/>
          <p:cNvSpPr txBox="1"/>
          <p:nvPr/>
        </p:nvSpPr>
        <p:spPr>
          <a:xfrm>
            <a:off x="495300" y="2667000"/>
            <a:ext cx="8305800" cy="1261884"/>
          </a:xfrm>
          <a:prstGeom prst="rect">
            <a:avLst/>
          </a:prstGeom>
          <a:noFill/>
        </p:spPr>
        <p:txBody>
          <a:bodyPr wrap="square" rtlCol="0">
            <a:spAutoFit/>
          </a:bodyPr>
          <a:lstStyle/>
          <a:p>
            <a:pPr algn="ctr"/>
            <a:r>
              <a:rPr lang="en-US" sz="4800" b="1" dirty="0">
                <a:solidFill>
                  <a:srgbClr val="FFFF00"/>
                </a:solidFill>
                <a:latin typeface="Georgia" panose="02040502050405020303" pitchFamily="18" charset="0"/>
              </a:rPr>
              <a:t>“A Brand New Way”</a:t>
            </a:r>
          </a:p>
          <a:p>
            <a:pPr algn="ctr"/>
            <a:r>
              <a:rPr lang="en-US" sz="2800" b="1" dirty="0">
                <a:latin typeface="Georgia" panose="02040502050405020303" pitchFamily="18" charset="0"/>
              </a:rPr>
              <a:t>Part I</a:t>
            </a:r>
          </a:p>
        </p:txBody>
      </p:sp>
      <p:sp>
        <p:nvSpPr>
          <p:cNvPr id="7" name="TextBox 6"/>
          <p:cNvSpPr txBox="1"/>
          <p:nvPr/>
        </p:nvSpPr>
        <p:spPr>
          <a:xfrm>
            <a:off x="1943100" y="4744859"/>
            <a:ext cx="5410200" cy="646331"/>
          </a:xfrm>
          <a:prstGeom prst="rect">
            <a:avLst/>
          </a:prstGeom>
          <a:noFill/>
        </p:spPr>
        <p:txBody>
          <a:bodyPr wrap="square" rtlCol="0">
            <a:spAutoFit/>
          </a:bodyPr>
          <a:lstStyle/>
          <a:p>
            <a:pPr algn="ctr"/>
            <a:r>
              <a:rPr lang="en-US" sz="3600" dirty="0">
                <a:latin typeface="Georgia" panose="02040502050405020303" pitchFamily="18" charset="0"/>
              </a:rPr>
              <a:t>Ephesians 4 : 25 thru 28</a:t>
            </a:r>
          </a:p>
        </p:txBody>
      </p:sp>
    </p:spTree>
    <p:extLst>
      <p:ext uri="{BB962C8B-B14F-4D97-AF65-F5344CB8AC3E}">
        <p14:creationId xmlns:p14="http://schemas.microsoft.com/office/powerpoint/2010/main" val="34577507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304800"/>
            <a:ext cx="7848600" cy="707886"/>
          </a:xfrm>
          <a:prstGeom prst="rect">
            <a:avLst/>
          </a:prstGeom>
          <a:noFill/>
        </p:spPr>
        <p:txBody>
          <a:bodyPr wrap="square" rtlCol="0">
            <a:spAutoFit/>
          </a:bodyPr>
          <a:lstStyle/>
          <a:p>
            <a:pPr algn="ctr"/>
            <a:r>
              <a:rPr lang="en-US" sz="4000" b="1" dirty="0">
                <a:solidFill>
                  <a:srgbClr val="FFFF00"/>
                </a:solidFill>
                <a:latin typeface="Georgia" panose="02040502050405020303" pitchFamily="18" charset="0"/>
              </a:rPr>
              <a:t>“A Brand New Way”</a:t>
            </a:r>
          </a:p>
        </p:txBody>
      </p:sp>
      <p:sp>
        <p:nvSpPr>
          <p:cNvPr id="4" name="TextBox 3"/>
          <p:cNvSpPr txBox="1"/>
          <p:nvPr/>
        </p:nvSpPr>
        <p:spPr>
          <a:xfrm>
            <a:off x="427608" y="1219200"/>
            <a:ext cx="8153400" cy="5755422"/>
          </a:xfrm>
          <a:prstGeom prst="rect">
            <a:avLst/>
          </a:prstGeom>
          <a:noFill/>
        </p:spPr>
        <p:txBody>
          <a:bodyPr wrap="square" rtlCol="0">
            <a:spAutoFit/>
          </a:bodyPr>
          <a:lstStyle/>
          <a:p>
            <a:r>
              <a:rPr lang="en-US" sz="3200" dirty="0">
                <a:solidFill>
                  <a:srgbClr val="FFFF00"/>
                </a:solidFill>
                <a:latin typeface="Georgia" panose="02040502050405020303" pitchFamily="18" charset="0"/>
              </a:rPr>
              <a:t>Intro:</a:t>
            </a:r>
            <a:r>
              <a:rPr lang="en-US" sz="2800" dirty="0">
                <a:solidFill>
                  <a:srgbClr val="FFFF00"/>
                </a:solidFill>
                <a:latin typeface="Georgia" panose="02040502050405020303" pitchFamily="18" charset="0"/>
              </a:rPr>
              <a:t> </a:t>
            </a:r>
            <a:r>
              <a:rPr lang="en-US" sz="2800" dirty="0">
                <a:latin typeface="Georgia" panose="02040502050405020303" pitchFamily="18" charset="0"/>
              </a:rPr>
              <a:t>Last week Paul reminded us that there is always a </a:t>
            </a:r>
            <a:r>
              <a:rPr lang="en-US" sz="2800" dirty="0">
                <a:solidFill>
                  <a:srgbClr val="FFFF00"/>
                </a:solidFill>
                <a:latin typeface="Georgia" panose="02040502050405020303" pitchFamily="18" charset="0"/>
              </a:rPr>
              <a:t>Balance</a:t>
            </a:r>
            <a:r>
              <a:rPr lang="en-US" sz="2800" dirty="0">
                <a:latin typeface="Georgia" panose="02040502050405020303" pitchFamily="18" charset="0"/>
              </a:rPr>
              <a:t>, </a:t>
            </a:r>
            <a:r>
              <a:rPr lang="en-US" sz="2800" dirty="0">
                <a:solidFill>
                  <a:srgbClr val="FFFF00"/>
                </a:solidFill>
                <a:latin typeface="Georgia" panose="02040502050405020303" pitchFamily="18" charset="0"/>
              </a:rPr>
              <a:t>Harmony</a:t>
            </a:r>
            <a:r>
              <a:rPr lang="en-US" sz="2800" dirty="0">
                <a:latin typeface="Georgia" panose="02040502050405020303" pitchFamily="18" charset="0"/>
              </a:rPr>
              <a:t> between </a:t>
            </a:r>
            <a:r>
              <a:rPr lang="en-US" sz="2800" dirty="0">
                <a:solidFill>
                  <a:srgbClr val="FFFF00"/>
                </a:solidFill>
                <a:latin typeface="Georgia" panose="02040502050405020303" pitchFamily="18" charset="0"/>
              </a:rPr>
              <a:t>Doctrine</a:t>
            </a:r>
            <a:r>
              <a:rPr lang="en-US" sz="2800" dirty="0">
                <a:latin typeface="Georgia" panose="02040502050405020303" pitchFamily="18" charset="0"/>
              </a:rPr>
              <a:t> and </a:t>
            </a:r>
            <a:r>
              <a:rPr lang="en-US" sz="2800" dirty="0">
                <a:solidFill>
                  <a:srgbClr val="FFFF00"/>
                </a:solidFill>
                <a:latin typeface="Georgia" panose="02040502050405020303" pitchFamily="18" charset="0"/>
              </a:rPr>
              <a:t>Ethics</a:t>
            </a:r>
            <a:r>
              <a:rPr lang="en-US" sz="2800" dirty="0">
                <a:latin typeface="Georgia" panose="02040502050405020303" pitchFamily="18" charset="0"/>
              </a:rPr>
              <a:t>.  As we have discovered, </a:t>
            </a:r>
            <a:r>
              <a:rPr lang="en-US" sz="2800" dirty="0">
                <a:solidFill>
                  <a:srgbClr val="FFFF00"/>
                </a:solidFill>
                <a:latin typeface="Georgia" panose="02040502050405020303" pitchFamily="18" charset="0"/>
              </a:rPr>
              <a:t>Faith</a:t>
            </a:r>
            <a:r>
              <a:rPr lang="en-US" sz="2800" dirty="0">
                <a:latin typeface="Georgia" panose="02040502050405020303" pitchFamily="18" charset="0"/>
              </a:rPr>
              <a:t> is never divorced from </a:t>
            </a:r>
            <a:r>
              <a:rPr lang="en-US" sz="2800" dirty="0">
                <a:solidFill>
                  <a:srgbClr val="FFFF00"/>
                </a:solidFill>
                <a:latin typeface="Georgia" panose="02040502050405020303" pitchFamily="18" charset="0"/>
              </a:rPr>
              <a:t>Practice</a:t>
            </a:r>
            <a:r>
              <a:rPr lang="en-US" sz="2800" dirty="0">
                <a:latin typeface="Georgia" panose="02040502050405020303" pitchFamily="18" charset="0"/>
              </a:rPr>
              <a:t>.</a:t>
            </a:r>
          </a:p>
          <a:p>
            <a:r>
              <a:rPr lang="en-US" sz="2800" dirty="0">
                <a:latin typeface="Georgia" panose="02040502050405020303" pitchFamily="18" charset="0"/>
              </a:rPr>
              <a:t> </a:t>
            </a:r>
          </a:p>
          <a:p>
            <a:r>
              <a:rPr lang="en-US" sz="2800" dirty="0">
                <a:latin typeface="Georgia" panose="02040502050405020303" pitchFamily="18" charset="0"/>
              </a:rPr>
              <a:t>In our last section, </a:t>
            </a:r>
            <a:r>
              <a:rPr lang="en-US" sz="2800" b="1" dirty="0">
                <a:solidFill>
                  <a:srgbClr val="FFFF00"/>
                </a:solidFill>
                <a:latin typeface="Georgia" panose="02040502050405020303" pitchFamily="18" charset="0"/>
              </a:rPr>
              <a:t>vs. 17-24</a:t>
            </a:r>
            <a:r>
              <a:rPr lang="en-US" sz="2800" dirty="0">
                <a:latin typeface="Georgia" panose="02040502050405020303" pitchFamily="18" charset="0"/>
              </a:rPr>
              <a:t>, Paul described the circumstances of the </a:t>
            </a:r>
            <a:r>
              <a:rPr lang="en-US" sz="2800" dirty="0">
                <a:solidFill>
                  <a:srgbClr val="FFFF00"/>
                </a:solidFill>
                <a:latin typeface="Georgia" panose="02040502050405020303" pitchFamily="18" charset="0"/>
              </a:rPr>
              <a:t>Natural</a:t>
            </a:r>
            <a:r>
              <a:rPr lang="en-US" sz="2800" dirty="0">
                <a:latin typeface="Georgia" panose="02040502050405020303" pitchFamily="18" charset="0"/>
              </a:rPr>
              <a:t> or </a:t>
            </a:r>
            <a:r>
              <a:rPr lang="en-US" sz="2800" dirty="0">
                <a:solidFill>
                  <a:srgbClr val="FFFF00"/>
                </a:solidFill>
                <a:latin typeface="Georgia" panose="02040502050405020303" pitchFamily="18" charset="0"/>
              </a:rPr>
              <a:t>Old Man</a:t>
            </a:r>
            <a:r>
              <a:rPr lang="en-US" sz="2800" dirty="0">
                <a:latin typeface="Georgia" panose="02040502050405020303" pitchFamily="18" charset="0"/>
              </a:rPr>
              <a:t>: They were </a:t>
            </a:r>
            <a:r>
              <a:rPr lang="en-US" sz="2800" dirty="0">
                <a:solidFill>
                  <a:srgbClr val="FFFF00"/>
                </a:solidFill>
                <a:latin typeface="Georgia" panose="02040502050405020303" pitchFamily="18" charset="0"/>
              </a:rPr>
              <a:t>Futile</a:t>
            </a:r>
            <a:r>
              <a:rPr lang="en-US" sz="2800" dirty="0">
                <a:latin typeface="Georgia" panose="02040502050405020303" pitchFamily="18" charset="0"/>
              </a:rPr>
              <a:t> in their thoughts with </a:t>
            </a:r>
            <a:r>
              <a:rPr lang="en-US" sz="2800" dirty="0">
                <a:solidFill>
                  <a:srgbClr val="FFFF00"/>
                </a:solidFill>
                <a:latin typeface="Georgia" panose="02040502050405020303" pitchFamily="18" charset="0"/>
              </a:rPr>
              <a:t>No Capacity </a:t>
            </a:r>
            <a:r>
              <a:rPr lang="en-US" sz="2800" dirty="0">
                <a:latin typeface="Georgia" panose="02040502050405020303" pitchFamily="18" charset="0"/>
              </a:rPr>
              <a:t>to </a:t>
            </a:r>
            <a:r>
              <a:rPr lang="en-US" sz="2800" dirty="0">
                <a:solidFill>
                  <a:srgbClr val="FFFF00"/>
                </a:solidFill>
                <a:latin typeface="Georgia" panose="02040502050405020303" pitchFamily="18" charset="0"/>
              </a:rPr>
              <a:t>Understand</a:t>
            </a:r>
            <a:r>
              <a:rPr lang="en-US" sz="2800" dirty="0">
                <a:latin typeface="Georgia" panose="02040502050405020303" pitchFamily="18" charset="0"/>
              </a:rPr>
              <a:t> God, they were callous and </a:t>
            </a:r>
            <a:r>
              <a:rPr lang="en-US" sz="2800" dirty="0">
                <a:solidFill>
                  <a:srgbClr val="FFFF00"/>
                </a:solidFill>
                <a:latin typeface="Georgia" panose="02040502050405020303" pitchFamily="18" charset="0"/>
              </a:rPr>
              <a:t>Empty Headed</a:t>
            </a:r>
            <a:r>
              <a:rPr lang="en-US" sz="2800" dirty="0">
                <a:latin typeface="Georgia" panose="02040502050405020303" pitchFamily="18" charset="0"/>
              </a:rPr>
              <a:t>, darkened in their understanding with respect to God, and </a:t>
            </a:r>
            <a:r>
              <a:rPr lang="en-US" sz="2800" dirty="0">
                <a:solidFill>
                  <a:srgbClr val="FFFF00"/>
                </a:solidFill>
                <a:latin typeface="Georgia" panose="02040502050405020303" pitchFamily="18" charset="0"/>
              </a:rPr>
              <a:t>Corrupt</a:t>
            </a:r>
            <a:r>
              <a:rPr lang="en-US" sz="2800" dirty="0">
                <a:latin typeface="Georgia" panose="02040502050405020303" pitchFamily="18" charset="0"/>
              </a:rPr>
              <a:t>, full of </a:t>
            </a:r>
            <a:r>
              <a:rPr lang="en-US" sz="2800" dirty="0">
                <a:solidFill>
                  <a:srgbClr val="FFFF00"/>
                </a:solidFill>
                <a:latin typeface="Georgia" panose="02040502050405020303" pitchFamily="18" charset="0"/>
              </a:rPr>
              <a:t>Deceit</a:t>
            </a:r>
            <a:r>
              <a:rPr lang="en-US" sz="2800" dirty="0">
                <a:latin typeface="Georgia" panose="02040502050405020303" pitchFamily="18" charset="0"/>
              </a:rPr>
              <a:t>. </a:t>
            </a:r>
          </a:p>
          <a:p>
            <a:endParaRPr lang="en-US" sz="2800" dirty="0">
              <a:latin typeface="Georgia" panose="02040502050405020303" pitchFamily="18" charset="0"/>
            </a:endParaRPr>
          </a:p>
          <a:p>
            <a:r>
              <a:rPr lang="en-US" sz="2800" dirty="0">
                <a:solidFill>
                  <a:srgbClr val="FFFF00"/>
                </a:solidFill>
                <a:latin typeface="Georgia" panose="02040502050405020303" pitchFamily="18" charset="0"/>
              </a:rPr>
              <a:t> </a:t>
            </a:r>
          </a:p>
        </p:txBody>
      </p:sp>
    </p:spTree>
    <p:extLst>
      <p:ext uri="{BB962C8B-B14F-4D97-AF65-F5344CB8AC3E}">
        <p14:creationId xmlns:p14="http://schemas.microsoft.com/office/powerpoint/2010/main" val="41451944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228600"/>
            <a:ext cx="8229600" cy="707886"/>
          </a:xfrm>
          <a:prstGeom prst="rect">
            <a:avLst/>
          </a:prstGeom>
          <a:noFill/>
        </p:spPr>
        <p:txBody>
          <a:bodyPr wrap="square" rtlCol="0">
            <a:spAutoFit/>
          </a:bodyPr>
          <a:lstStyle/>
          <a:p>
            <a:pPr algn="ctr"/>
            <a:r>
              <a:rPr lang="en-US" sz="2800" dirty="0">
                <a:latin typeface="Georgia" panose="02040502050405020303" pitchFamily="18" charset="0"/>
              </a:rPr>
              <a:t> </a:t>
            </a:r>
            <a:r>
              <a:rPr lang="en-US" sz="4000" b="1" dirty="0">
                <a:solidFill>
                  <a:srgbClr val="FFFF00"/>
                </a:solidFill>
                <a:latin typeface="Georgia" panose="02040502050405020303" pitchFamily="18" charset="0"/>
                <a:ea typeface="Calibri" panose="020F0502020204030204" pitchFamily="34" charset="0"/>
                <a:cs typeface="Times New Roman" panose="02020603050405020304" pitchFamily="18" charset="0"/>
              </a:rPr>
              <a:t> </a:t>
            </a:r>
            <a:r>
              <a:rPr lang="en-US" sz="4000" b="1" dirty="0">
                <a:solidFill>
                  <a:srgbClr val="FFFF00"/>
                </a:solidFill>
                <a:latin typeface="Georgia" panose="02040502050405020303" pitchFamily="18" charset="0"/>
              </a:rPr>
              <a:t>“A Brand New Way”</a:t>
            </a:r>
          </a:p>
        </p:txBody>
      </p:sp>
      <p:sp>
        <p:nvSpPr>
          <p:cNvPr id="3" name="TextBox 2"/>
          <p:cNvSpPr txBox="1"/>
          <p:nvPr/>
        </p:nvSpPr>
        <p:spPr>
          <a:xfrm>
            <a:off x="685800" y="1219200"/>
            <a:ext cx="7772400" cy="4832092"/>
          </a:xfrm>
          <a:prstGeom prst="rect">
            <a:avLst/>
          </a:prstGeom>
          <a:noFill/>
        </p:spPr>
        <p:txBody>
          <a:bodyPr wrap="square" rtlCol="0">
            <a:spAutoFit/>
          </a:bodyPr>
          <a:lstStyle/>
          <a:p>
            <a:r>
              <a:rPr lang="en-US" sz="2800" dirty="0">
                <a:solidFill>
                  <a:srgbClr val="FFFF00"/>
                </a:solidFill>
                <a:latin typeface="Georgia" panose="02040502050405020303" pitchFamily="18" charset="0"/>
              </a:rPr>
              <a:t>INTRO</a:t>
            </a:r>
            <a:r>
              <a:rPr lang="en-US" sz="2800" dirty="0">
                <a:latin typeface="Georgia" panose="02040502050405020303" pitchFamily="18" charset="0"/>
              </a:rPr>
              <a:t> (cont’d)  We are instructed to </a:t>
            </a:r>
            <a:r>
              <a:rPr lang="en-US" sz="2800" dirty="0">
                <a:solidFill>
                  <a:srgbClr val="FFFF00"/>
                </a:solidFill>
                <a:latin typeface="Georgia" panose="02040502050405020303" pitchFamily="18" charset="0"/>
              </a:rPr>
              <a:t>Put Off </a:t>
            </a:r>
            <a:r>
              <a:rPr lang="en-US" sz="2800" dirty="0">
                <a:latin typeface="Georgia" panose="02040502050405020303" pitchFamily="18" charset="0"/>
              </a:rPr>
              <a:t>the Old Man which is </a:t>
            </a:r>
            <a:r>
              <a:rPr lang="en-US" sz="2800" dirty="0">
                <a:solidFill>
                  <a:srgbClr val="FFFF00"/>
                </a:solidFill>
                <a:latin typeface="Georgia" panose="02040502050405020303" pitchFamily="18" charset="0"/>
              </a:rPr>
              <a:t>Corrupted</a:t>
            </a:r>
            <a:r>
              <a:rPr lang="en-US" sz="2800" dirty="0">
                <a:latin typeface="Georgia" panose="02040502050405020303" pitchFamily="18" charset="0"/>
              </a:rPr>
              <a:t> by Deceitful Desires, and </a:t>
            </a:r>
            <a:r>
              <a:rPr lang="en-US" sz="2800" dirty="0">
                <a:solidFill>
                  <a:srgbClr val="FFFF00"/>
                </a:solidFill>
                <a:latin typeface="Georgia" panose="02040502050405020303" pitchFamily="18" charset="0"/>
              </a:rPr>
              <a:t>Put On</a:t>
            </a:r>
            <a:r>
              <a:rPr lang="en-US" sz="2800" dirty="0">
                <a:latin typeface="Georgia" panose="02040502050405020303" pitchFamily="18" charset="0"/>
              </a:rPr>
              <a:t> the New Man, created in the likeness of God, in </a:t>
            </a:r>
            <a:r>
              <a:rPr lang="en-US" sz="2800" dirty="0">
                <a:solidFill>
                  <a:srgbClr val="FFFF00"/>
                </a:solidFill>
                <a:latin typeface="Georgia" panose="02040502050405020303" pitchFamily="18" charset="0"/>
              </a:rPr>
              <a:t>Righteousness</a:t>
            </a:r>
            <a:r>
              <a:rPr lang="en-US" sz="2800" dirty="0">
                <a:latin typeface="Georgia" panose="02040502050405020303" pitchFamily="18" charset="0"/>
              </a:rPr>
              <a:t> and </a:t>
            </a:r>
            <a:r>
              <a:rPr lang="en-US" sz="2800" dirty="0">
                <a:solidFill>
                  <a:srgbClr val="FFFF00"/>
                </a:solidFill>
                <a:latin typeface="Georgia" panose="02040502050405020303" pitchFamily="18" charset="0"/>
              </a:rPr>
              <a:t>Purity</a:t>
            </a:r>
            <a:r>
              <a:rPr lang="en-US" sz="2800" dirty="0">
                <a:latin typeface="Georgia" panose="02040502050405020303" pitchFamily="18" charset="0"/>
              </a:rPr>
              <a:t> of </a:t>
            </a:r>
            <a:r>
              <a:rPr lang="en-US" sz="2800" dirty="0">
                <a:solidFill>
                  <a:srgbClr val="FFFF00"/>
                </a:solidFill>
                <a:latin typeface="Georgia" panose="02040502050405020303" pitchFamily="18" charset="0"/>
              </a:rPr>
              <a:t>Truth</a:t>
            </a:r>
            <a:r>
              <a:rPr lang="en-US" sz="2800" dirty="0">
                <a:latin typeface="Georgia" panose="02040502050405020303" pitchFamily="18" charset="0"/>
              </a:rPr>
              <a:t>. </a:t>
            </a:r>
          </a:p>
          <a:p>
            <a:endParaRPr lang="en-US" sz="2800" dirty="0">
              <a:latin typeface="Georgia" panose="02040502050405020303" pitchFamily="18" charset="0"/>
            </a:endParaRPr>
          </a:p>
          <a:p>
            <a:pPr algn="ctr"/>
            <a:r>
              <a:rPr lang="en-US" sz="2800" dirty="0">
                <a:latin typeface="Georgia" panose="02040502050405020303" pitchFamily="18" charset="0"/>
              </a:rPr>
              <a:t>Today, three specific imperatives for our </a:t>
            </a:r>
          </a:p>
          <a:p>
            <a:r>
              <a:rPr lang="en-US" sz="2800" dirty="0">
                <a:latin typeface="Georgia" panose="02040502050405020303" pitchFamily="18" charset="0"/>
              </a:rPr>
              <a:t>		   </a:t>
            </a:r>
            <a:r>
              <a:rPr lang="en-US" sz="2800" dirty="0">
                <a:solidFill>
                  <a:srgbClr val="FFFF00"/>
                </a:solidFill>
                <a:latin typeface="Georgia" panose="02040502050405020303" pitchFamily="18" charset="0"/>
              </a:rPr>
              <a:t>Brand New Way :</a:t>
            </a:r>
          </a:p>
          <a:p>
            <a:r>
              <a:rPr lang="en-US" sz="2800" dirty="0">
                <a:latin typeface="Georgia" panose="02040502050405020303" pitchFamily="18" charset="0"/>
              </a:rPr>
              <a:t> 		</a:t>
            </a:r>
            <a:r>
              <a:rPr lang="en-US" sz="2800" b="1" dirty="0">
                <a:latin typeface="Georgia" panose="02040502050405020303" pitchFamily="18" charset="0"/>
              </a:rPr>
              <a:t>1. Be Angry, </a:t>
            </a:r>
          </a:p>
          <a:p>
            <a:r>
              <a:rPr lang="en-US" sz="2800" b="1" dirty="0">
                <a:latin typeface="Georgia" panose="02040502050405020303" pitchFamily="18" charset="0"/>
              </a:rPr>
              <a:t>		2. Don’t Lie to each other, </a:t>
            </a:r>
          </a:p>
          <a:p>
            <a:pPr lvl="3"/>
            <a:r>
              <a:rPr lang="en-US" sz="2800" b="1" dirty="0">
                <a:latin typeface="Georgia" panose="02040502050405020303" pitchFamily="18" charset="0"/>
              </a:rPr>
              <a:t>	3.  Don’t Steal</a:t>
            </a:r>
            <a:endParaRPr lang="en-US" sz="2800" dirty="0">
              <a:latin typeface="Georgia" panose="02040502050405020303" pitchFamily="18" charset="0"/>
            </a:endParaRPr>
          </a:p>
        </p:txBody>
      </p:sp>
    </p:spTree>
    <p:extLst>
      <p:ext uri="{BB962C8B-B14F-4D97-AF65-F5344CB8AC3E}">
        <p14:creationId xmlns:p14="http://schemas.microsoft.com/office/powerpoint/2010/main" val="23197418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228600"/>
            <a:ext cx="8229600" cy="707886"/>
          </a:xfrm>
          <a:prstGeom prst="rect">
            <a:avLst/>
          </a:prstGeom>
          <a:noFill/>
        </p:spPr>
        <p:txBody>
          <a:bodyPr wrap="square" rtlCol="0">
            <a:spAutoFit/>
          </a:bodyPr>
          <a:lstStyle/>
          <a:p>
            <a:pPr algn="ctr"/>
            <a:r>
              <a:rPr lang="en-US" sz="2800" dirty="0">
                <a:latin typeface="Georgia" panose="02040502050405020303" pitchFamily="18" charset="0"/>
              </a:rPr>
              <a:t> </a:t>
            </a:r>
            <a:r>
              <a:rPr lang="en-US" sz="4000" b="1" dirty="0">
                <a:solidFill>
                  <a:srgbClr val="FFFF00"/>
                </a:solidFill>
                <a:latin typeface="Georgia" panose="02040502050405020303" pitchFamily="18" charset="0"/>
                <a:ea typeface="Calibri" panose="020F0502020204030204" pitchFamily="34" charset="0"/>
                <a:cs typeface="Times New Roman" panose="02020603050405020304" pitchFamily="18" charset="0"/>
              </a:rPr>
              <a:t> </a:t>
            </a:r>
            <a:r>
              <a:rPr lang="en-US" sz="4000" b="1" dirty="0">
                <a:solidFill>
                  <a:srgbClr val="FFFF00"/>
                </a:solidFill>
                <a:latin typeface="Georgia" panose="02040502050405020303" pitchFamily="18" charset="0"/>
              </a:rPr>
              <a:t>“A Brand New Way”</a:t>
            </a:r>
          </a:p>
        </p:txBody>
      </p:sp>
      <p:sp>
        <p:nvSpPr>
          <p:cNvPr id="3" name="TextBox 2"/>
          <p:cNvSpPr txBox="1"/>
          <p:nvPr/>
        </p:nvSpPr>
        <p:spPr>
          <a:xfrm>
            <a:off x="304800" y="1066800"/>
            <a:ext cx="8610600" cy="5852884"/>
          </a:xfrm>
          <a:prstGeom prst="rect">
            <a:avLst/>
          </a:prstGeom>
          <a:noFill/>
        </p:spPr>
        <p:txBody>
          <a:bodyPr wrap="square" rtlCol="0">
            <a:spAutoFit/>
          </a:bodyPr>
          <a:lstStyle/>
          <a:p>
            <a:pPr marL="1714500" lvl="3" indent="-342900">
              <a:spcAft>
                <a:spcPts val="800"/>
              </a:spcAft>
              <a:buFont typeface="+mj-lt"/>
              <a:buAutoNum type="romanUcPeriod"/>
            </a:pPr>
            <a:r>
              <a:rPr lang="en-US" sz="2800" b="1" dirty="0">
                <a:latin typeface="Georgia" panose="02040502050405020303" pitchFamily="18" charset="0"/>
                <a:ea typeface="Calibri" panose="020F0502020204030204" pitchFamily="34" charset="0"/>
                <a:cs typeface="Times New Roman" panose="02020603050405020304" pitchFamily="18" charset="0"/>
              </a:rPr>
              <a:t>Speak The Truth (</a:t>
            </a:r>
            <a:r>
              <a:rPr lang="en-US" sz="2800" b="1" dirty="0">
                <a:solidFill>
                  <a:srgbClr val="FFFF00"/>
                </a:solidFill>
                <a:latin typeface="Georgia" panose="02040502050405020303" pitchFamily="18" charset="0"/>
                <a:ea typeface="Calibri" panose="020F0502020204030204" pitchFamily="34" charset="0"/>
                <a:cs typeface="Times New Roman" panose="02020603050405020304" pitchFamily="18" charset="0"/>
              </a:rPr>
              <a:t>vs. 25</a:t>
            </a:r>
            <a:r>
              <a:rPr lang="en-US" sz="2800" b="1" dirty="0">
                <a:latin typeface="Georgia" panose="02040502050405020303" pitchFamily="18" charset="0"/>
                <a:ea typeface="Calibri" panose="020F0502020204030204" pitchFamily="34" charset="0"/>
                <a:cs typeface="Times New Roman" panose="02020603050405020304" pitchFamily="18" charset="0"/>
              </a:rPr>
              <a:t>)</a:t>
            </a:r>
          </a:p>
          <a:p>
            <a:pPr>
              <a:spcAft>
                <a:spcPts val="800"/>
              </a:spcAft>
            </a:pPr>
            <a:r>
              <a:rPr lang="en-US" sz="2800" dirty="0">
                <a:latin typeface="Georgia" panose="02040502050405020303" pitchFamily="18" charset="0"/>
                <a:ea typeface="Calibri" panose="020F0502020204030204" pitchFamily="34" charset="0"/>
                <a:cs typeface="Times New Roman" panose="02020603050405020304" pitchFamily="18" charset="0"/>
              </a:rPr>
              <a:t>A lie is a statement, </a:t>
            </a:r>
            <a:r>
              <a:rPr lang="en-US" sz="2800" dirty="0">
                <a:solidFill>
                  <a:srgbClr val="FFFF00"/>
                </a:solidFill>
                <a:latin typeface="Georgia" panose="02040502050405020303" pitchFamily="18" charset="0"/>
                <a:ea typeface="Calibri" panose="020F0502020204030204" pitchFamily="34" charset="0"/>
                <a:cs typeface="Times New Roman" panose="02020603050405020304" pitchFamily="18" charset="0"/>
              </a:rPr>
              <a:t>Contrary</a:t>
            </a:r>
            <a:r>
              <a:rPr lang="en-US" sz="2800" dirty="0">
                <a:latin typeface="Georgia" panose="02040502050405020303" pitchFamily="18" charset="0"/>
                <a:ea typeface="Calibri" panose="020F0502020204030204" pitchFamily="34" charset="0"/>
                <a:cs typeface="Times New Roman" panose="02020603050405020304" pitchFamily="18" charset="0"/>
              </a:rPr>
              <a:t> to </a:t>
            </a:r>
            <a:r>
              <a:rPr lang="en-US" sz="2800" dirty="0">
                <a:solidFill>
                  <a:srgbClr val="FFFF00"/>
                </a:solidFill>
                <a:latin typeface="Georgia" panose="02040502050405020303" pitchFamily="18" charset="0"/>
                <a:ea typeface="Calibri" panose="020F0502020204030204" pitchFamily="34" charset="0"/>
                <a:cs typeface="Times New Roman" panose="02020603050405020304" pitchFamily="18" charset="0"/>
              </a:rPr>
              <a:t>Fact</a:t>
            </a:r>
            <a:r>
              <a:rPr lang="en-US" sz="2800" dirty="0">
                <a:latin typeface="Georgia" panose="02040502050405020303" pitchFamily="18" charset="0"/>
                <a:ea typeface="Calibri" panose="020F0502020204030204" pitchFamily="34" charset="0"/>
                <a:cs typeface="Times New Roman" panose="02020603050405020304" pitchFamily="18" charset="0"/>
              </a:rPr>
              <a:t>, that is spoken with the </a:t>
            </a:r>
            <a:r>
              <a:rPr lang="en-US" sz="2800" dirty="0">
                <a:solidFill>
                  <a:srgbClr val="FFFF00"/>
                </a:solidFill>
                <a:latin typeface="Georgia" panose="02040502050405020303" pitchFamily="18" charset="0"/>
                <a:ea typeface="Calibri" panose="020F0502020204030204" pitchFamily="34" charset="0"/>
                <a:cs typeface="Times New Roman" panose="02020603050405020304" pitchFamily="18" charset="0"/>
              </a:rPr>
              <a:t>Intent</a:t>
            </a:r>
            <a:r>
              <a:rPr lang="en-US" sz="2800" dirty="0">
                <a:latin typeface="Georgia" panose="02040502050405020303" pitchFamily="18" charset="0"/>
                <a:ea typeface="Calibri" panose="020F0502020204030204" pitchFamily="34" charset="0"/>
                <a:cs typeface="Times New Roman" panose="02020603050405020304" pitchFamily="18" charset="0"/>
              </a:rPr>
              <a:t> to </a:t>
            </a:r>
            <a:r>
              <a:rPr lang="en-US" sz="2800" dirty="0">
                <a:solidFill>
                  <a:srgbClr val="FFFF00"/>
                </a:solidFill>
                <a:latin typeface="Georgia" panose="02040502050405020303" pitchFamily="18" charset="0"/>
                <a:ea typeface="Calibri" panose="020F0502020204030204" pitchFamily="34" charset="0"/>
                <a:cs typeface="Times New Roman" panose="02020603050405020304" pitchFamily="18" charset="0"/>
              </a:rPr>
              <a:t>Deceive</a:t>
            </a:r>
            <a:r>
              <a:rPr lang="en-US" sz="2800" dirty="0">
                <a:latin typeface="Georgia" panose="02040502050405020303" pitchFamily="18" charset="0"/>
                <a:ea typeface="Calibri" panose="020F0502020204030204" pitchFamily="34" charset="0"/>
                <a:cs typeface="Times New Roman" panose="02020603050405020304" pitchFamily="18" charset="0"/>
              </a:rPr>
              <a:t>. The culture of the day considered a lie </a:t>
            </a:r>
            <a:r>
              <a:rPr lang="en-US" sz="2800" dirty="0">
                <a:solidFill>
                  <a:srgbClr val="FFFF00"/>
                </a:solidFill>
                <a:latin typeface="Georgia" panose="02040502050405020303" pitchFamily="18" charset="0"/>
                <a:ea typeface="Calibri" panose="020F0502020204030204" pitchFamily="34" charset="0"/>
                <a:cs typeface="Times New Roman" panose="02020603050405020304" pitchFamily="18" charset="0"/>
              </a:rPr>
              <a:t>On Par</a:t>
            </a:r>
            <a:r>
              <a:rPr lang="en-US" sz="2800" dirty="0">
                <a:latin typeface="Georgia" panose="02040502050405020303" pitchFamily="18" charset="0"/>
                <a:ea typeface="Calibri" panose="020F0502020204030204" pitchFamily="34" charset="0"/>
                <a:cs typeface="Times New Roman" panose="02020603050405020304" pitchFamily="18" charset="0"/>
              </a:rPr>
              <a:t> with telling the </a:t>
            </a:r>
            <a:r>
              <a:rPr lang="en-US" sz="2800" dirty="0">
                <a:solidFill>
                  <a:srgbClr val="FFFF00"/>
                </a:solidFill>
                <a:latin typeface="Georgia" panose="02040502050405020303" pitchFamily="18" charset="0"/>
                <a:ea typeface="Calibri" panose="020F0502020204030204" pitchFamily="34" charset="0"/>
                <a:cs typeface="Times New Roman" panose="02020603050405020304" pitchFamily="18" charset="0"/>
              </a:rPr>
              <a:t>Truth</a:t>
            </a:r>
            <a:r>
              <a:rPr lang="en-US" sz="2800" dirty="0">
                <a:latin typeface="Georgia" panose="02040502050405020303" pitchFamily="18" charset="0"/>
                <a:ea typeface="Calibri" panose="020F0502020204030204" pitchFamily="34" charset="0"/>
                <a:cs typeface="Times New Roman" panose="02020603050405020304" pitchFamily="18" charset="0"/>
              </a:rPr>
              <a:t>. </a:t>
            </a:r>
          </a:p>
          <a:p>
            <a:pPr>
              <a:spcAft>
                <a:spcPts val="600"/>
              </a:spcAft>
            </a:pPr>
            <a:r>
              <a:rPr lang="en-US" sz="2800" dirty="0">
                <a:solidFill>
                  <a:srgbClr val="FFFF00"/>
                </a:solidFill>
                <a:latin typeface="Georgia" panose="02040502050405020303" pitchFamily="18" charset="0"/>
                <a:ea typeface="Calibri" panose="020F0502020204030204" pitchFamily="34" charset="0"/>
                <a:cs typeface="Times New Roman" panose="02020603050405020304" pitchFamily="18" charset="0"/>
              </a:rPr>
              <a:t>Several things to remember about telling the truth:</a:t>
            </a:r>
          </a:p>
          <a:p>
            <a:pPr marL="342900" marR="0" lvl="0" indent="-342900">
              <a:spcBef>
                <a:spcPts val="0"/>
              </a:spcBef>
              <a:spcAft>
                <a:spcPts val="600"/>
              </a:spcAft>
              <a:buFont typeface="+mj-lt"/>
              <a:buAutoNum type="arabicPeriod"/>
            </a:pPr>
            <a:r>
              <a:rPr lang="en-US" sz="2800" dirty="0">
                <a:latin typeface="Georgia" panose="02040502050405020303" pitchFamily="18" charset="0"/>
                <a:ea typeface="Calibri" panose="020F0502020204030204" pitchFamily="34" charset="0"/>
                <a:cs typeface="Times New Roman" panose="02020603050405020304" pitchFamily="18" charset="0"/>
              </a:rPr>
              <a:t>It’s a moral issue we </a:t>
            </a:r>
            <a:r>
              <a:rPr lang="en-US" sz="2800" dirty="0">
                <a:solidFill>
                  <a:srgbClr val="FFFF00"/>
                </a:solidFill>
                <a:latin typeface="Georgia" panose="02040502050405020303" pitchFamily="18" charset="0"/>
                <a:ea typeface="Calibri" panose="020F0502020204030204" pitchFamily="34" charset="0"/>
                <a:cs typeface="Times New Roman" panose="02020603050405020304" pitchFamily="18" charset="0"/>
              </a:rPr>
              <a:t>All</a:t>
            </a:r>
            <a:r>
              <a:rPr lang="en-US" sz="2800" dirty="0">
                <a:latin typeface="Georgia" panose="02040502050405020303" pitchFamily="18" charset="0"/>
                <a:ea typeface="Calibri" panose="020F0502020204030204" pitchFamily="34" charset="0"/>
                <a:cs typeface="Times New Roman" panose="02020603050405020304" pitchFamily="18" charset="0"/>
              </a:rPr>
              <a:t> struggle with</a:t>
            </a:r>
          </a:p>
          <a:p>
            <a:pPr marL="342900" marR="0" lvl="0" indent="-342900">
              <a:spcBef>
                <a:spcPts val="0"/>
              </a:spcBef>
              <a:spcAft>
                <a:spcPts val="600"/>
              </a:spcAft>
              <a:buFont typeface="+mj-lt"/>
              <a:buAutoNum type="arabicPeriod"/>
            </a:pPr>
            <a:r>
              <a:rPr lang="en-US" sz="2800" dirty="0">
                <a:latin typeface="Georgia" panose="02040502050405020303" pitchFamily="18" charset="0"/>
                <a:ea typeface="Calibri" panose="020F0502020204030204" pitchFamily="34" charset="0"/>
                <a:cs typeface="Times New Roman" panose="02020603050405020304" pitchFamily="18" charset="0"/>
              </a:rPr>
              <a:t>It can </a:t>
            </a:r>
            <a:r>
              <a:rPr lang="en-US" sz="2800" dirty="0">
                <a:solidFill>
                  <a:srgbClr val="FFFF00"/>
                </a:solidFill>
                <a:latin typeface="Georgia" panose="02040502050405020303" pitchFamily="18" charset="0"/>
                <a:ea typeface="Calibri" panose="020F0502020204030204" pitchFamily="34" charset="0"/>
                <a:cs typeface="Times New Roman" panose="02020603050405020304" pitchFamily="18" charset="0"/>
              </a:rPr>
              <a:t>Only</a:t>
            </a:r>
            <a:r>
              <a:rPr lang="en-US" sz="2800" dirty="0">
                <a:latin typeface="Georgia" panose="02040502050405020303" pitchFamily="18" charset="0"/>
                <a:ea typeface="Calibri" panose="020F0502020204030204" pitchFamily="34" charset="0"/>
                <a:cs typeface="Times New Roman" panose="02020603050405020304" pitchFamily="18" charset="0"/>
              </a:rPr>
              <a:t> be overcome in the Holy Spirit’s </a:t>
            </a:r>
            <a:r>
              <a:rPr lang="en-US" sz="2800" dirty="0">
                <a:solidFill>
                  <a:srgbClr val="FFFF00"/>
                </a:solidFill>
                <a:latin typeface="Georgia" panose="02040502050405020303" pitchFamily="18" charset="0"/>
                <a:ea typeface="Calibri" panose="020F0502020204030204" pitchFamily="34" charset="0"/>
                <a:cs typeface="Times New Roman" panose="02020603050405020304" pitchFamily="18" charset="0"/>
              </a:rPr>
              <a:t>Power</a:t>
            </a:r>
          </a:p>
          <a:p>
            <a:pPr marL="342900" marR="0" lvl="0" indent="-342900">
              <a:spcBef>
                <a:spcPts val="0"/>
              </a:spcBef>
              <a:spcAft>
                <a:spcPts val="600"/>
              </a:spcAft>
              <a:buFont typeface="+mj-lt"/>
              <a:buAutoNum type="arabicPeriod"/>
            </a:pPr>
            <a:r>
              <a:rPr lang="en-US" sz="2800" dirty="0">
                <a:latin typeface="Georgia" panose="02040502050405020303" pitchFamily="18" charset="0"/>
                <a:ea typeface="Calibri" panose="020F0502020204030204" pitchFamily="34" charset="0"/>
                <a:cs typeface="Times New Roman" panose="02020603050405020304" pitchFamily="18" charset="0"/>
              </a:rPr>
              <a:t>The reason to speak truth is we are </a:t>
            </a:r>
            <a:r>
              <a:rPr lang="en-US" sz="2800" dirty="0">
                <a:solidFill>
                  <a:srgbClr val="FFFF00"/>
                </a:solidFill>
                <a:latin typeface="Georgia" panose="02040502050405020303" pitchFamily="18" charset="0"/>
                <a:ea typeface="Calibri" panose="020F0502020204030204" pitchFamily="34" charset="0"/>
                <a:cs typeface="Times New Roman" panose="02020603050405020304" pitchFamily="18" charset="0"/>
              </a:rPr>
              <a:t>Members</a:t>
            </a:r>
            <a:r>
              <a:rPr lang="en-US" sz="2800" dirty="0">
                <a:latin typeface="Georgia" panose="02040502050405020303" pitchFamily="18" charset="0"/>
                <a:ea typeface="Calibri" panose="020F0502020204030204" pitchFamily="34" charset="0"/>
                <a:cs typeface="Times New Roman" panose="02020603050405020304" pitchFamily="18" charset="0"/>
              </a:rPr>
              <a:t> of </a:t>
            </a:r>
            <a:r>
              <a:rPr lang="en-US" sz="2800" dirty="0">
                <a:solidFill>
                  <a:srgbClr val="FFFF00"/>
                </a:solidFill>
                <a:latin typeface="Georgia" panose="02040502050405020303" pitchFamily="18" charset="0"/>
                <a:ea typeface="Calibri" panose="020F0502020204030204" pitchFamily="34" charset="0"/>
                <a:cs typeface="Times New Roman" panose="02020603050405020304" pitchFamily="18" charset="0"/>
              </a:rPr>
              <a:t>Each Other</a:t>
            </a:r>
          </a:p>
          <a:p>
            <a:pPr marL="342900" marR="0" lvl="0" indent="-342900">
              <a:spcBef>
                <a:spcPts val="0"/>
              </a:spcBef>
              <a:spcAft>
                <a:spcPts val="600"/>
              </a:spcAft>
              <a:buFont typeface="+mj-lt"/>
              <a:buAutoNum type="arabicPeriod"/>
            </a:pPr>
            <a:r>
              <a:rPr lang="en-US" sz="2800" dirty="0">
                <a:latin typeface="Georgia" panose="02040502050405020303" pitchFamily="18" charset="0"/>
                <a:ea typeface="Calibri" panose="020F0502020204030204" pitchFamily="34" charset="0"/>
                <a:cs typeface="Times New Roman" panose="02020603050405020304" pitchFamily="18" charset="0"/>
              </a:rPr>
              <a:t>It </a:t>
            </a:r>
            <a:r>
              <a:rPr lang="en-US" sz="2800" dirty="0">
                <a:solidFill>
                  <a:srgbClr val="FFFF00"/>
                </a:solidFill>
                <a:latin typeface="Georgia" panose="02040502050405020303" pitchFamily="18" charset="0"/>
                <a:ea typeface="Calibri" panose="020F0502020204030204" pitchFamily="34" charset="0"/>
                <a:cs typeface="Times New Roman" panose="02020603050405020304" pitchFamily="18" charset="0"/>
              </a:rPr>
              <a:t>Must</a:t>
            </a:r>
            <a:r>
              <a:rPr lang="en-US" sz="2800" dirty="0">
                <a:latin typeface="Georgia" panose="02040502050405020303" pitchFamily="18" charset="0"/>
                <a:ea typeface="Calibri" panose="020F0502020204030204" pitchFamily="34" charset="0"/>
                <a:cs typeface="Times New Roman" panose="02020603050405020304" pitchFamily="18" charset="0"/>
              </a:rPr>
              <a:t> be spoken in </a:t>
            </a:r>
            <a:r>
              <a:rPr lang="en-US" sz="2800" dirty="0">
                <a:solidFill>
                  <a:srgbClr val="FFFF00"/>
                </a:solidFill>
                <a:latin typeface="Georgia" panose="02040502050405020303" pitchFamily="18" charset="0"/>
                <a:ea typeface="Calibri" panose="020F0502020204030204" pitchFamily="34" charset="0"/>
                <a:cs typeface="Times New Roman" panose="02020603050405020304" pitchFamily="18" charset="0"/>
              </a:rPr>
              <a:t>Love</a:t>
            </a:r>
            <a:r>
              <a:rPr lang="en-US" sz="2800" dirty="0">
                <a:latin typeface="Georgia" panose="02040502050405020303" pitchFamily="18" charset="0"/>
                <a:ea typeface="Calibri" panose="020F0502020204030204" pitchFamily="34" charset="0"/>
                <a:cs typeface="Times New Roman" panose="02020603050405020304" pitchFamily="18" charset="0"/>
              </a:rPr>
              <a:t> </a:t>
            </a:r>
            <a:r>
              <a:rPr lang="en-US" sz="2800" dirty="0">
                <a:solidFill>
                  <a:srgbClr val="FFFF00"/>
                </a:solidFill>
                <a:latin typeface="Georgia" panose="02040502050405020303" pitchFamily="18" charset="0"/>
                <a:ea typeface="Calibri" panose="020F0502020204030204" pitchFamily="34" charset="0"/>
                <a:cs typeface="Times New Roman" panose="02020603050405020304" pitchFamily="18" charset="0"/>
              </a:rPr>
              <a:t>(Eph. 4:15)</a:t>
            </a:r>
          </a:p>
          <a:p>
            <a:pPr marL="342900" marR="0" lvl="0" indent="-342900">
              <a:spcBef>
                <a:spcPts val="0"/>
              </a:spcBef>
              <a:spcAft>
                <a:spcPts val="600"/>
              </a:spcAft>
              <a:buFont typeface="+mj-lt"/>
              <a:buAutoNum type="arabicPeriod"/>
            </a:pPr>
            <a:r>
              <a:rPr lang="en-US" sz="2800" dirty="0">
                <a:latin typeface="Georgia" panose="02040502050405020303" pitchFamily="18" charset="0"/>
                <a:ea typeface="Calibri" panose="020F0502020204030204" pitchFamily="34" charset="0"/>
                <a:cs typeface="Times New Roman" panose="02020603050405020304" pitchFamily="18" charset="0"/>
              </a:rPr>
              <a:t>We need to use </a:t>
            </a:r>
            <a:r>
              <a:rPr lang="en-US" sz="2800" dirty="0">
                <a:solidFill>
                  <a:srgbClr val="FFFF00"/>
                </a:solidFill>
                <a:latin typeface="Georgia" panose="02040502050405020303" pitchFamily="18" charset="0"/>
                <a:ea typeface="Calibri" panose="020F0502020204030204" pitchFamily="34" charset="0"/>
                <a:cs typeface="Times New Roman" panose="02020603050405020304" pitchFamily="18" charset="0"/>
              </a:rPr>
              <a:t>Discretion</a:t>
            </a:r>
            <a:r>
              <a:rPr lang="en-US" sz="2800" dirty="0">
                <a:latin typeface="Georgia" panose="02040502050405020303" pitchFamily="18" charset="0"/>
                <a:ea typeface="Calibri" panose="020F0502020204030204" pitchFamily="34" charset="0"/>
                <a:cs typeface="Times New Roman" panose="02020603050405020304" pitchFamily="18" charset="0"/>
              </a:rPr>
              <a:t> when deciding to answer truthfully </a:t>
            </a:r>
            <a:r>
              <a:rPr lang="en-US" sz="2800" dirty="0">
                <a:solidFill>
                  <a:srgbClr val="FFFF00"/>
                </a:solidFill>
                <a:latin typeface="Georgia" panose="02040502050405020303" pitchFamily="18" charset="0"/>
                <a:ea typeface="Calibri" panose="020F0502020204030204" pitchFamily="34" charset="0"/>
                <a:cs typeface="Times New Roman" panose="02020603050405020304" pitchFamily="18" charset="0"/>
              </a:rPr>
              <a:t>(Prov. 10:19) </a:t>
            </a:r>
            <a:endParaRPr lang="en-US" sz="2800" dirty="0">
              <a:solidFill>
                <a:srgbClr val="FFFF00"/>
              </a:solidFill>
              <a:effectLst/>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025651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228600"/>
            <a:ext cx="8229600" cy="707886"/>
          </a:xfrm>
          <a:prstGeom prst="rect">
            <a:avLst/>
          </a:prstGeom>
          <a:noFill/>
        </p:spPr>
        <p:txBody>
          <a:bodyPr wrap="square" rtlCol="0">
            <a:spAutoFit/>
          </a:bodyPr>
          <a:lstStyle/>
          <a:p>
            <a:pPr algn="ctr"/>
            <a:r>
              <a:rPr lang="en-US" sz="2800" dirty="0">
                <a:latin typeface="Georgia" panose="02040502050405020303" pitchFamily="18" charset="0"/>
              </a:rPr>
              <a:t> </a:t>
            </a:r>
            <a:r>
              <a:rPr lang="en-US" sz="4000" b="1" dirty="0">
                <a:solidFill>
                  <a:srgbClr val="FFFF00"/>
                </a:solidFill>
                <a:latin typeface="Georgia" panose="02040502050405020303" pitchFamily="18" charset="0"/>
                <a:ea typeface="Calibri" panose="020F0502020204030204" pitchFamily="34" charset="0"/>
                <a:cs typeface="Times New Roman" panose="02020603050405020304" pitchFamily="18" charset="0"/>
              </a:rPr>
              <a:t> </a:t>
            </a:r>
            <a:r>
              <a:rPr lang="en-US" sz="4000" b="1" dirty="0">
                <a:solidFill>
                  <a:srgbClr val="FFFF00"/>
                </a:solidFill>
                <a:latin typeface="Georgia" panose="02040502050405020303" pitchFamily="18" charset="0"/>
              </a:rPr>
              <a:t>“A Brand New Way”</a:t>
            </a:r>
          </a:p>
        </p:txBody>
      </p:sp>
      <p:sp>
        <p:nvSpPr>
          <p:cNvPr id="3" name="TextBox 2"/>
          <p:cNvSpPr txBox="1"/>
          <p:nvPr/>
        </p:nvSpPr>
        <p:spPr>
          <a:xfrm>
            <a:off x="533400" y="1066800"/>
            <a:ext cx="8153400" cy="5786199"/>
          </a:xfrm>
          <a:prstGeom prst="rect">
            <a:avLst/>
          </a:prstGeom>
          <a:noFill/>
        </p:spPr>
        <p:txBody>
          <a:bodyPr wrap="square" rtlCol="0">
            <a:spAutoFit/>
          </a:bodyPr>
          <a:lstStyle/>
          <a:p>
            <a:pPr lvl="0"/>
            <a:r>
              <a:rPr lang="en-US" sz="2800" b="1" dirty="0">
                <a:latin typeface="Georgia" panose="02040502050405020303" pitchFamily="18" charset="0"/>
              </a:rPr>
              <a:t>        II.  Be Angry and Don’t Sin  </a:t>
            </a:r>
            <a:r>
              <a:rPr lang="en-US" sz="2800" b="1" dirty="0">
                <a:solidFill>
                  <a:srgbClr val="FFFF00"/>
                </a:solidFill>
                <a:latin typeface="Georgia" panose="02040502050405020303" pitchFamily="18" charset="0"/>
              </a:rPr>
              <a:t>vs. 26-27</a:t>
            </a:r>
            <a:endParaRPr lang="en-US" sz="2800" dirty="0">
              <a:solidFill>
                <a:srgbClr val="FFFF00"/>
              </a:solidFill>
              <a:latin typeface="Georgia" panose="02040502050405020303" pitchFamily="18" charset="0"/>
            </a:endParaRPr>
          </a:p>
          <a:p>
            <a:endParaRPr lang="en-US" sz="800" dirty="0">
              <a:latin typeface="Georgia" panose="02040502050405020303" pitchFamily="18" charset="0"/>
            </a:endParaRPr>
          </a:p>
          <a:p>
            <a:r>
              <a:rPr lang="en-US" sz="2800" dirty="0">
                <a:latin typeface="Georgia" panose="02040502050405020303" pitchFamily="18" charset="0"/>
              </a:rPr>
              <a:t>The </a:t>
            </a:r>
            <a:r>
              <a:rPr lang="en-US" sz="2800" dirty="0">
                <a:solidFill>
                  <a:srgbClr val="FFFF00"/>
                </a:solidFill>
                <a:latin typeface="Georgia" panose="02040502050405020303" pitchFamily="18" charset="0"/>
              </a:rPr>
              <a:t>Root</a:t>
            </a:r>
            <a:r>
              <a:rPr lang="en-US" sz="2800" dirty="0">
                <a:latin typeface="Georgia" panose="02040502050405020303" pitchFamily="18" charset="0"/>
              </a:rPr>
              <a:t> of the issue of Anger is </a:t>
            </a:r>
            <a:r>
              <a:rPr lang="en-US" sz="2800" dirty="0">
                <a:solidFill>
                  <a:srgbClr val="FFFF00"/>
                </a:solidFill>
                <a:latin typeface="Georgia" panose="02040502050405020303" pitchFamily="18" charset="0"/>
              </a:rPr>
              <a:t>Self</a:t>
            </a:r>
            <a:r>
              <a:rPr lang="en-US" sz="2800" dirty="0">
                <a:latin typeface="Georgia" panose="02040502050405020303" pitchFamily="18" charset="0"/>
              </a:rPr>
              <a:t>. We are conditioned to believe we are </a:t>
            </a:r>
            <a:r>
              <a:rPr lang="en-US" sz="2800" dirty="0">
                <a:solidFill>
                  <a:srgbClr val="FFFF00"/>
                </a:solidFill>
                <a:latin typeface="Georgia" panose="02040502050405020303" pitchFamily="18" charset="0"/>
              </a:rPr>
              <a:t>Entitled</a:t>
            </a:r>
            <a:r>
              <a:rPr lang="en-US" sz="2800" dirty="0">
                <a:latin typeface="Georgia" panose="02040502050405020303" pitchFamily="18" charset="0"/>
              </a:rPr>
              <a:t> to things which we are not.</a:t>
            </a:r>
          </a:p>
          <a:p>
            <a:endParaRPr lang="en-US" sz="800" dirty="0">
              <a:latin typeface="Georgia" panose="02040502050405020303" pitchFamily="18" charset="0"/>
            </a:endParaRPr>
          </a:p>
          <a:p>
            <a:r>
              <a:rPr lang="en-US" sz="2800" dirty="0">
                <a:latin typeface="Georgia" panose="02040502050405020303" pitchFamily="18" charset="0"/>
              </a:rPr>
              <a:t>It is </a:t>
            </a:r>
            <a:r>
              <a:rPr lang="en-US" sz="2800" dirty="0">
                <a:solidFill>
                  <a:srgbClr val="FFFF00"/>
                </a:solidFill>
                <a:latin typeface="Georgia" panose="02040502050405020303" pitchFamily="18" charset="0"/>
              </a:rPr>
              <a:t>Not</a:t>
            </a:r>
            <a:r>
              <a:rPr lang="en-US" sz="2800" dirty="0">
                <a:latin typeface="Georgia" panose="02040502050405020303" pitchFamily="18" charset="0"/>
              </a:rPr>
              <a:t> sin to be angry for the </a:t>
            </a:r>
            <a:r>
              <a:rPr lang="en-US" sz="2800" dirty="0">
                <a:solidFill>
                  <a:srgbClr val="FFFF00"/>
                </a:solidFill>
                <a:latin typeface="Georgia" panose="02040502050405020303" pitchFamily="18" charset="0"/>
              </a:rPr>
              <a:t>Right Reasons</a:t>
            </a:r>
            <a:r>
              <a:rPr lang="en-US" sz="2800" dirty="0">
                <a:latin typeface="Georgia" panose="02040502050405020303" pitchFamily="18" charset="0"/>
              </a:rPr>
              <a:t>. In fact, here in Ephesians we are </a:t>
            </a:r>
            <a:r>
              <a:rPr lang="en-US" sz="2800" dirty="0">
                <a:solidFill>
                  <a:srgbClr val="FFFF00"/>
                </a:solidFill>
                <a:latin typeface="Georgia" panose="02040502050405020303" pitchFamily="18" charset="0"/>
              </a:rPr>
              <a:t>Commanded</a:t>
            </a:r>
            <a:r>
              <a:rPr lang="en-US" sz="2800" dirty="0">
                <a:latin typeface="Georgia" panose="02040502050405020303" pitchFamily="18" charset="0"/>
              </a:rPr>
              <a:t> to do just that. “Be Angry” in </a:t>
            </a:r>
            <a:r>
              <a:rPr lang="en-US" sz="2800" b="1" dirty="0">
                <a:latin typeface="Georgia" panose="02040502050405020303" pitchFamily="18" charset="0"/>
              </a:rPr>
              <a:t>vs. 26</a:t>
            </a:r>
            <a:r>
              <a:rPr lang="en-US" sz="2800" dirty="0">
                <a:latin typeface="Georgia" panose="02040502050405020303" pitchFamily="18" charset="0"/>
              </a:rPr>
              <a:t> is an </a:t>
            </a:r>
            <a:r>
              <a:rPr lang="en-US" sz="2800" dirty="0">
                <a:solidFill>
                  <a:srgbClr val="FFFF00"/>
                </a:solidFill>
                <a:latin typeface="Georgia" panose="02040502050405020303" pitchFamily="18" charset="0"/>
              </a:rPr>
              <a:t>Imperative</a:t>
            </a:r>
            <a:r>
              <a:rPr lang="en-US" sz="2800" dirty="0">
                <a:latin typeface="Georgia" panose="02040502050405020303" pitchFamily="18" charset="0"/>
              </a:rPr>
              <a:t>. However;</a:t>
            </a:r>
          </a:p>
          <a:p>
            <a:pPr lvl="0"/>
            <a:r>
              <a:rPr lang="en-US" sz="2800" dirty="0">
                <a:latin typeface="Georgia" panose="02040502050405020303" pitchFamily="18" charset="0"/>
              </a:rPr>
              <a:t>Anger kindled by the Old Man is </a:t>
            </a:r>
            <a:r>
              <a:rPr lang="en-US" sz="2800" dirty="0">
                <a:solidFill>
                  <a:srgbClr val="FFFF00"/>
                </a:solidFill>
                <a:latin typeface="Georgia" panose="02040502050405020303" pitchFamily="18" charset="0"/>
              </a:rPr>
              <a:t>Always</a:t>
            </a:r>
            <a:r>
              <a:rPr lang="en-US" sz="2800" dirty="0">
                <a:latin typeface="Georgia" panose="02040502050405020303" pitchFamily="18" charset="0"/>
              </a:rPr>
              <a:t> sinful, </a:t>
            </a:r>
            <a:r>
              <a:rPr lang="en-US" sz="2800" dirty="0">
                <a:solidFill>
                  <a:srgbClr val="FFFF00"/>
                </a:solidFill>
                <a:latin typeface="Georgia" panose="02040502050405020303" pitchFamily="18" charset="0"/>
              </a:rPr>
              <a:t>Destructive</a:t>
            </a:r>
            <a:r>
              <a:rPr lang="en-US" sz="2800" dirty="0">
                <a:latin typeface="Georgia" panose="02040502050405020303" pitchFamily="18" charset="0"/>
              </a:rPr>
              <a:t>, and </a:t>
            </a:r>
            <a:r>
              <a:rPr lang="en-US" sz="2800" dirty="0">
                <a:solidFill>
                  <a:srgbClr val="FFFF00"/>
                </a:solidFill>
                <a:latin typeface="Georgia" panose="02040502050405020303" pitchFamily="18" charset="0"/>
              </a:rPr>
              <a:t>Self-Motivated</a:t>
            </a:r>
            <a:r>
              <a:rPr lang="en-US" sz="2800" dirty="0">
                <a:latin typeface="Georgia" panose="02040502050405020303" pitchFamily="18" charset="0"/>
              </a:rPr>
              <a:t>. </a:t>
            </a:r>
            <a:r>
              <a:rPr lang="en-US" sz="2800" dirty="0">
                <a:solidFill>
                  <a:srgbClr val="FFFF00"/>
                </a:solidFill>
                <a:latin typeface="Georgia" panose="02040502050405020303" pitchFamily="18" charset="0"/>
              </a:rPr>
              <a:t>(Eph. 4:31)</a:t>
            </a:r>
          </a:p>
          <a:p>
            <a:pPr lvl="0"/>
            <a:r>
              <a:rPr lang="en-US" sz="2800" dirty="0">
                <a:latin typeface="Georgia" panose="02040502050405020303" pitchFamily="18" charset="0"/>
              </a:rPr>
              <a:t>Anger kindled by the Holy Spirit at some </a:t>
            </a:r>
            <a:r>
              <a:rPr lang="en-US" sz="2800" dirty="0">
                <a:solidFill>
                  <a:srgbClr val="FFFF00"/>
                </a:solidFill>
                <a:latin typeface="Georgia" panose="02040502050405020303" pitchFamily="18" charset="0"/>
              </a:rPr>
              <a:t>Injustice</a:t>
            </a:r>
            <a:r>
              <a:rPr lang="en-US" sz="2800" dirty="0">
                <a:latin typeface="Georgia" panose="02040502050405020303" pitchFamily="18" charset="0"/>
              </a:rPr>
              <a:t>, </a:t>
            </a:r>
            <a:r>
              <a:rPr lang="en-US" sz="2800" dirty="0">
                <a:solidFill>
                  <a:srgbClr val="FFFF00"/>
                </a:solidFill>
                <a:latin typeface="Georgia" panose="02040502050405020303" pitchFamily="18" charset="0"/>
              </a:rPr>
              <a:t>Depravity</a:t>
            </a:r>
            <a:r>
              <a:rPr lang="en-US" sz="2800" dirty="0">
                <a:latin typeface="Georgia" panose="02040502050405020303" pitchFamily="18" charset="0"/>
              </a:rPr>
              <a:t> or </a:t>
            </a:r>
            <a:r>
              <a:rPr lang="en-US" sz="2800" dirty="0">
                <a:solidFill>
                  <a:srgbClr val="FFFF00"/>
                </a:solidFill>
                <a:latin typeface="Georgia" panose="02040502050405020303" pitchFamily="18" charset="0"/>
              </a:rPr>
              <a:t>Iniquity</a:t>
            </a:r>
            <a:r>
              <a:rPr lang="en-US" sz="2800" dirty="0">
                <a:latin typeface="Georgia" panose="02040502050405020303" pitchFamily="18" charset="0"/>
              </a:rPr>
              <a:t> towards others is </a:t>
            </a:r>
            <a:r>
              <a:rPr lang="en-US" sz="2800" dirty="0">
                <a:solidFill>
                  <a:srgbClr val="FFFF00"/>
                </a:solidFill>
                <a:latin typeface="Georgia" panose="02040502050405020303" pitchFamily="18" charset="0"/>
              </a:rPr>
              <a:t>Righteous</a:t>
            </a:r>
            <a:r>
              <a:rPr lang="en-US" sz="2800" dirty="0">
                <a:latin typeface="Georgia" panose="02040502050405020303" pitchFamily="18" charset="0"/>
              </a:rPr>
              <a:t>.</a:t>
            </a:r>
          </a:p>
          <a:p>
            <a:endParaRPr lang="en-US" dirty="0"/>
          </a:p>
        </p:txBody>
      </p:sp>
    </p:spTree>
    <p:extLst>
      <p:ext uri="{BB962C8B-B14F-4D97-AF65-F5344CB8AC3E}">
        <p14:creationId xmlns:p14="http://schemas.microsoft.com/office/powerpoint/2010/main" val="42618363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228600"/>
            <a:ext cx="8229600" cy="707886"/>
          </a:xfrm>
          <a:prstGeom prst="rect">
            <a:avLst/>
          </a:prstGeom>
          <a:noFill/>
        </p:spPr>
        <p:txBody>
          <a:bodyPr wrap="square" rtlCol="0">
            <a:spAutoFit/>
          </a:bodyPr>
          <a:lstStyle/>
          <a:p>
            <a:pPr algn="ctr"/>
            <a:r>
              <a:rPr lang="en-US" sz="2800" dirty="0">
                <a:latin typeface="Georgia" panose="02040502050405020303" pitchFamily="18" charset="0"/>
              </a:rPr>
              <a:t> </a:t>
            </a:r>
            <a:r>
              <a:rPr lang="en-US" sz="4000" b="1" dirty="0">
                <a:solidFill>
                  <a:srgbClr val="FFFF00"/>
                </a:solidFill>
                <a:latin typeface="Georgia" panose="02040502050405020303" pitchFamily="18" charset="0"/>
                <a:ea typeface="Calibri" panose="020F0502020204030204" pitchFamily="34" charset="0"/>
                <a:cs typeface="Times New Roman" panose="02020603050405020304" pitchFamily="18" charset="0"/>
              </a:rPr>
              <a:t> </a:t>
            </a:r>
            <a:r>
              <a:rPr lang="en-US" sz="4000" b="1" dirty="0">
                <a:solidFill>
                  <a:srgbClr val="FFFF00"/>
                </a:solidFill>
                <a:latin typeface="Georgia" panose="02040502050405020303" pitchFamily="18" charset="0"/>
              </a:rPr>
              <a:t>“A Brand New Way”</a:t>
            </a:r>
          </a:p>
        </p:txBody>
      </p:sp>
      <p:sp>
        <p:nvSpPr>
          <p:cNvPr id="4" name="TextBox 3"/>
          <p:cNvSpPr txBox="1"/>
          <p:nvPr/>
        </p:nvSpPr>
        <p:spPr>
          <a:xfrm>
            <a:off x="533400" y="1143000"/>
            <a:ext cx="8229600" cy="2677656"/>
          </a:xfrm>
          <a:prstGeom prst="rect">
            <a:avLst/>
          </a:prstGeom>
          <a:noFill/>
        </p:spPr>
        <p:txBody>
          <a:bodyPr wrap="square" rtlCol="0">
            <a:spAutoFit/>
          </a:bodyPr>
          <a:lstStyle/>
          <a:p>
            <a:pPr lvl="0"/>
            <a:r>
              <a:rPr lang="en-US" sz="2800" dirty="0">
                <a:solidFill>
                  <a:prstClr val="white"/>
                </a:solidFill>
                <a:latin typeface="Georgia" panose="02040502050405020303" pitchFamily="18" charset="0"/>
              </a:rPr>
              <a:t>Anger at </a:t>
            </a:r>
            <a:r>
              <a:rPr lang="en-US" sz="2800" dirty="0">
                <a:solidFill>
                  <a:srgbClr val="FFFF00"/>
                </a:solidFill>
                <a:latin typeface="Georgia" panose="02040502050405020303" pitchFamily="18" charset="0"/>
              </a:rPr>
              <a:t>Outright Sin</a:t>
            </a:r>
            <a:r>
              <a:rPr lang="en-US" sz="2800" dirty="0">
                <a:solidFill>
                  <a:prstClr val="white"/>
                </a:solidFill>
                <a:latin typeface="Georgia" panose="02040502050405020303" pitchFamily="18" charset="0"/>
              </a:rPr>
              <a:t> is a </a:t>
            </a:r>
            <a:r>
              <a:rPr lang="en-US" sz="2800" dirty="0">
                <a:solidFill>
                  <a:srgbClr val="FFFF00"/>
                </a:solidFill>
                <a:latin typeface="Georgia" panose="02040502050405020303" pitchFamily="18" charset="0"/>
              </a:rPr>
              <a:t>Proper</a:t>
            </a:r>
            <a:r>
              <a:rPr lang="en-US" sz="2800" dirty="0">
                <a:solidFill>
                  <a:prstClr val="white"/>
                </a:solidFill>
                <a:latin typeface="Georgia" panose="02040502050405020303" pitchFamily="18" charset="0"/>
              </a:rPr>
              <a:t> response because it is God’s </a:t>
            </a:r>
            <a:r>
              <a:rPr lang="en-US" sz="2800" dirty="0">
                <a:solidFill>
                  <a:srgbClr val="FFFF00"/>
                </a:solidFill>
                <a:latin typeface="Georgia" panose="02040502050405020303" pitchFamily="18" charset="0"/>
              </a:rPr>
              <a:t>Response</a:t>
            </a:r>
            <a:r>
              <a:rPr lang="en-US" sz="2800" dirty="0">
                <a:solidFill>
                  <a:prstClr val="white"/>
                </a:solidFill>
                <a:latin typeface="Georgia" panose="02040502050405020303" pitchFamily="18" charset="0"/>
              </a:rPr>
              <a:t>. 	A couple of Cautions:</a:t>
            </a:r>
          </a:p>
          <a:p>
            <a:pPr lvl="0"/>
            <a:r>
              <a:rPr lang="en-US" sz="2800" dirty="0">
                <a:solidFill>
                  <a:prstClr val="white"/>
                </a:solidFill>
                <a:latin typeface="Georgia" panose="02040502050405020303" pitchFamily="18" charset="0"/>
              </a:rPr>
              <a:t>The Day of Anger should be the </a:t>
            </a:r>
            <a:r>
              <a:rPr lang="en-US" sz="2800" dirty="0">
                <a:solidFill>
                  <a:srgbClr val="FFFF00"/>
                </a:solidFill>
                <a:latin typeface="Georgia" panose="02040502050405020303" pitchFamily="18" charset="0"/>
              </a:rPr>
              <a:t>Day</a:t>
            </a:r>
            <a:r>
              <a:rPr lang="en-US" sz="2800" dirty="0">
                <a:solidFill>
                  <a:prstClr val="white"/>
                </a:solidFill>
                <a:latin typeface="Georgia" panose="02040502050405020303" pitchFamily="18" charset="0"/>
              </a:rPr>
              <a:t> of </a:t>
            </a:r>
            <a:r>
              <a:rPr lang="en-US" sz="2800" dirty="0">
                <a:solidFill>
                  <a:srgbClr val="FFFF00"/>
                </a:solidFill>
                <a:latin typeface="Georgia" panose="02040502050405020303" pitchFamily="18" charset="0"/>
              </a:rPr>
              <a:t>Reconciliation</a:t>
            </a:r>
            <a:r>
              <a:rPr lang="en-US" sz="2800" dirty="0">
                <a:solidFill>
                  <a:prstClr val="white"/>
                </a:solidFill>
                <a:latin typeface="Georgia" panose="02040502050405020303" pitchFamily="18" charset="0"/>
              </a:rPr>
              <a:t>. (Vs. 26)</a:t>
            </a:r>
          </a:p>
          <a:p>
            <a:pPr lvl="0"/>
            <a:r>
              <a:rPr lang="en-US" sz="2800" dirty="0">
                <a:solidFill>
                  <a:srgbClr val="FFFF00"/>
                </a:solidFill>
                <a:latin typeface="Georgia" panose="02040502050405020303" pitchFamily="18" charset="0"/>
              </a:rPr>
              <a:t>Sinful </a:t>
            </a:r>
            <a:r>
              <a:rPr lang="en-US" sz="2800" dirty="0">
                <a:latin typeface="Georgia" panose="02040502050405020303" pitchFamily="18" charset="0"/>
              </a:rPr>
              <a:t>anger</a:t>
            </a:r>
            <a:r>
              <a:rPr lang="en-US" sz="2800" dirty="0">
                <a:solidFill>
                  <a:srgbClr val="FFFF00"/>
                </a:solidFill>
                <a:latin typeface="Georgia" panose="02040502050405020303" pitchFamily="18" charset="0"/>
              </a:rPr>
              <a:t> </a:t>
            </a:r>
            <a:r>
              <a:rPr lang="en-US" sz="2800" dirty="0">
                <a:solidFill>
                  <a:prstClr val="white"/>
                </a:solidFill>
                <a:latin typeface="Georgia" panose="02040502050405020303" pitchFamily="18" charset="0"/>
              </a:rPr>
              <a:t>gives the </a:t>
            </a:r>
            <a:r>
              <a:rPr lang="en-US" sz="2800" dirty="0">
                <a:solidFill>
                  <a:srgbClr val="FFFF00"/>
                </a:solidFill>
                <a:latin typeface="Georgia" panose="02040502050405020303" pitchFamily="18" charset="0"/>
              </a:rPr>
              <a:t>Enemy</a:t>
            </a:r>
            <a:r>
              <a:rPr lang="en-US" sz="2800" dirty="0">
                <a:solidFill>
                  <a:prstClr val="white"/>
                </a:solidFill>
                <a:latin typeface="Georgia" panose="02040502050405020303" pitchFamily="18" charset="0"/>
              </a:rPr>
              <a:t> an </a:t>
            </a:r>
            <a:r>
              <a:rPr lang="en-US" sz="2800" dirty="0">
                <a:solidFill>
                  <a:srgbClr val="FFFF00"/>
                </a:solidFill>
                <a:latin typeface="Georgia" panose="02040502050405020303" pitchFamily="18" charset="0"/>
              </a:rPr>
              <a:t>Open Door</a:t>
            </a:r>
            <a:r>
              <a:rPr lang="en-US" sz="2800" dirty="0">
                <a:solidFill>
                  <a:prstClr val="white"/>
                </a:solidFill>
                <a:latin typeface="Georgia" panose="02040502050405020303" pitchFamily="18" charset="0"/>
              </a:rPr>
              <a:t> to our </a:t>
            </a:r>
            <a:r>
              <a:rPr lang="en-US" sz="2800" dirty="0">
                <a:solidFill>
                  <a:srgbClr val="FFFF00"/>
                </a:solidFill>
                <a:latin typeface="Georgia" panose="02040502050405020303" pitchFamily="18" charset="0"/>
              </a:rPr>
              <a:t>Lives</a:t>
            </a:r>
            <a:r>
              <a:rPr lang="en-US" sz="2800" dirty="0">
                <a:solidFill>
                  <a:prstClr val="white"/>
                </a:solidFill>
                <a:latin typeface="Georgia" panose="02040502050405020303" pitchFamily="18" charset="0"/>
              </a:rPr>
              <a:t>. (vs. 27)</a:t>
            </a:r>
          </a:p>
        </p:txBody>
      </p:sp>
      <p:sp>
        <p:nvSpPr>
          <p:cNvPr id="5" name="TextBox 4"/>
          <p:cNvSpPr txBox="1"/>
          <p:nvPr/>
        </p:nvSpPr>
        <p:spPr>
          <a:xfrm>
            <a:off x="533400" y="4031609"/>
            <a:ext cx="8229600" cy="2451953"/>
          </a:xfrm>
          <a:prstGeom prst="rect">
            <a:avLst/>
          </a:prstGeom>
          <a:noFill/>
        </p:spPr>
        <p:txBody>
          <a:bodyPr wrap="square" rtlCol="0">
            <a:spAutoFit/>
          </a:bodyPr>
          <a:lstStyle/>
          <a:p>
            <a:pPr marR="0" lvl="0">
              <a:spcBef>
                <a:spcPts val="0"/>
              </a:spcBef>
              <a:spcAft>
                <a:spcPts val="800"/>
              </a:spcAft>
            </a:pPr>
            <a:r>
              <a:rPr lang="en-US" sz="2000" b="1" dirty="0">
                <a:latin typeface="Georgia" panose="02040502050405020303" pitchFamily="18" charset="0"/>
                <a:ea typeface="Calibri" panose="020F0502020204030204" pitchFamily="34" charset="0"/>
                <a:cs typeface="Times New Roman" panose="02020603050405020304" pitchFamily="18" charset="0"/>
              </a:rPr>
              <a:t>	</a:t>
            </a:r>
            <a:r>
              <a:rPr lang="en-US" sz="2800" b="1" dirty="0">
                <a:latin typeface="Georgia" panose="02040502050405020303" pitchFamily="18" charset="0"/>
                <a:ea typeface="Calibri" panose="020F0502020204030204" pitchFamily="34" charset="0"/>
                <a:cs typeface="Times New Roman" panose="02020603050405020304" pitchFamily="18" charset="0"/>
              </a:rPr>
              <a:t>III. Don’t Steal  </a:t>
            </a:r>
            <a:r>
              <a:rPr lang="en-US" sz="2800" b="1" dirty="0">
                <a:solidFill>
                  <a:srgbClr val="FFFF00"/>
                </a:solidFill>
                <a:latin typeface="Georgia" panose="02040502050405020303" pitchFamily="18" charset="0"/>
                <a:ea typeface="Calibri" panose="020F0502020204030204" pitchFamily="34" charset="0"/>
                <a:cs typeface="Times New Roman" panose="02020603050405020304" pitchFamily="18" charset="0"/>
              </a:rPr>
              <a:t>vs. 28</a:t>
            </a:r>
            <a:endParaRPr lang="en-US" sz="2800" dirty="0">
              <a:solidFill>
                <a:srgbClr val="FFFF00"/>
              </a:solidFill>
              <a:latin typeface="Georgia" panose="02040502050405020303" pitchFamily="18" charset="0"/>
              <a:ea typeface="Calibri" panose="020F0502020204030204" pitchFamily="34" charset="0"/>
              <a:cs typeface="Times New Roman" panose="02020603050405020304" pitchFamily="18" charset="0"/>
            </a:endParaRPr>
          </a:p>
          <a:p>
            <a:pPr>
              <a:spcAft>
                <a:spcPts val="800"/>
              </a:spcAft>
            </a:pPr>
            <a:r>
              <a:rPr lang="en-US" sz="2800" dirty="0">
                <a:latin typeface="Georgia" panose="02040502050405020303" pitchFamily="18" charset="0"/>
                <a:ea typeface="Calibri" panose="020F0502020204030204" pitchFamily="34" charset="0"/>
                <a:cs typeface="Times New Roman" panose="02020603050405020304" pitchFamily="18" charset="0"/>
              </a:rPr>
              <a:t>In all three of these Imperatives we have the </a:t>
            </a:r>
            <a:r>
              <a:rPr lang="en-US" sz="2800" dirty="0">
                <a:solidFill>
                  <a:srgbClr val="FFFF00"/>
                </a:solidFill>
                <a:latin typeface="Georgia" panose="02040502050405020303" pitchFamily="18" charset="0"/>
                <a:ea typeface="Calibri" panose="020F0502020204030204" pitchFamily="34" charset="0"/>
                <a:cs typeface="Times New Roman" panose="02020603050405020304" pitchFamily="18" charset="0"/>
              </a:rPr>
              <a:t>Motive</a:t>
            </a:r>
            <a:r>
              <a:rPr lang="en-US" sz="2800" dirty="0">
                <a:latin typeface="Georgia" panose="02040502050405020303" pitchFamily="18" charset="0"/>
                <a:ea typeface="Calibri" panose="020F0502020204030204" pitchFamily="34" charset="0"/>
                <a:cs typeface="Times New Roman" panose="02020603050405020304" pitchFamily="18" charset="0"/>
              </a:rPr>
              <a:t> along with the </a:t>
            </a:r>
            <a:r>
              <a:rPr lang="en-US" sz="2800" dirty="0">
                <a:solidFill>
                  <a:srgbClr val="FFFF00"/>
                </a:solidFill>
                <a:latin typeface="Georgia" panose="02040502050405020303" pitchFamily="18" charset="0"/>
                <a:ea typeface="Calibri" panose="020F0502020204030204" pitchFamily="34" charset="0"/>
                <a:cs typeface="Times New Roman" panose="02020603050405020304" pitchFamily="18" charset="0"/>
              </a:rPr>
              <a:t>Admonition:</a:t>
            </a:r>
          </a:p>
          <a:p>
            <a:pPr marR="0" lvl="0">
              <a:spcBef>
                <a:spcPts val="0"/>
              </a:spcBef>
              <a:spcAft>
                <a:spcPts val="0"/>
              </a:spcAft>
            </a:pPr>
            <a:r>
              <a:rPr lang="en-US" sz="2800" dirty="0">
                <a:solidFill>
                  <a:srgbClr val="FFFF00"/>
                </a:solidFill>
                <a:latin typeface="Georgia" panose="02040502050405020303" pitchFamily="18" charset="0"/>
                <a:ea typeface="Calibri" panose="020F0502020204030204" pitchFamily="34" charset="0"/>
                <a:cs typeface="Times New Roman" panose="02020603050405020304" pitchFamily="18" charset="0"/>
              </a:rPr>
              <a:t>A.</a:t>
            </a:r>
            <a:r>
              <a:rPr lang="en-US" sz="2800" dirty="0">
                <a:latin typeface="Georgia" panose="02040502050405020303" pitchFamily="18" charset="0"/>
                <a:ea typeface="Calibri" panose="020F0502020204030204" pitchFamily="34" charset="0"/>
                <a:cs typeface="Times New Roman" panose="02020603050405020304" pitchFamily="18" charset="0"/>
              </a:rPr>
              <a:t> Tell the truth because we are members of each other</a:t>
            </a:r>
          </a:p>
        </p:txBody>
      </p:sp>
    </p:spTree>
    <p:extLst>
      <p:ext uri="{BB962C8B-B14F-4D97-AF65-F5344CB8AC3E}">
        <p14:creationId xmlns:p14="http://schemas.microsoft.com/office/powerpoint/2010/main" val="27530355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228600"/>
            <a:ext cx="8229600" cy="707886"/>
          </a:xfrm>
          <a:prstGeom prst="rect">
            <a:avLst/>
          </a:prstGeom>
          <a:noFill/>
        </p:spPr>
        <p:txBody>
          <a:bodyPr wrap="square" rtlCol="0">
            <a:spAutoFit/>
          </a:bodyPr>
          <a:lstStyle/>
          <a:p>
            <a:pPr algn="ctr"/>
            <a:r>
              <a:rPr lang="en-US" sz="2800" dirty="0">
                <a:latin typeface="Georgia" panose="02040502050405020303" pitchFamily="18" charset="0"/>
              </a:rPr>
              <a:t> </a:t>
            </a:r>
            <a:r>
              <a:rPr lang="en-US" sz="4000" b="1" dirty="0">
                <a:solidFill>
                  <a:srgbClr val="FFFF00"/>
                </a:solidFill>
                <a:latin typeface="Georgia" panose="02040502050405020303" pitchFamily="18" charset="0"/>
                <a:ea typeface="Calibri" panose="020F0502020204030204" pitchFamily="34" charset="0"/>
                <a:cs typeface="Times New Roman" panose="02020603050405020304" pitchFamily="18" charset="0"/>
              </a:rPr>
              <a:t> </a:t>
            </a:r>
            <a:r>
              <a:rPr lang="en-US" sz="4000" b="1" dirty="0">
                <a:solidFill>
                  <a:srgbClr val="FFFF00"/>
                </a:solidFill>
                <a:latin typeface="Georgia" panose="02040502050405020303" pitchFamily="18" charset="0"/>
              </a:rPr>
              <a:t>“A Brand New Way”</a:t>
            </a:r>
          </a:p>
        </p:txBody>
      </p:sp>
      <p:sp>
        <p:nvSpPr>
          <p:cNvPr id="3" name="TextBox 2"/>
          <p:cNvSpPr txBox="1"/>
          <p:nvPr/>
        </p:nvSpPr>
        <p:spPr>
          <a:xfrm>
            <a:off x="685800" y="1219200"/>
            <a:ext cx="8077200" cy="5570756"/>
          </a:xfrm>
          <a:prstGeom prst="rect">
            <a:avLst/>
          </a:prstGeom>
          <a:noFill/>
        </p:spPr>
        <p:txBody>
          <a:bodyPr wrap="square" rtlCol="0">
            <a:spAutoFit/>
          </a:bodyPr>
          <a:lstStyle/>
          <a:p>
            <a:pPr lvl="0"/>
            <a:r>
              <a:rPr lang="en-US" sz="2800" dirty="0">
                <a:solidFill>
                  <a:srgbClr val="FFFF00"/>
                </a:solidFill>
                <a:latin typeface="Georgia" panose="02040502050405020303" pitchFamily="18" charset="0"/>
                <a:ea typeface="Calibri" panose="020F0502020204030204" pitchFamily="34" charset="0"/>
                <a:cs typeface="Times New Roman" panose="02020603050405020304" pitchFamily="18" charset="0"/>
              </a:rPr>
              <a:t>B.</a:t>
            </a:r>
            <a:r>
              <a:rPr lang="en-US" sz="2800" dirty="0">
                <a:solidFill>
                  <a:prstClr val="white"/>
                </a:solidFill>
                <a:latin typeface="Georgia" panose="02040502050405020303" pitchFamily="18" charset="0"/>
                <a:ea typeface="Calibri" panose="020F0502020204030204" pitchFamily="34" charset="0"/>
                <a:cs typeface="Times New Roman" panose="02020603050405020304" pitchFamily="18" charset="0"/>
              </a:rPr>
              <a:t> Control our anger lest we give Satan an opportunity</a:t>
            </a:r>
          </a:p>
          <a:p>
            <a:pPr lvl="0">
              <a:spcAft>
                <a:spcPts val="800"/>
              </a:spcAft>
            </a:pPr>
            <a:r>
              <a:rPr lang="en-US" sz="2800" dirty="0">
                <a:solidFill>
                  <a:srgbClr val="FFFF00"/>
                </a:solidFill>
                <a:latin typeface="Georgia" panose="02040502050405020303" pitchFamily="18" charset="0"/>
                <a:ea typeface="Calibri" panose="020F0502020204030204" pitchFamily="34" charset="0"/>
                <a:cs typeface="Times New Roman" panose="02020603050405020304" pitchFamily="18" charset="0"/>
              </a:rPr>
              <a:t>C.</a:t>
            </a:r>
            <a:r>
              <a:rPr lang="en-US" sz="2800" dirty="0">
                <a:solidFill>
                  <a:prstClr val="white"/>
                </a:solidFill>
                <a:latin typeface="Georgia" panose="02040502050405020303" pitchFamily="18" charset="0"/>
                <a:ea typeface="Calibri" panose="020F0502020204030204" pitchFamily="34" charset="0"/>
                <a:cs typeface="Times New Roman" panose="02020603050405020304" pitchFamily="18" charset="0"/>
              </a:rPr>
              <a:t> Don’t steal but work to be able to give to those in need</a:t>
            </a:r>
          </a:p>
          <a:p>
            <a:pPr lvl="0">
              <a:spcAft>
                <a:spcPts val="800"/>
              </a:spcAft>
            </a:pPr>
            <a:r>
              <a:rPr lang="en-US" sz="2800" dirty="0">
                <a:solidFill>
                  <a:prstClr val="white"/>
                </a:solidFill>
                <a:latin typeface="Georgia" panose="02040502050405020303" pitchFamily="18" charset="0"/>
                <a:ea typeface="Calibri" panose="020F0502020204030204" pitchFamily="34" charset="0"/>
                <a:cs typeface="Times New Roman" panose="02020603050405020304" pitchFamily="18" charset="0"/>
              </a:rPr>
              <a:t>To steal again </a:t>
            </a:r>
            <a:r>
              <a:rPr lang="en-US" sz="2800" dirty="0">
                <a:solidFill>
                  <a:srgbClr val="FFFF00"/>
                </a:solidFill>
                <a:latin typeface="Georgia" panose="02040502050405020303" pitchFamily="18" charset="0"/>
                <a:ea typeface="Calibri" panose="020F0502020204030204" pitchFamily="34" charset="0"/>
                <a:cs typeface="Times New Roman" panose="02020603050405020304" pitchFamily="18" charset="0"/>
              </a:rPr>
              <a:t>Involves</a:t>
            </a:r>
            <a:r>
              <a:rPr lang="en-US" sz="2800" dirty="0">
                <a:solidFill>
                  <a:prstClr val="white"/>
                </a:solidFill>
                <a:latin typeface="Georgia" panose="02040502050405020303" pitchFamily="18" charset="0"/>
                <a:ea typeface="Calibri" panose="020F0502020204030204" pitchFamily="34" charset="0"/>
                <a:cs typeface="Times New Roman" panose="02020603050405020304" pitchFamily="18" charset="0"/>
              </a:rPr>
              <a:t> the issue of </a:t>
            </a:r>
            <a:r>
              <a:rPr lang="en-US" sz="2800" dirty="0">
                <a:solidFill>
                  <a:srgbClr val="FFFF00"/>
                </a:solidFill>
                <a:latin typeface="Georgia" panose="02040502050405020303" pitchFamily="18" charset="0"/>
                <a:ea typeface="Calibri" panose="020F0502020204030204" pitchFamily="34" charset="0"/>
                <a:cs typeface="Times New Roman" panose="02020603050405020304" pitchFamily="18" charset="0"/>
              </a:rPr>
              <a:t>Self</a:t>
            </a:r>
            <a:r>
              <a:rPr lang="en-US" sz="2800" dirty="0">
                <a:solidFill>
                  <a:prstClr val="white"/>
                </a:solidFill>
                <a:latin typeface="Georgia" panose="02040502050405020303" pitchFamily="18" charset="0"/>
                <a:ea typeface="Calibri" panose="020F0502020204030204" pitchFamily="34" charset="0"/>
                <a:cs typeface="Times New Roman" panose="02020603050405020304" pitchFamily="18" charset="0"/>
              </a:rPr>
              <a:t>. Three reasons we steal:</a:t>
            </a:r>
          </a:p>
          <a:p>
            <a:pPr lvl="0">
              <a:buSzPts val="1200"/>
            </a:pPr>
            <a:r>
              <a:rPr lang="en-US" sz="2800" dirty="0">
                <a:solidFill>
                  <a:prstClr val="white"/>
                </a:solidFill>
                <a:latin typeface="Georgia" panose="02040502050405020303" pitchFamily="18" charset="0"/>
                <a:ea typeface="Calibri" panose="020F0502020204030204" pitchFamily="34" charset="0"/>
                <a:cs typeface="Times New Roman" panose="02020603050405020304" pitchFamily="18" charset="0"/>
              </a:rPr>
              <a:t>1. We view </a:t>
            </a:r>
            <a:r>
              <a:rPr lang="en-US" sz="2800" dirty="0">
                <a:solidFill>
                  <a:srgbClr val="FFFF00"/>
                </a:solidFill>
                <a:latin typeface="Georgia" panose="02040502050405020303" pitchFamily="18" charset="0"/>
                <a:ea typeface="Calibri" panose="020F0502020204030204" pitchFamily="34" charset="0"/>
                <a:cs typeface="Times New Roman" panose="02020603050405020304" pitchFamily="18" charset="0"/>
              </a:rPr>
              <a:t>Things</a:t>
            </a:r>
            <a:r>
              <a:rPr lang="en-US" sz="2800" dirty="0">
                <a:solidFill>
                  <a:prstClr val="white"/>
                </a:solidFill>
                <a:latin typeface="Georgia" panose="02040502050405020303" pitchFamily="18" charset="0"/>
                <a:ea typeface="Calibri" panose="020F0502020204030204" pitchFamily="34" charset="0"/>
                <a:cs typeface="Times New Roman" panose="02020603050405020304" pitchFamily="18" charset="0"/>
              </a:rPr>
              <a:t>, not God as our </a:t>
            </a:r>
            <a:r>
              <a:rPr lang="en-US" sz="2800" dirty="0">
                <a:solidFill>
                  <a:srgbClr val="FFFF00"/>
                </a:solidFill>
                <a:latin typeface="Georgia" panose="02040502050405020303" pitchFamily="18" charset="0"/>
                <a:ea typeface="Calibri" panose="020F0502020204030204" pitchFamily="34" charset="0"/>
                <a:cs typeface="Times New Roman" panose="02020603050405020304" pitchFamily="18" charset="0"/>
              </a:rPr>
              <a:t>Key</a:t>
            </a:r>
            <a:r>
              <a:rPr lang="en-US" sz="2800" dirty="0">
                <a:solidFill>
                  <a:prstClr val="white"/>
                </a:solidFill>
                <a:latin typeface="Georgia" panose="02040502050405020303" pitchFamily="18" charset="0"/>
                <a:ea typeface="Calibri" panose="020F0502020204030204" pitchFamily="34" charset="0"/>
                <a:cs typeface="Times New Roman" panose="02020603050405020304" pitchFamily="18" charset="0"/>
              </a:rPr>
              <a:t> to </a:t>
            </a:r>
            <a:r>
              <a:rPr lang="en-US" sz="2800" dirty="0">
                <a:solidFill>
                  <a:srgbClr val="FFFF00"/>
                </a:solidFill>
                <a:latin typeface="Georgia" panose="02040502050405020303" pitchFamily="18" charset="0"/>
                <a:ea typeface="Calibri" panose="020F0502020204030204" pitchFamily="34" charset="0"/>
                <a:cs typeface="Times New Roman" panose="02020603050405020304" pitchFamily="18" charset="0"/>
              </a:rPr>
              <a:t>Happiness</a:t>
            </a:r>
            <a:r>
              <a:rPr lang="en-US" sz="2800" dirty="0">
                <a:solidFill>
                  <a:prstClr val="white"/>
                </a:solidFill>
                <a:latin typeface="Georgia" panose="02040502050405020303" pitchFamily="18" charset="0"/>
                <a:ea typeface="Calibri" panose="020F0502020204030204" pitchFamily="34" charset="0"/>
                <a:cs typeface="Times New Roman" panose="02020603050405020304" pitchFamily="18" charset="0"/>
              </a:rPr>
              <a:t>, </a:t>
            </a:r>
          </a:p>
          <a:p>
            <a:pPr lvl="0">
              <a:buSzPts val="1200"/>
            </a:pPr>
            <a:r>
              <a:rPr lang="en-US" sz="2800" dirty="0">
                <a:solidFill>
                  <a:prstClr val="white"/>
                </a:solidFill>
                <a:latin typeface="Georgia" panose="02040502050405020303" pitchFamily="18" charset="0"/>
                <a:ea typeface="Calibri" panose="020F0502020204030204" pitchFamily="34" charset="0"/>
                <a:cs typeface="Times New Roman" panose="02020603050405020304" pitchFamily="18" charset="0"/>
              </a:rPr>
              <a:t>2. We view </a:t>
            </a:r>
            <a:r>
              <a:rPr lang="en-US" sz="2800" dirty="0">
                <a:solidFill>
                  <a:srgbClr val="FFFF00"/>
                </a:solidFill>
                <a:latin typeface="Georgia" panose="02040502050405020303" pitchFamily="18" charset="0"/>
                <a:ea typeface="Calibri" panose="020F0502020204030204" pitchFamily="34" charset="0"/>
                <a:cs typeface="Times New Roman" panose="02020603050405020304" pitchFamily="18" charset="0"/>
              </a:rPr>
              <a:t>Things</a:t>
            </a:r>
            <a:r>
              <a:rPr lang="en-US" sz="2800" dirty="0">
                <a:solidFill>
                  <a:prstClr val="white"/>
                </a:solidFill>
                <a:latin typeface="Georgia" panose="02040502050405020303" pitchFamily="18" charset="0"/>
                <a:ea typeface="Calibri" panose="020F0502020204030204" pitchFamily="34" charset="0"/>
                <a:cs typeface="Times New Roman" panose="02020603050405020304" pitchFamily="18" charset="0"/>
              </a:rPr>
              <a:t> as our </a:t>
            </a:r>
            <a:r>
              <a:rPr lang="en-US" sz="2800" dirty="0">
                <a:solidFill>
                  <a:srgbClr val="FFFF00"/>
                </a:solidFill>
                <a:latin typeface="Georgia" panose="02040502050405020303" pitchFamily="18" charset="0"/>
                <a:ea typeface="Calibri" panose="020F0502020204030204" pitchFamily="34" charset="0"/>
                <a:cs typeface="Times New Roman" panose="02020603050405020304" pitchFamily="18" charset="0"/>
              </a:rPr>
              <a:t>Key</a:t>
            </a:r>
            <a:r>
              <a:rPr lang="en-US" sz="2800" dirty="0">
                <a:solidFill>
                  <a:prstClr val="white"/>
                </a:solidFill>
                <a:latin typeface="Georgia" panose="02040502050405020303" pitchFamily="18" charset="0"/>
                <a:ea typeface="Calibri" panose="020F0502020204030204" pitchFamily="34" charset="0"/>
                <a:cs typeface="Times New Roman" panose="02020603050405020304" pitchFamily="18" charset="0"/>
              </a:rPr>
              <a:t> to </a:t>
            </a:r>
            <a:r>
              <a:rPr lang="en-US" sz="2800" dirty="0">
                <a:solidFill>
                  <a:srgbClr val="FFFF00"/>
                </a:solidFill>
                <a:latin typeface="Georgia" panose="02040502050405020303" pitchFamily="18" charset="0"/>
                <a:ea typeface="Calibri" panose="020F0502020204030204" pitchFamily="34" charset="0"/>
                <a:cs typeface="Times New Roman" panose="02020603050405020304" pitchFamily="18" charset="0"/>
              </a:rPr>
              <a:t>Success</a:t>
            </a:r>
            <a:r>
              <a:rPr lang="en-US" sz="2800" dirty="0">
                <a:solidFill>
                  <a:prstClr val="white"/>
                </a:solidFill>
                <a:latin typeface="Georgia" panose="02040502050405020303" pitchFamily="18" charset="0"/>
                <a:ea typeface="Calibri" panose="020F0502020204030204" pitchFamily="34" charset="0"/>
                <a:cs typeface="Times New Roman" panose="02020603050405020304" pitchFamily="18" charset="0"/>
              </a:rPr>
              <a:t> and </a:t>
            </a:r>
            <a:r>
              <a:rPr lang="en-US" sz="2800" dirty="0">
                <a:solidFill>
                  <a:srgbClr val="FFFF00"/>
                </a:solidFill>
                <a:latin typeface="Georgia" panose="02040502050405020303" pitchFamily="18" charset="0"/>
                <a:ea typeface="Calibri" panose="020F0502020204030204" pitchFamily="34" charset="0"/>
                <a:cs typeface="Times New Roman" panose="02020603050405020304" pitchFamily="18" charset="0"/>
              </a:rPr>
              <a:t>Status</a:t>
            </a:r>
            <a:r>
              <a:rPr lang="en-US" sz="2800" dirty="0">
                <a:solidFill>
                  <a:prstClr val="white"/>
                </a:solidFill>
                <a:latin typeface="Georgia" panose="02040502050405020303" pitchFamily="18" charset="0"/>
                <a:ea typeface="Calibri" panose="020F0502020204030204" pitchFamily="34" charset="0"/>
                <a:cs typeface="Times New Roman" panose="02020603050405020304" pitchFamily="18" charset="0"/>
              </a:rPr>
              <a:t>,</a:t>
            </a:r>
          </a:p>
          <a:p>
            <a:pPr lvl="0">
              <a:spcAft>
                <a:spcPts val="800"/>
              </a:spcAft>
              <a:buSzPts val="1200"/>
            </a:pPr>
            <a:r>
              <a:rPr lang="en-US" sz="2800" dirty="0">
                <a:solidFill>
                  <a:prstClr val="white"/>
                </a:solidFill>
                <a:latin typeface="Georgia" panose="02040502050405020303" pitchFamily="18" charset="0"/>
                <a:ea typeface="Calibri" panose="020F0502020204030204" pitchFamily="34" charset="0"/>
                <a:cs typeface="Times New Roman" panose="02020603050405020304" pitchFamily="18" charset="0"/>
              </a:rPr>
              <a:t>3.We view </a:t>
            </a:r>
            <a:r>
              <a:rPr lang="en-US" sz="2800" dirty="0">
                <a:solidFill>
                  <a:srgbClr val="FFFF00"/>
                </a:solidFill>
                <a:latin typeface="Georgia" panose="02040502050405020303" pitchFamily="18" charset="0"/>
                <a:ea typeface="Calibri" panose="020F0502020204030204" pitchFamily="34" charset="0"/>
                <a:cs typeface="Times New Roman" panose="02020603050405020304" pitchFamily="18" charset="0"/>
              </a:rPr>
              <a:t>Things</a:t>
            </a:r>
            <a:r>
              <a:rPr lang="en-US" sz="2800" dirty="0">
                <a:solidFill>
                  <a:prstClr val="white"/>
                </a:solidFill>
                <a:latin typeface="Georgia" panose="02040502050405020303" pitchFamily="18" charset="0"/>
                <a:ea typeface="Calibri" panose="020F0502020204030204" pitchFamily="34" charset="0"/>
                <a:cs typeface="Times New Roman" panose="02020603050405020304" pitchFamily="18" charset="0"/>
              </a:rPr>
              <a:t> as our </a:t>
            </a:r>
            <a:r>
              <a:rPr lang="en-US" sz="2800" dirty="0">
                <a:solidFill>
                  <a:srgbClr val="FFFF00"/>
                </a:solidFill>
                <a:latin typeface="Georgia" panose="02040502050405020303" pitchFamily="18" charset="0"/>
                <a:ea typeface="Calibri" panose="020F0502020204030204" pitchFamily="34" charset="0"/>
                <a:cs typeface="Times New Roman" panose="02020603050405020304" pitchFamily="18" charset="0"/>
              </a:rPr>
              <a:t>Key</a:t>
            </a:r>
            <a:r>
              <a:rPr lang="en-US" sz="2800" dirty="0">
                <a:solidFill>
                  <a:prstClr val="white"/>
                </a:solidFill>
                <a:latin typeface="Georgia" panose="02040502050405020303" pitchFamily="18" charset="0"/>
                <a:ea typeface="Calibri" panose="020F0502020204030204" pitchFamily="34" charset="0"/>
                <a:cs typeface="Times New Roman" panose="02020603050405020304" pitchFamily="18" charset="0"/>
              </a:rPr>
              <a:t> to </a:t>
            </a:r>
            <a:r>
              <a:rPr lang="en-US" sz="2800" dirty="0">
                <a:solidFill>
                  <a:srgbClr val="FFFF00"/>
                </a:solidFill>
                <a:latin typeface="Georgia" panose="02040502050405020303" pitchFamily="18" charset="0"/>
                <a:ea typeface="Calibri" panose="020F0502020204030204" pitchFamily="34" charset="0"/>
                <a:cs typeface="Times New Roman" panose="02020603050405020304" pitchFamily="18" charset="0"/>
              </a:rPr>
              <a:t>Future</a:t>
            </a:r>
            <a:r>
              <a:rPr lang="en-US" sz="2800" dirty="0">
                <a:solidFill>
                  <a:prstClr val="white"/>
                </a:solidFill>
                <a:latin typeface="Georgia" panose="02040502050405020303" pitchFamily="18" charset="0"/>
                <a:ea typeface="Calibri" panose="020F0502020204030204" pitchFamily="34" charset="0"/>
                <a:cs typeface="Times New Roman" panose="02020603050405020304" pitchFamily="18" charset="0"/>
              </a:rPr>
              <a:t> </a:t>
            </a:r>
            <a:r>
              <a:rPr lang="en-US" sz="2800" dirty="0">
                <a:solidFill>
                  <a:srgbClr val="FFFF00"/>
                </a:solidFill>
                <a:latin typeface="Georgia" panose="02040502050405020303" pitchFamily="18" charset="0"/>
                <a:ea typeface="Calibri" panose="020F0502020204030204" pitchFamily="34" charset="0"/>
                <a:cs typeface="Times New Roman" panose="02020603050405020304" pitchFamily="18" charset="0"/>
              </a:rPr>
              <a:t>Security</a:t>
            </a:r>
            <a:r>
              <a:rPr lang="en-US" sz="2800" dirty="0">
                <a:solidFill>
                  <a:prstClr val="white"/>
                </a:solidFill>
                <a:latin typeface="Georgia" panose="02040502050405020303" pitchFamily="18" charset="0"/>
                <a:ea typeface="Calibri" panose="020F0502020204030204" pitchFamily="34" charset="0"/>
                <a:cs typeface="Times New Roman" panose="02020603050405020304" pitchFamily="18" charset="0"/>
              </a:rPr>
              <a:t>.</a:t>
            </a:r>
          </a:p>
          <a:p>
            <a:pPr marL="457200" lvl="0" indent="457200">
              <a:spcAft>
                <a:spcPts val="800"/>
              </a:spcAft>
            </a:pPr>
            <a:r>
              <a:rPr lang="en-US" sz="2800" dirty="0">
                <a:solidFill>
                  <a:prstClr val="white"/>
                </a:solidFill>
                <a:latin typeface="Georgia" panose="02040502050405020303" pitchFamily="18" charset="0"/>
                <a:ea typeface="Calibri" panose="020F0502020204030204" pitchFamily="34" charset="0"/>
                <a:cs typeface="Times New Roman" panose="02020603050405020304" pitchFamily="18" charset="0"/>
              </a:rPr>
              <a:t>The </a:t>
            </a:r>
            <a:r>
              <a:rPr lang="en-US" sz="2800" dirty="0">
                <a:solidFill>
                  <a:srgbClr val="FFFF00"/>
                </a:solidFill>
                <a:latin typeface="Georgia" panose="02040502050405020303" pitchFamily="18" charset="0"/>
                <a:ea typeface="Calibri" panose="020F0502020204030204" pitchFamily="34" charset="0"/>
                <a:cs typeface="Times New Roman" panose="02020603050405020304" pitchFamily="18" charset="0"/>
              </a:rPr>
              <a:t>Cure</a:t>
            </a:r>
            <a:r>
              <a:rPr lang="en-US" sz="2800" dirty="0">
                <a:solidFill>
                  <a:prstClr val="white"/>
                </a:solidFill>
                <a:latin typeface="Georgia" panose="02040502050405020303" pitchFamily="18" charset="0"/>
                <a:ea typeface="Calibri" panose="020F0502020204030204" pitchFamily="34" charset="0"/>
                <a:cs typeface="Times New Roman" panose="02020603050405020304" pitchFamily="18" charset="0"/>
              </a:rPr>
              <a:t> is to establish </a:t>
            </a:r>
            <a:r>
              <a:rPr lang="en-US" sz="2800" dirty="0">
                <a:solidFill>
                  <a:srgbClr val="FFFF00"/>
                </a:solidFill>
                <a:latin typeface="Georgia" panose="02040502050405020303" pitchFamily="18" charset="0"/>
                <a:ea typeface="Calibri" panose="020F0502020204030204" pitchFamily="34" charset="0"/>
                <a:cs typeface="Times New Roman" panose="02020603050405020304" pitchFamily="18" charset="0"/>
              </a:rPr>
              <a:t>Biblical Priorities</a:t>
            </a:r>
          </a:p>
        </p:txBody>
      </p:sp>
    </p:spTree>
    <p:extLst>
      <p:ext uri="{BB962C8B-B14F-4D97-AF65-F5344CB8AC3E}">
        <p14:creationId xmlns:p14="http://schemas.microsoft.com/office/powerpoint/2010/main" val="16840035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228600"/>
            <a:ext cx="8229600" cy="707886"/>
          </a:xfrm>
          <a:prstGeom prst="rect">
            <a:avLst/>
          </a:prstGeom>
          <a:noFill/>
        </p:spPr>
        <p:txBody>
          <a:bodyPr wrap="square" rtlCol="0">
            <a:spAutoFit/>
          </a:bodyPr>
          <a:lstStyle/>
          <a:p>
            <a:pPr algn="ctr"/>
            <a:r>
              <a:rPr lang="en-US" sz="2800" dirty="0">
                <a:latin typeface="Georgia" panose="02040502050405020303" pitchFamily="18" charset="0"/>
              </a:rPr>
              <a:t> </a:t>
            </a:r>
            <a:r>
              <a:rPr lang="en-US" sz="4000" b="1" dirty="0">
                <a:solidFill>
                  <a:srgbClr val="FFFF00"/>
                </a:solidFill>
                <a:latin typeface="Georgia" panose="02040502050405020303" pitchFamily="18" charset="0"/>
                <a:ea typeface="Calibri" panose="020F0502020204030204" pitchFamily="34" charset="0"/>
                <a:cs typeface="Times New Roman" panose="02020603050405020304" pitchFamily="18" charset="0"/>
              </a:rPr>
              <a:t> </a:t>
            </a:r>
            <a:r>
              <a:rPr lang="en-US" sz="4000" b="1" dirty="0">
                <a:solidFill>
                  <a:srgbClr val="FFFF00"/>
                </a:solidFill>
                <a:latin typeface="Georgia" panose="02040502050405020303" pitchFamily="18" charset="0"/>
              </a:rPr>
              <a:t>“A Brand New Way”</a:t>
            </a:r>
          </a:p>
        </p:txBody>
      </p:sp>
      <p:sp>
        <p:nvSpPr>
          <p:cNvPr id="3" name="TextBox 2"/>
          <p:cNvSpPr txBox="1"/>
          <p:nvPr/>
        </p:nvSpPr>
        <p:spPr>
          <a:xfrm>
            <a:off x="381000" y="936486"/>
            <a:ext cx="8610600" cy="523220"/>
          </a:xfrm>
          <a:prstGeom prst="rect">
            <a:avLst/>
          </a:prstGeom>
          <a:noFill/>
        </p:spPr>
        <p:txBody>
          <a:bodyPr wrap="square" rtlCol="0">
            <a:spAutoFit/>
          </a:bodyPr>
          <a:lstStyle/>
          <a:p>
            <a:pPr algn="ctr"/>
            <a:r>
              <a:rPr lang="en-US" sz="2800" b="1" dirty="0" err="1">
                <a:solidFill>
                  <a:srgbClr val="FFFF00"/>
                </a:solidFill>
                <a:latin typeface="Georgia" panose="02040502050405020303" pitchFamily="18" charset="0"/>
              </a:rPr>
              <a:t>Conclision</a:t>
            </a:r>
            <a:r>
              <a:rPr lang="en-US" sz="2800" b="1" dirty="0">
                <a:solidFill>
                  <a:srgbClr val="FFFF00"/>
                </a:solidFill>
                <a:latin typeface="Georgia" panose="02040502050405020303" pitchFamily="18" charset="0"/>
              </a:rPr>
              <a:t>:</a:t>
            </a:r>
          </a:p>
        </p:txBody>
      </p:sp>
      <p:sp>
        <p:nvSpPr>
          <p:cNvPr id="4" name="TextBox 3"/>
          <p:cNvSpPr txBox="1"/>
          <p:nvPr/>
        </p:nvSpPr>
        <p:spPr>
          <a:xfrm>
            <a:off x="381000" y="1511468"/>
            <a:ext cx="8610600" cy="2246769"/>
          </a:xfrm>
          <a:prstGeom prst="rect">
            <a:avLst/>
          </a:prstGeom>
          <a:noFill/>
        </p:spPr>
        <p:txBody>
          <a:bodyPr wrap="square" rtlCol="0">
            <a:spAutoFit/>
          </a:bodyPr>
          <a:lstStyle/>
          <a:p>
            <a:r>
              <a:rPr lang="en-US" sz="2800" dirty="0">
                <a:solidFill>
                  <a:srgbClr val="FFFF00"/>
                </a:solidFill>
                <a:latin typeface="Georgia" panose="02040502050405020303" pitchFamily="18" charset="0"/>
              </a:rPr>
              <a:t>1.</a:t>
            </a:r>
            <a:r>
              <a:rPr lang="en-US" sz="2800" dirty="0">
                <a:latin typeface="Georgia" panose="02040502050405020303" pitchFamily="18" charset="0"/>
              </a:rPr>
              <a:t> Do we lie to each other? Do we find our identity in what we make of ourselves, or in who God calls us to be? </a:t>
            </a:r>
            <a:r>
              <a:rPr lang="en-US" sz="2800" b="1" dirty="0">
                <a:solidFill>
                  <a:srgbClr val="FFFF00"/>
                </a:solidFill>
                <a:latin typeface="Georgia" panose="02040502050405020303" pitchFamily="18" charset="0"/>
              </a:rPr>
              <a:t>Stop lying. </a:t>
            </a:r>
            <a:r>
              <a:rPr lang="en-US" sz="2800" dirty="0">
                <a:latin typeface="Georgia" panose="02040502050405020303" pitchFamily="18" charset="0"/>
              </a:rPr>
              <a:t>We are people of The Book. Truthfulness is Who God is. In order to glorify Him we must be truthful people.</a:t>
            </a:r>
          </a:p>
        </p:txBody>
      </p:sp>
      <p:sp>
        <p:nvSpPr>
          <p:cNvPr id="5" name="TextBox 4"/>
          <p:cNvSpPr txBox="1"/>
          <p:nvPr/>
        </p:nvSpPr>
        <p:spPr>
          <a:xfrm>
            <a:off x="371383" y="3810000"/>
            <a:ext cx="8610600" cy="3108543"/>
          </a:xfrm>
          <a:prstGeom prst="rect">
            <a:avLst/>
          </a:prstGeom>
          <a:noFill/>
        </p:spPr>
        <p:txBody>
          <a:bodyPr wrap="square" rtlCol="0">
            <a:spAutoFit/>
          </a:bodyPr>
          <a:lstStyle/>
          <a:p>
            <a:r>
              <a:rPr lang="en-US" sz="2800" dirty="0">
                <a:solidFill>
                  <a:srgbClr val="FFFF00"/>
                </a:solidFill>
                <a:latin typeface="Georgia" panose="02040502050405020303" pitchFamily="18" charset="0"/>
              </a:rPr>
              <a:t>2.</a:t>
            </a:r>
            <a:r>
              <a:rPr lang="en-US" sz="2800" dirty="0">
                <a:latin typeface="Georgia" panose="02040502050405020303" pitchFamily="18" charset="0"/>
              </a:rPr>
              <a:t> Do we have uncontrolled anger issues? Are we so self involved that we live in an atmosphere of entitlement? </a:t>
            </a:r>
            <a:r>
              <a:rPr lang="en-US" sz="2800" b="1" dirty="0">
                <a:solidFill>
                  <a:srgbClr val="FFFF00"/>
                </a:solidFill>
                <a:latin typeface="Georgia" panose="02040502050405020303" pitchFamily="18" charset="0"/>
              </a:rPr>
              <a:t>Repent of that sin!</a:t>
            </a:r>
            <a:r>
              <a:rPr lang="en-US" sz="2800" dirty="0">
                <a:latin typeface="Georgia" panose="02040502050405020303" pitchFamily="18" charset="0"/>
              </a:rPr>
              <a:t> Instead develop a godly attitude for justice and be angry for the right reasons. Be careful, however, that we don’t fall into temptation ourselves and give the enemy a foothold in our lives.</a:t>
            </a:r>
          </a:p>
        </p:txBody>
      </p:sp>
    </p:spTree>
    <p:extLst>
      <p:ext uri="{BB962C8B-B14F-4D97-AF65-F5344CB8AC3E}">
        <p14:creationId xmlns:p14="http://schemas.microsoft.com/office/powerpoint/2010/main" val="3766798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11224</TotalTime>
  <Words>656</Words>
  <Application>Microsoft Office PowerPoint</Application>
  <PresentationFormat>On-screen Show (4:3)</PresentationFormat>
  <Paragraphs>62</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Algerian</vt:lpstr>
      <vt:lpstr>Arial</vt:lpstr>
      <vt:lpstr>Calibri</vt:lpstr>
      <vt:lpstr>Georgia</vt:lpstr>
      <vt:lpstr>Times New Roman</vt:lpstr>
      <vt:lpstr>Office Theme</vt:lpstr>
      <vt:lpstr>ephesians</vt:lpstr>
      <vt:lpstr>ephesians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ephesians</dc:title>
  <dc:creator>User</dc:creator>
  <cp:lastModifiedBy>David Archer</cp:lastModifiedBy>
  <cp:revision>507</cp:revision>
  <dcterms:created xsi:type="dcterms:W3CDTF">2017-01-05T17:47:12Z</dcterms:created>
  <dcterms:modified xsi:type="dcterms:W3CDTF">2017-06-04T14:32:04Z</dcterms:modified>
</cp:coreProperties>
</file>