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584" r:id="rId2"/>
    <p:sldId id="572" r:id="rId3"/>
    <p:sldId id="578" r:id="rId4"/>
    <p:sldId id="579" r:id="rId5"/>
    <p:sldId id="581" r:id="rId6"/>
    <p:sldId id="582" r:id="rId7"/>
    <p:sldId id="583" r:id="rId8"/>
    <p:sldId id="539" r:id="rId9"/>
    <p:sldId id="566" r:id="rId10"/>
    <p:sldId id="585" r:id="rId11"/>
    <p:sldId id="586" r:id="rId12"/>
    <p:sldId id="587" r:id="rId13"/>
    <p:sldId id="588" r:id="rId14"/>
    <p:sldId id="58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4108"/>
    <a:srgbClr val="99CCFF"/>
    <a:srgbClr val="A50021"/>
    <a:srgbClr val="993300"/>
    <a:srgbClr val="663300"/>
    <a:srgbClr val="153553"/>
    <a:srgbClr val="996633"/>
    <a:srgbClr val="FFCC66"/>
    <a:srgbClr val="FFCC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5902" autoAdjust="0"/>
  </p:normalViewPr>
  <p:slideViewPr>
    <p:cSldViewPr>
      <p:cViewPr varScale="1">
        <p:scale>
          <a:sx n="114" d="100"/>
          <a:sy n="114" d="100"/>
        </p:scale>
        <p:origin x="156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5E367-AA32-4A22-9D07-BBE8E5397DDA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D9BC-75EA-4022-80F3-C1EC984F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54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5E367-AA32-4A22-9D07-BBE8E5397DDA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D9BC-75EA-4022-80F3-C1EC984F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42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5E367-AA32-4A22-9D07-BBE8E5397DDA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D9BC-75EA-4022-80F3-C1EC984F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3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5E367-AA32-4A22-9D07-BBE8E5397DDA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D9BC-75EA-4022-80F3-C1EC984F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93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5E367-AA32-4A22-9D07-BBE8E5397DDA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D9BC-75EA-4022-80F3-C1EC984F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08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5E367-AA32-4A22-9D07-BBE8E5397DDA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D9BC-75EA-4022-80F3-C1EC984F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20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5E367-AA32-4A22-9D07-BBE8E5397DDA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D9BC-75EA-4022-80F3-C1EC984F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16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5E367-AA32-4A22-9D07-BBE8E5397DDA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D9BC-75EA-4022-80F3-C1EC984F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68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5E367-AA32-4A22-9D07-BBE8E5397DDA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D9BC-75EA-4022-80F3-C1EC984F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89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5E367-AA32-4A22-9D07-BBE8E5397DDA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D9BC-75EA-4022-80F3-C1EC984F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0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5E367-AA32-4A22-9D07-BBE8E5397DDA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D9BC-75EA-4022-80F3-C1EC984F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92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5E367-AA32-4A22-9D07-BBE8E5397DDA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8D9BC-75EA-4022-80F3-C1EC984F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3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raduation Images, Stock Photos &amp; Vectors | Shutterstock">
            <a:extLst>
              <a:ext uri="{FF2B5EF4-FFF2-40B4-BE49-F238E27FC236}">
                <a16:creationId xmlns:a16="http://schemas.microsoft.com/office/drawing/2014/main" id="{E0B232D8-B445-4C95-906B-EBC255F38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r="12424" b="1"/>
          <a:stretch/>
        </p:blipFill>
        <p:spPr bwMode="auto">
          <a:xfrm>
            <a:off x="342900" y="457200"/>
            <a:ext cx="84582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DE91BC-FC74-4036-93BF-9DBA6844B301}"/>
              </a:ext>
            </a:extLst>
          </p:cNvPr>
          <p:cNvSpPr txBox="1"/>
          <p:nvPr/>
        </p:nvSpPr>
        <p:spPr>
          <a:xfrm>
            <a:off x="2895600" y="5943600"/>
            <a:ext cx="3505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68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EBEEDA-2865-4AB0-A811-38310B8C2766}"/>
              </a:ext>
            </a:extLst>
          </p:cNvPr>
          <p:cNvSpPr txBox="1"/>
          <p:nvPr/>
        </p:nvSpPr>
        <p:spPr>
          <a:xfrm>
            <a:off x="762000" y="3810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Georgia" panose="02040502050405020303" pitchFamily="18" charset="0"/>
              </a:rPr>
              <a:t>“The Authority of Jesus”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Part 2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Demons, Pigs and Missionaries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1FE25A-64E4-45AF-A589-D12A8556621F}"/>
              </a:ext>
            </a:extLst>
          </p:cNvPr>
          <p:cNvSpPr txBox="1"/>
          <p:nvPr/>
        </p:nvSpPr>
        <p:spPr>
          <a:xfrm>
            <a:off x="381000" y="1752600"/>
            <a:ext cx="83058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b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Intro: 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agenda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demons is to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oppose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things,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people,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purposes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God.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endParaRPr lang="en-US" sz="1400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flurry of demonic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activity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seen in the NT is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unique.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After the Gospels there are only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specific instances of it, </a:t>
            </a:r>
            <a:r>
              <a:rPr lang="en-US" sz="2800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Acts 16 &amp; 19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endParaRPr lang="en-US" sz="1400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won’t see such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demonic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activity again until the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tribulation,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but meanwhile we will be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engaged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constant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spiritual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battle, </a:t>
            </a:r>
            <a:r>
              <a:rPr lang="en-US" sz="2800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Eph. 6; 1 Peter 5:8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endParaRPr lang="en-US" sz="1400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Jesus exercises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sovereign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authority and power over the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demonic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forces. They are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terrified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Him.</a:t>
            </a:r>
          </a:p>
        </p:txBody>
      </p:sp>
    </p:spTree>
    <p:extLst>
      <p:ext uri="{BB962C8B-B14F-4D97-AF65-F5344CB8AC3E}">
        <p14:creationId xmlns:p14="http://schemas.microsoft.com/office/powerpoint/2010/main" val="430626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EBEEDA-2865-4AB0-A811-38310B8C2766}"/>
              </a:ext>
            </a:extLst>
          </p:cNvPr>
          <p:cNvSpPr txBox="1"/>
          <p:nvPr/>
        </p:nvSpPr>
        <p:spPr>
          <a:xfrm>
            <a:off x="762000" y="3810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Georgia" panose="02040502050405020303" pitchFamily="18" charset="0"/>
              </a:rPr>
              <a:t>“The Authority of Jesus”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Part 2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Demons, Pigs and Missionaries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1FE25A-64E4-45AF-A589-D12A8556621F}"/>
              </a:ext>
            </a:extLst>
          </p:cNvPr>
          <p:cNvSpPr txBox="1"/>
          <p:nvPr/>
        </p:nvSpPr>
        <p:spPr>
          <a:xfrm>
            <a:off x="590550" y="2209800"/>
            <a:ext cx="79629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 </a:t>
            </a:r>
            <a:r>
              <a:rPr lang="en-US" sz="2800" b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Destructive Power of Demons</a:t>
            </a:r>
          </a:p>
          <a:p>
            <a:pPr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endParaRPr lang="en-US" sz="2400" b="1" dirty="0">
              <a:solidFill>
                <a:srgbClr val="C000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Demons are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created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beings cast out of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heaven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with Satan for their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rebellion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against God. </a:t>
            </a:r>
          </a:p>
          <a:p>
            <a:pPr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endParaRPr lang="en-US" sz="2800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Though they have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power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destroy a man’s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life,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they are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limited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that power. They are not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ubiquitous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nor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omniscient.</a:t>
            </a:r>
          </a:p>
          <a:p>
            <a:pPr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endParaRPr lang="en-US" sz="2800" b="1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856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EBEEDA-2865-4AB0-A811-38310B8C2766}"/>
              </a:ext>
            </a:extLst>
          </p:cNvPr>
          <p:cNvSpPr txBox="1"/>
          <p:nvPr/>
        </p:nvSpPr>
        <p:spPr>
          <a:xfrm>
            <a:off x="762000" y="3810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Georgia" panose="02040502050405020303" pitchFamily="18" charset="0"/>
              </a:rPr>
              <a:t>“The Authority of Jesus”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Part 2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Demons, Pigs and Missionaries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1FE25A-64E4-45AF-A589-D12A8556621F}"/>
              </a:ext>
            </a:extLst>
          </p:cNvPr>
          <p:cNvSpPr txBox="1"/>
          <p:nvPr/>
        </p:nvSpPr>
        <p:spPr>
          <a:xfrm>
            <a:off x="590550" y="2075096"/>
            <a:ext cx="79629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</a:t>
            </a:r>
            <a:r>
              <a:rPr lang="en-US" sz="2800" b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Transforming Power of Jesus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endParaRPr lang="en-US" sz="2800" b="1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account shows that 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One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beyond Jesus’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ability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save!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endParaRPr lang="en-US" sz="1400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Jesus came to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destroy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all the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works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erga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of Satan, </a:t>
            </a:r>
            <a:r>
              <a:rPr lang="en-US" sz="2800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John 3:8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endParaRPr lang="en-US" sz="1400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transformation which Jesus gives is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complete,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Cor. 5:17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 Greek word means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metamorphosis, 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think caterpillar!</a:t>
            </a:r>
            <a:endParaRPr lang="en-US" sz="2800" i="1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77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EBEEDA-2865-4AB0-A811-38310B8C2766}"/>
              </a:ext>
            </a:extLst>
          </p:cNvPr>
          <p:cNvSpPr txBox="1"/>
          <p:nvPr/>
        </p:nvSpPr>
        <p:spPr>
          <a:xfrm>
            <a:off x="762000" y="3810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Georgia" panose="02040502050405020303" pitchFamily="18" charset="0"/>
              </a:rPr>
              <a:t>“The Authority of Jesus”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Part 2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Demons, Pigs and Missionaries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1FE25A-64E4-45AF-A589-D12A8556621F}"/>
              </a:ext>
            </a:extLst>
          </p:cNvPr>
          <p:cNvSpPr txBox="1"/>
          <p:nvPr/>
        </p:nvSpPr>
        <p:spPr>
          <a:xfrm>
            <a:off x="590550" y="1752600"/>
            <a:ext cx="79629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</a:t>
            </a:r>
            <a:r>
              <a:rPr lang="en-US" sz="2800" b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The Damning Power of Sin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endParaRPr lang="en-US" sz="2800" b="1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fear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towns people was not an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economic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issue involving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pigs.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endParaRPr lang="en-US" sz="2800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 were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comfortable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their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status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quo,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which they thought Jesus was going to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change,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they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sent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Him away.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endParaRPr lang="en-US" sz="2800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Unsaved people are just as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enslaved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sin as the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demoniac.</a:t>
            </a:r>
          </a:p>
        </p:txBody>
      </p:sp>
    </p:spTree>
    <p:extLst>
      <p:ext uri="{BB962C8B-B14F-4D97-AF65-F5344CB8AC3E}">
        <p14:creationId xmlns:p14="http://schemas.microsoft.com/office/powerpoint/2010/main" val="2681438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EBEEDA-2865-4AB0-A811-38310B8C2766}"/>
              </a:ext>
            </a:extLst>
          </p:cNvPr>
          <p:cNvSpPr txBox="1"/>
          <p:nvPr/>
        </p:nvSpPr>
        <p:spPr>
          <a:xfrm>
            <a:off x="762000" y="3810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Georgia" panose="02040502050405020303" pitchFamily="18" charset="0"/>
              </a:rPr>
              <a:t>“The Authority of Jesus”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Part 2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Demons, Pigs and Missionaries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1FE25A-64E4-45AF-A589-D12A8556621F}"/>
              </a:ext>
            </a:extLst>
          </p:cNvPr>
          <p:cNvSpPr txBox="1"/>
          <p:nvPr/>
        </p:nvSpPr>
        <p:spPr>
          <a:xfrm>
            <a:off x="590550" y="1752600"/>
            <a:ext cx="79629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IV.</a:t>
            </a:r>
            <a:r>
              <a:rPr lang="en-US" sz="2800" b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The Missionary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endParaRPr lang="en-US" sz="2800" b="1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 were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major results of Legion’s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Transformation: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endParaRPr lang="en-US" sz="2800" i="1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2800" b="1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   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worshipped the Lord, </a:t>
            </a:r>
            <a:r>
              <a:rPr lang="en-US" sz="2800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vs. 35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and,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endParaRPr lang="en-US" sz="2800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2800" b="1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  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was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obedient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told his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story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n-US" sz="2800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everyone.</a:t>
            </a:r>
          </a:p>
        </p:txBody>
      </p:sp>
    </p:spTree>
    <p:extLst>
      <p:ext uri="{BB962C8B-B14F-4D97-AF65-F5344CB8AC3E}">
        <p14:creationId xmlns:p14="http://schemas.microsoft.com/office/powerpoint/2010/main" val="2876586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2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12DD9-F681-42BB-B27D-45B1F8CA8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11" r="1" b="35009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8549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D56E02-5683-4F82-AAA3-4CA00CC398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325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1060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5850AE-C675-4931-B02F-6A366C7D06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6" r="12242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8443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ree, outdoor, person, dressed&#10;&#10;Description automatically generated">
            <a:extLst>
              <a:ext uri="{FF2B5EF4-FFF2-40B4-BE49-F238E27FC236}">
                <a16:creationId xmlns:a16="http://schemas.microsoft.com/office/drawing/2014/main" id="{B9C34041-FF8E-4F64-9EE7-BA04A882BE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7397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5552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erson standing in a parking lot&#10;&#10;Description automatically generated with low confidence">
            <a:extLst>
              <a:ext uri="{FF2B5EF4-FFF2-40B4-BE49-F238E27FC236}">
                <a16:creationId xmlns:a16="http://schemas.microsoft.com/office/drawing/2014/main" id="{B4DD9527-3EE5-4C73-A18F-341C4E12AD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861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91446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55EF82-CE69-4B00-A4A0-A08FB1C321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25" r="-1" b="-1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4745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uke 5:12-16">
            <a:extLst>
              <a:ext uri="{FF2B5EF4-FFF2-40B4-BE49-F238E27FC236}">
                <a16:creationId xmlns:a16="http://schemas.microsoft.com/office/drawing/2014/main" id="{28784F33-755E-4194-A3EC-F2BF42300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r="-2" b="-2"/>
          <a:stretch/>
        </p:blipFill>
        <p:spPr bwMode="auto">
          <a:xfrm>
            <a:off x="241299" y="321733"/>
            <a:ext cx="8661401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D19F83-35EB-4604-A59A-D45D685F8033}"/>
              </a:ext>
            </a:extLst>
          </p:cNvPr>
          <p:cNvSpPr txBox="1"/>
          <p:nvPr/>
        </p:nvSpPr>
        <p:spPr>
          <a:xfrm>
            <a:off x="457199" y="4191000"/>
            <a:ext cx="8229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eorgia" panose="02040502050405020303" pitchFamily="18" charset="0"/>
              </a:rPr>
              <a:t>“</a:t>
            </a:r>
            <a:r>
              <a:rPr lang="en-US" sz="3200" b="1" dirty="0">
                <a:latin typeface="Georgia" panose="02040502050405020303" pitchFamily="18" charset="0"/>
              </a:rPr>
              <a:t>The Authority of Jesus</a:t>
            </a:r>
            <a:r>
              <a:rPr lang="en-US" sz="3600" b="1" dirty="0">
                <a:latin typeface="Georgia" panose="02040502050405020303" pitchFamily="18" charset="0"/>
              </a:rPr>
              <a:t>”</a:t>
            </a:r>
          </a:p>
          <a:p>
            <a:pPr algn="ctr"/>
            <a:r>
              <a:rPr lang="en-US" sz="3200" b="1" dirty="0">
                <a:latin typeface="Georgia" panose="02040502050405020303" pitchFamily="18" charset="0"/>
              </a:rPr>
              <a:t>Part 2</a:t>
            </a:r>
          </a:p>
          <a:p>
            <a:pPr algn="ctr"/>
            <a:r>
              <a:rPr lang="en-US" sz="3200" b="1" dirty="0">
                <a:latin typeface="Georgia" panose="02040502050405020303" pitchFamily="18" charset="0"/>
              </a:rPr>
              <a:t>Demons, Pigs and Missionaries</a:t>
            </a:r>
          </a:p>
          <a:p>
            <a:pPr algn="ctr"/>
            <a:r>
              <a:rPr lang="en-US" sz="2800" b="1" dirty="0">
                <a:latin typeface="Georgia" panose="02040502050405020303" pitchFamily="18" charset="0"/>
              </a:rPr>
              <a:t>Luke 8:26-39</a:t>
            </a:r>
          </a:p>
        </p:txBody>
      </p:sp>
    </p:spTree>
    <p:extLst>
      <p:ext uri="{BB962C8B-B14F-4D97-AF65-F5344CB8AC3E}">
        <p14:creationId xmlns:p14="http://schemas.microsoft.com/office/powerpoint/2010/main" val="3123458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EBEEDA-2865-4AB0-A811-38310B8C2766}"/>
              </a:ext>
            </a:extLst>
          </p:cNvPr>
          <p:cNvSpPr txBox="1"/>
          <p:nvPr/>
        </p:nvSpPr>
        <p:spPr>
          <a:xfrm>
            <a:off x="762000" y="3810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Georgia" panose="02040502050405020303" pitchFamily="18" charset="0"/>
              </a:rPr>
              <a:t>“The Authority of Jesus”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Part 2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Demons, Pigs and Missionaries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1FE25A-64E4-45AF-A589-D12A8556621F}"/>
              </a:ext>
            </a:extLst>
          </p:cNvPr>
          <p:cNvSpPr txBox="1"/>
          <p:nvPr/>
        </p:nvSpPr>
        <p:spPr>
          <a:xfrm>
            <a:off x="590550" y="1752600"/>
            <a:ext cx="809625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b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Intro: 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People are fascinated by the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supernatural.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endParaRPr lang="en-US" sz="1400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 are drawn to the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power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the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mystery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that is beyond their comprehension.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endParaRPr lang="en-US" sz="1400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Though most have not personally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witnessed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individual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possession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by a demon doesn’t negate their existence today.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endParaRPr lang="en-US" sz="1400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829300" algn="l"/>
              </a:tabLst>
            </a:pP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 demonic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possession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not mentioned in the OT, but there is evidence of demonic </a:t>
            </a:r>
            <a:r>
              <a:rPr lang="en-US" sz="2800" i="1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activity,</a:t>
            </a:r>
            <a:r>
              <a:rPr lang="en-US" sz="2800" dirty="0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Gen. 6:1-4; 1 Sam. 28</a:t>
            </a:r>
          </a:p>
        </p:txBody>
      </p:sp>
    </p:spTree>
    <p:extLst>
      <p:ext uri="{BB962C8B-B14F-4D97-AF65-F5344CB8AC3E}">
        <p14:creationId xmlns:p14="http://schemas.microsoft.com/office/powerpoint/2010/main" val="3630113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13653</TotalTime>
  <Words>460</Words>
  <Application>Microsoft Office PowerPoint</Application>
  <PresentationFormat>On-screen Show (4:3)</PresentationFormat>
  <Paragraphs>63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Archer</dc:creator>
  <cp:lastModifiedBy>David Archer</cp:lastModifiedBy>
  <cp:revision>114</cp:revision>
  <dcterms:created xsi:type="dcterms:W3CDTF">2021-01-29T17:24:21Z</dcterms:created>
  <dcterms:modified xsi:type="dcterms:W3CDTF">2021-05-23T13:28:40Z</dcterms:modified>
</cp:coreProperties>
</file>