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868" r:id="rId2"/>
    <p:sldId id="958" r:id="rId3"/>
    <p:sldId id="865" r:id="rId4"/>
    <p:sldId id="955" r:id="rId5"/>
    <p:sldId id="897" r:id="rId6"/>
    <p:sldId id="960" r:id="rId7"/>
    <p:sldId id="961" r:id="rId8"/>
    <p:sldId id="898" r:id="rId9"/>
    <p:sldId id="941" r:id="rId10"/>
    <p:sldId id="942" r:id="rId11"/>
    <p:sldId id="943" r:id="rId12"/>
    <p:sldId id="944" r:id="rId13"/>
    <p:sldId id="899" r:id="rId14"/>
    <p:sldId id="962" r:id="rId15"/>
    <p:sldId id="963" r:id="rId16"/>
    <p:sldId id="964" r:id="rId17"/>
    <p:sldId id="965" r:id="rId18"/>
    <p:sldId id="966" r:id="rId19"/>
    <p:sldId id="967" r:id="rId20"/>
    <p:sldId id="968" r:id="rId21"/>
    <p:sldId id="969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6600"/>
    <a:srgbClr val="6F1523"/>
    <a:srgbClr val="3F3B4F"/>
    <a:srgbClr val="CCECFF"/>
    <a:srgbClr val="FFFF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24" autoAdjust="0"/>
  </p:normalViewPr>
  <p:slideViewPr>
    <p:cSldViewPr snapToObjects="1">
      <p:cViewPr varScale="1">
        <p:scale>
          <a:sx n="92" d="100"/>
          <a:sy n="92" d="100"/>
        </p:scale>
        <p:origin x="690" y="84"/>
      </p:cViewPr>
      <p:guideLst>
        <p:guide orient="horz" pos="26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870460-2B1F-4C94-A02C-19B3C15AC908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4D3F39-077B-439C-9E6E-E05B330E8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985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0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86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86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86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061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06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398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611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18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67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19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72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02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20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65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65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54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54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212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212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212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86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90ABF-D693-4B3E-AB24-99D221B81FE5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86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714A-CCE4-44AA-9D57-F13DA8422DF8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40FF-233A-4D90-8C57-91F30727CF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20E2-F7DA-4E0F-AC4E-6F5C67856F5B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3EA5-CF37-4415-B203-17EB6CDB48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0F61-51F1-4BB8-90DB-293B5B779827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DFD9-4238-4B09-9B9E-8533A82439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4D1E-3350-4BD2-96CE-885410AC3C54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842C-2498-41BC-8459-DBB38E8594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C82-8A68-490E-9984-AC9BA1F9FCC0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2FC9-8AC8-45C1-85E1-9E66634AF6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09B5-FF9F-4065-9F42-9C11D6B282AE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AC4B-3106-421C-99F0-C4E225123A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1829-7BC4-48B2-B891-B4242211B244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4293-C1EF-405D-8201-CF6F53C9C5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93E4-A9A8-4D1D-819F-91C7F21FC267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1BC4-42F0-45EE-BBDC-74A64D89F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7E32-D50C-4BCC-AA24-9A8F2678E64F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D896-E6FC-4F42-AD3E-24726AD192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1274-D8D2-40C8-BD0B-DD0137D3DB75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00B0-FE3C-4B82-AF76-99EAEE4D6A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3664-A54B-4E4B-ACF5-3E60E177E139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D347-A058-476F-8F97-9B4736EBD9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25C48B-642D-498E-B540-3090E5DE1883}" type="datetimeFigureOut">
              <a:rPr lang="en-US" altLang="en-US"/>
              <a:pPr>
                <a:defRPr/>
              </a:pPr>
              <a:t>12/21/2019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FAA7341-960D-460B-AB3D-AE83EAD028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38150"/>
            <a:ext cx="86868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chemeClr val="bg1"/>
                </a:solidFill>
                <a:latin typeface="Dutch 801 Roman"/>
                <a:cs typeface="Dutch 801 Roman"/>
              </a:rPr>
              <a:t>Advent Part </a:t>
            </a:r>
            <a:r>
              <a:rPr lang="en-US" sz="4800" dirty="0" smtClean="0">
                <a:solidFill>
                  <a:schemeClr val="bg1"/>
                </a:solidFill>
                <a:latin typeface="Dutch 801 Roman"/>
                <a:cs typeface="Dutch 801 Roman"/>
              </a:rPr>
              <a:t>Three:</a:t>
            </a:r>
            <a:endParaRPr lang="en-US" sz="500" dirty="0">
              <a:solidFill>
                <a:schemeClr val="bg1"/>
              </a:solidFill>
              <a:latin typeface="Dutch 801 Roman"/>
              <a:cs typeface="Dutch 801 Roman"/>
            </a:endParaRPr>
          </a:p>
          <a:p>
            <a:pPr lvl="0" algn="ctr"/>
            <a:r>
              <a:rPr lang="en-US" sz="500" dirty="0">
                <a:solidFill>
                  <a:schemeClr val="bg1"/>
                </a:solidFill>
                <a:latin typeface="Dutch 801 Roman"/>
                <a:cs typeface="Dutch 801 Roman"/>
              </a:rPr>
              <a:t> </a:t>
            </a:r>
          </a:p>
          <a:p>
            <a:pPr lvl="0" algn="ctr"/>
            <a:r>
              <a:rPr lang="en-US" sz="4800" i="1" dirty="0" smtClean="0">
                <a:solidFill>
                  <a:schemeClr val="bg1"/>
                </a:solidFill>
                <a:latin typeface="Dutch 801 Roman"/>
                <a:cs typeface="Dutch 801 Roman"/>
              </a:rPr>
              <a:t>“Christmas According to John”</a:t>
            </a:r>
            <a:endParaRPr lang="en-US" sz="4800" i="1" dirty="0">
              <a:solidFill>
                <a:schemeClr val="bg1"/>
              </a:solidFill>
              <a:latin typeface="Dutch 801 Roman"/>
              <a:cs typeface="Dutch 801 Roman"/>
            </a:endParaRPr>
          </a:p>
          <a:p>
            <a:pPr lvl="0" algn="ctr"/>
            <a:r>
              <a:rPr lang="en-US" sz="2800" i="1" dirty="0" smtClean="0">
                <a:solidFill>
                  <a:schemeClr val="bg1"/>
                </a:solidFill>
                <a:latin typeface="Dutch 801 Roman"/>
                <a:cs typeface="Dutch 801 Roman"/>
              </a:rPr>
              <a:t>(A </a:t>
            </a:r>
            <a:r>
              <a:rPr lang="en-US" sz="2800" i="1" dirty="0" smtClean="0">
                <a:solidFill>
                  <a:schemeClr val="bg1"/>
                </a:solidFill>
                <a:latin typeface="Dutch 801 Roman"/>
                <a:cs typeface="Dutch 801 Roman"/>
              </a:rPr>
              <a:t>sermon preached </a:t>
            </a:r>
            <a:r>
              <a:rPr lang="en-US" sz="2800" i="1" dirty="0" smtClean="0">
                <a:solidFill>
                  <a:schemeClr val="bg1"/>
                </a:solidFill>
                <a:latin typeface="Dutch 801 Roman"/>
                <a:cs typeface="Dutch 801 Roman"/>
              </a:rPr>
              <a:t>by </a:t>
            </a:r>
            <a:r>
              <a:rPr lang="en-US" sz="2800" i="1" dirty="0">
                <a:solidFill>
                  <a:schemeClr val="bg1"/>
                </a:solidFill>
                <a:latin typeface="Dutch 801 Roman"/>
                <a:cs typeface="Dutch 801 Roman"/>
              </a:rPr>
              <a:t>Andreas </a:t>
            </a:r>
            <a:r>
              <a:rPr lang="en-US" sz="2800" i="1" dirty="0" err="1" smtClean="0">
                <a:solidFill>
                  <a:schemeClr val="bg1"/>
                </a:solidFill>
                <a:latin typeface="Dutch 801 Roman"/>
                <a:cs typeface="Dutch 801 Roman"/>
              </a:rPr>
              <a:t>Köstenberger</a:t>
            </a:r>
            <a:r>
              <a:rPr lang="en-US" sz="2800" i="1" dirty="0" smtClean="0">
                <a:solidFill>
                  <a:schemeClr val="bg1"/>
                </a:solidFill>
                <a:latin typeface="Dutch 801 Roman"/>
                <a:cs typeface="Dutch 801 Roman"/>
              </a:rPr>
              <a:t> at Christ Baptist Church in Raleigh, NC)</a:t>
            </a:r>
            <a:endParaRPr lang="en-US" sz="2800" i="1" dirty="0">
              <a:solidFill>
                <a:schemeClr val="bg1"/>
              </a:solidFill>
              <a:latin typeface="Dutch 801 Roman"/>
              <a:cs typeface="Dutch 801 Roman"/>
            </a:endParaRPr>
          </a:p>
          <a:p>
            <a:pPr lvl="0" algn="ctr"/>
            <a:endParaRPr lang="en-US" sz="1400" i="1" dirty="0">
              <a:solidFill>
                <a:schemeClr val="bg1"/>
              </a:solidFill>
              <a:latin typeface="Dutch 801 Roman"/>
              <a:cs typeface="Dutch 801 Roman"/>
            </a:endParaRPr>
          </a:p>
          <a:p>
            <a:pPr lvl="0" algn="ctr"/>
            <a:r>
              <a:rPr lang="en-US" sz="4400" dirty="0" smtClean="0">
                <a:solidFill>
                  <a:schemeClr val="bg1"/>
                </a:solidFill>
                <a:latin typeface="Dutch 801 Roman"/>
                <a:cs typeface="Dutch 801 Roman"/>
              </a:rPr>
              <a:t>John</a:t>
            </a:r>
            <a:r>
              <a:rPr lang="en-US" sz="4400" dirty="0" smtClean="0">
                <a:solidFill>
                  <a:schemeClr val="bg1"/>
                </a:solidFill>
                <a:latin typeface="Dutch 801 Roman"/>
                <a:cs typeface="Dutch 801 Roman"/>
              </a:rPr>
              <a:t> 1:1-18</a:t>
            </a:r>
            <a:endParaRPr lang="en-US" sz="1000" dirty="0">
              <a:solidFill>
                <a:schemeClr val="bg1"/>
              </a:solidFill>
              <a:latin typeface="Dutch 801 Roman"/>
              <a:cs typeface="Dutch 801 Roman"/>
            </a:endParaRPr>
          </a:p>
          <a:p>
            <a:pPr lvl="0" algn="ctr"/>
            <a:endParaRPr lang="en-US" sz="1400" dirty="0">
              <a:solidFill>
                <a:schemeClr val="bg1"/>
              </a:solidFill>
              <a:latin typeface="Dutch 801 Roman"/>
              <a:cs typeface="Dutch 801 Roman"/>
            </a:endParaRPr>
          </a:p>
          <a:p>
            <a:pPr lvl="0" algn="ctr"/>
            <a:r>
              <a:rPr lang="en-US" sz="4400" dirty="0">
                <a:solidFill>
                  <a:schemeClr val="bg1"/>
                </a:solidFill>
                <a:latin typeface="Dutch 801 Roman"/>
                <a:cs typeface="Dutch 801 Roman"/>
              </a:rPr>
              <a:t>December </a:t>
            </a:r>
            <a:r>
              <a:rPr lang="en-US" sz="4400" dirty="0" smtClean="0">
                <a:solidFill>
                  <a:schemeClr val="bg1"/>
                </a:solidFill>
                <a:latin typeface="Dutch 801 Roman"/>
                <a:cs typeface="Dutch 801 Roman"/>
              </a:rPr>
              <a:t>22, </a:t>
            </a:r>
            <a:r>
              <a:rPr lang="en-US" sz="4400" dirty="0">
                <a:solidFill>
                  <a:schemeClr val="bg1"/>
                </a:solidFill>
                <a:latin typeface="Dutch 801 Roman"/>
                <a:cs typeface="Dutch 801 Roman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78132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5049"/>
            <a:ext cx="8686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Who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is this baby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born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on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Christmas?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500" b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According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to John, He was God, the Creator, the Light, and the Life.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89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Why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did the Word come into 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world? </a:t>
            </a:r>
            <a:endParaRPr lang="en-US" sz="1000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John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1:12-13 (ESV) – [12] But to all who did receive him, who believed in his name, he gave the right to become children of God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,…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957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… [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13] who were born, not of blood nor of the will of the flesh nor of the will of man, but of God.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00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John 1:12-13 (ESV) – [12] But to all who did receive him, who believed in his name, he gave the right to become children of God, [13] who were born, not of blood nor of the will of the flesh nor of the will of man, but of God. </a:t>
            </a:r>
            <a:endParaRPr lang="en-US" sz="40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25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i="1" dirty="0">
                <a:solidFill>
                  <a:schemeClr val="bg1"/>
                </a:solidFill>
                <a:latin typeface="+mn-lt"/>
              </a:rPr>
              <a:t>“Don’t wait to understand the cross, or any other spiritual truth, before you put your trust in Jesus. If you know you’re a sinner, and you know that you need a Savior, do what John says in John 1:12 and receive Him, believe in Him, and as you do so, become a child of God</a:t>
            </a:r>
            <a:r>
              <a:rPr lang="en-US" sz="3900" b="1" i="1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endParaRPr lang="en-US" sz="800" b="1" i="1" dirty="0">
              <a:solidFill>
                <a:schemeClr val="bg1"/>
              </a:solidFill>
              <a:latin typeface="+mn-lt"/>
            </a:endParaRPr>
          </a:p>
          <a:p>
            <a:r>
              <a:rPr lang="en-US" sz="3900" b="1" dirty="0" smtClean="0">
                <a:solidFill>
                  <a:schemeClr val="bg1"/>
                </a:solidFill>
                <a:latin typeface="+mn-lt"/>
              </a:rPr>
              <a:t>							 –Andreas </a:t>
            </a:r>
            <a:r>
              <a:rPr lang="en-US" sz="3900" b="1" dirty="0" err="1">
                <a:solidFill>
                  <a:schemeClr val="bg1"/>
                </a:solidFill>
                <a:latin typeface="+mn-lt"/>
              </a:rPr>
              <a:t>Köstenberger</a:t>
            </a:r>
            <a:r>
              <a:rPr lang="en-US" sz="3900" b="1" dirty="0">
                <a:solidFill>
                  <a:schemeClr val="bg1"/>
                </a:solidFill>
                <a:latin typeface="+mn-lt"/>
              </a:rPr>
              <a:t> </a:t>
            </a:r>
            <a:endParaRPr lang="en-US" sz="3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7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i="1" dirty="0">
                <a:solidFill>
                  <a:schemeClr val="bg1"/>
                </a:solidFill>
                <a:latin typeface="+mn-lt"/>
              </a:rPr>
              <a:t>What is Christmas according to John, and how can understanding John’s message transform the way we celebrate Christmas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?</a:t>
            </a:r>
            <a:endParaRPr lang="en-US" sz="2000" b="1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John 1:14-18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0546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John 1:14-18 (ESV) – [14] And the Word became flesh and dwelt among us, and we have seen his glory, glory as of the only Son from the Father, full of grace and truth.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1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[15] (John bore witness about him, and cried out, “This was he of whom I said, ‘He who comes after me ranks before me, because he was before me.’”) [16] For from his fullness we have all received, grace upon grace. </a:t>
            </a:r>
          </a:p>
        </p:txBody>
      </p:sp>
    </p:spTree>
    <p:extLst>
      <p:ext uri="{BB962C8B-B14F-4D97-AF65-F5344CB8AC3E}">
        <p14:creationId xmlns:p14="http://schemas.microsoft.com/office/powerpoint/2010/main" val="341224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[17] For the law was given through Moses; grace and truth came through Jesus Christ. [18] No one has ever seen God; the only God, who is at the Father's side, he has made him known.</a:t>
            </a:r>
          </a:p>
        </p:txBody>
      </p:sp>
    </p:spTree>
    <p:extLst>
      <p:ext uri="{BB962C8B-B14F-4D97-AF65-F5344CB8AC3E}">
        <p14:creationId xmlns:p14="http://schemas.microsoft.com/office/powerpoint/2010/main" val="421518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John 1:14 (ESV) – And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the Word became flesh and dwelt among us, and we have seen his glory, glory as of the only Son from the Father, full of grace and truth. </a:t>
            </a:r>
          </a:p>
        </p:txBody>
      </p:sp>
    </p:spTree>
    <p:extLst>
      <p:ext uri="{BB962C8B-B14F-4D97-AF65-F5344CB8AC3E}">
        <p14:creationId xmlns:p14="http://schemas.microsoft.com/office/powerpoint/2010/main" val="886910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Sermon link:  www.biblicalfoundations.org/christmas-according-to-john</a:t>
            </a:r>
            <a:endParaRPr lang="en-US" sz="1000" b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500" b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Spoken word video link: www.youtube.com/watch?v=s6-XtFfKVM4 </a:t>
            </a:r>
            <a:endParaRPr lang="en-US" sz="40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145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John 1:16 (ESV) – For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from his fullness we have all received, grace upon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grace.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John 10:10 (ESV) – “… I came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that they may have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life and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have it abundantly.” </a:t>
            </a:r>
          </a:p>
        </p:txBody>
      </p:sp>
    </p:spTree>
    <p:extLst>
      <p:ext uri="{BB962C8B-B14F-4D97-AF65-F5344CB8AC3E}">
        <p14:creationId xmlns:p14="http://schemas.microsoft.com/office/powerpoint/2010/main" val="363767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“The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essence of the Christian life is a personal relationship with God in and through Jesus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Christ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…” 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endParaRPr lang="en-US" sz="1500" b="1" dirty="0">
              <a:solidFill>
                <a:schemeClr val="bg1"/>
              </a:solidFill>
              <a:latin typeface="+mn-lt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							–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Andreas </a:t>
            </a:r>
            <a:r>
              <a:rPr lang="en-US" sz="4000" b="1" dirty="0" err="1">
                <a:solidFill>
                  <a:schemeClr val="bg1"/>
                </a:solidFill>
                <a:latin typeface="+mn-lt"/>
              </a:rPr>
              <a:t>Köstenberger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25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Galatians 4:4-5 (ESV) – [4] But when the fullness of time had come, God sent forth his Son, born of woman, born under the law, [5] to redeem those who were under the law, so that we might receive adoption as sons.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66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John 3:16 (ESV) –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God so loved the world, that he gave his only Son, that whoever believes in him should not perish but have eternal life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1500" b="1" dirty="0">
              <a:solidFill>
                <a:schemeClr val="bg1"/>
              </a:solidFill>
              <a:latin typeface="+mn-lt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Jesus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was the Creator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before        He was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Savior. </a:t>
            </a:r>
            <a:endParaRPr lang="en-US" sz="4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25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427" y="13335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While “John’s Christmas” is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focused on Jesus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taking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human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form, it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does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not try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to bring Jesus down to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earth  so we can relate to Him; rather it takes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us up with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Jesus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to heaven,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to a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time when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Jesus co-existed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with God in perfect love and unity of purpose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86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3350"/>
            <a:ext cx="8915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Who 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is </a:t>
            </a: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that 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Word that was made </a:t>
            </a: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flesh?</a:t>
            </a:r>
          </a:p>
          <a:p>
            <a:pPr marL="742950" indent="-742950">
              <a:buFont typeface="+mj-lt"/>
              <a:buAutoNum type="arabicPeriod"/>
            </a:pPr>
            <a:endParaRPr lang="en-US" sz="1000" b="1" dirty="0" smtClean="0">
              <a:solidFill>
                <a:schemeClr val="bg1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Why 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did </a:t>
            </a: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that Word 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come into the world</a:t>
            </a: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en-US" sz="1000" b="1" dirty="0" smtClean="0">
              <a:solidFill>
                <a:schemeClr val="bg1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endParaRPr lang="en-US" sz="1000" b="1" dirty="0" smtClean="0">
              <a:solidFill>
                <a:schemeClr val="bg1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What 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is Christmas according to John, and how can understanding John’s message transform the way we celebrate Christmas?</a:t>
            </a:r>
            <a:endParaRPr lang="en-US" sz="3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36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Who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is that Word that was 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made </a:t>
            </a:r>
            <a:r>
              <a:rPr lang="en-US" sz="4000" b="1" i="1" dirty="0">
                <a:solidFill>
                  <a:schemeClr val="bg1"/>
                </a:solidFill>
                <a:latin typeface="+mn-lt"/>
              </a:rPr>
              <a:t>flesh?  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John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1:1-5 (ESV) – [1] In the beginning was the Word, and the Word was with God, and the Word was God. [2] He was in the beginning with God.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39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[3] All things were made through him, and without him was not any thing made that was made. [4] In him was life, and the life was the light of men. [5] The light shines in the darkness, and the darkness has not overcome it.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17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ghtstock_137067_medium_user_5644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1760"/>
            <a:ext cx="9144000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09550"/>
            <a:ext cx="861218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2800" b="1" dirty="0" smtClean="0">
              <a:solidFill>
                <a:srgbClr val="3F3B4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335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John 1:9-11 (ESV) – [9] The true light, which gives light to everyone, was coming into the world. [10] He was in the world, and the world was made through him, yet the world did not know him. [11] He came to his own, and his own people did not receive him.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13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39852</TotalTime>
  <Words>916</Words>
  <Application>Microsoft Office PowerPoint</Application>
  <PresentationFormat>On-screen Show (16:9)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Dutch 801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</dc:creator>
  <cp:lastModifiedBy>IT</cp:lastModifiedBy>
  <cp:revision>1782</cp:revision>
  <dcterms:created xsi:type="dcterms:W3CDTF">2015-07-08T17:52:15Z</dcterms:created>
  <dcterms:modified xsi:type="dcterms:W3CDTF">2019-12-22T05:11:33Z</dcterms:modified>
</cp:coreProperties>
</file>