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jpeg" ContentType="image/jpeg"/>
  <Override PartName="/ppt/media/image4.png" ContentType="image/png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1314400-2209-4899-8CFF-DBCD9BBD249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9900"/>
            </a:gs>
            <a:gs pos="100000">
              <a:srgbClr val="99cc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pc="-1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pc="-1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pc="-1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4E109CA9-345A-4C91-AE5B-B4AF903FAA55}" type="slidenum">
              <a:rPr b="0" lang="en-US" sz="1400" spc="-1" strike="noStrike">
                <a:solidFill>
                  <a:srgbClr val="000000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9900"/>
            </a:gs>
            <a:gs pos="100000">
              <a:srgbClr val="99cc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"/>
          <p:cNvSpPr/>
          <p:nvPr/>
        </p:nvSpPr>
        <p:spPr>
          <a:xfrm>
            <a:off x="2108160" y="134604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"/>
          <p:cNvSpPr/>
          <p:nvPr/>
        </p:nvSpPr>
        <p:spPr>
          <a:xfrm>
            <a:off x="1760400" y="2513160"/>
            <a:ext cx="566928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t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"/>
          <p:cNvSpPr/>
          <p:nvPr/>
        </p:nvSpPr>
        <p:spPr>
          <a:xfrm>
            <a:off x="900000" y="482760"/>
            <a:ext cx="7417080" cy="143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s-MX" sz="8800" spc="-1" strike="noStrike">
                <a:solidFill>
                  <a:srgbClr val="000000"/>
                </a:solidFill>
                <a:latin typeface="Arial"/>
              </a:rPr>
              <a:t>Pirateo de</a:t>
            </a:r>
            <a:endParaRPr b="0" lang="en-US" sz="8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"/>
          <p:cNvSpPr/>
          <p:nvPr/>
        </p:nvSpPr>
        <p:spPr>
          <a:xfrm>
            <a:off x="826920" y="2637000"/>
            <a:ext cx="7417080" cy="143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s-MX" sz="8800" spc="-1" strike="noStrike">
                <a:solidFill>
                  <a:srgbClr val="000000"/>
                </a:solidFill>
                <a:latin typeface="Arial"/>
              </a:rPr>
              <a:t>Tarjetas de</a:t>
            </a:r>
            <a:endParaRPr b="0" lang="en-US" sz="8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"/>
          <p:cNvSpPr/>
          <p:nvPr/>
        </p:nvSpPr>
        <p:spPr>
          <a:xfrm>
            <a:off x="900000" y="4508640"/>
            <a:ext cx="7417080" cy="143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s-MX" sz="8800" spc="-1" strike="noStrike">
                <a:solidFill>
                  <a:srgbClr val="000000"/>
                </a:solidFill>
                <a:latin typeface="Arial"/>
              </a:rPr>
              <a:t>Crédito/Débito</a:t>
            </a:r>
            <a:endParaRPr b="0" lang="en-US" sz="8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80000">
                                          <p:val>
                                            <p:strVal val="90"/>
                                          </p:val>
                                        </p:tav>
                                        <p:tav tm="8000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1"/>
                                          </p:val>
                                        </p:tav>
                                        <p:tav tm="50000">
                                          <p:val>
                                            <p:strVal val="0.94999998807907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9900"/>
            </a:gs>
            <a:gs pos="100000">
              <a:srgbClr val="99cc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"/>
          <p:cNvSpPr/>
          <p:nvPr/>
        </p:nvSpPr>
        <p:spPr>
          <a:xfrm>
            <a:off x="1404360" y="1483200"/>
            <a:ext cx="6849720" cy="91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5400" spc="-1" strike="noStrike">
                <a:solidFill>
                  <a:srgbClr val="000000"/>
                </a:solidFill>
                <a:latin typeface="Arial"/>
              </a:rPr>
              <a:t>Alerta de Seguridad</a:t>
            </a:r>
            <a:r>
              <a:rPr b="0" lang="es-ES" sz="54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"/>
          <p:cNvSpPr/>
          <p:nvPr/>
        </p:nvSpPr>
        <p:spPr>
          <a:xfrm>
            <a:off x="1625400" y="3788640"/>
            <a:ext cx="6445800" cy="82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4800" spc="-1" strike="noStrike">
                <a:solidFill>
                  <a:srgbClr val="000000"/>
                </a:solidFill>
                <a:latin typeface="Arial"/>
              </a:rPr>
              <a:t>Cajeros Automáticos</a:t>
            </a:r>
            <a:r>
              <a:rPr b="0" lang="es-MX" sz="48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2" dur="indefinite" restart="never" nodeType="tmRoot">
          <p:childTnLst>
            <p:seq>
              <p:cTn id="23" dur="indefinite" nodeType="mainSeq">
                <p:childTnLst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9900"/>
            </a:gs>
            <a:gs pos="100000">
              <a:srgbClr val="99cc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"/>
          <p:cNvSpPr/>
          <p:nvPr/>
        </p:nvSpPr>
        <p:spPr>
          <a:xfrm>
            <a:off x="0" y="1051920"/>
            <a:ext cx="9144000" cy="180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2800" spc="-1" strike="noStrike">
                <a:solidFill>
                  <a:srgbClr val="000000"/>
                </a:solidFill>
                <a:latin typeface="Arial"/>
              </a:rPr>
              <a:t>Las ilustraciones a continuación muestran cómo el crimen organizando está captando la información de las tarjetas de débito/crédito y los números de identificación personal – PIN. 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"/>
          <p:cNvSpPr/>
          <p:nvPr/>
        </p:nvSpPr>
        <p:spPr>
          <a:xfrm>
            <a:off x="0" y="3928320"/>
            <a:ext cx="9144000" cy="180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2800" spc="-1" strike="noStrike">
                <a:solidFill>
                  <a:srgbClr val="000000"/>
                </a:solidFill>
                <a:latin typeface="Arial"/>
              </a:rPr>
              <a:t>El crimen organizado usa esta información para crear una tarjeta nueva con la información del propietario, y con el PIN puede obtener acceso a las cuentas y vaciarlas.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8" dur="indefinite" restart="never" nodeType="tmRoot">
          <p:childTnLst>
            <p:seq>
              <p:cTn id="39" dur="indefinite" nodeType="mainSeq">
                <p:childTnLst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 additive="repl"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out)" transition="in">
                                      <p:cBhvr additive="repl"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9900"/>
            </a:gs>
            <a:gs pos="100000">
              <a:srgbClr val="99cc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Leitor de cartões instalado" descr=""/>
          <p:cNvPicPr/>
          <p:nvPr/>
        </p:nvPicPr>
        <p:blipFill>
          <a:blip r:embed="rId1"/>
          <a:stretch/>
        </p:blipFill>
        <p:spPr>
          <a:xfrm>
            <a:off x="34920" y="981000"/>
            <a:ext cx="9109080" cy="5877000"/>
          </a:xfrm>
          <a:prstGeom prst="rect">
            <a:avLst/>
          </a:prstGeom>
          <a:ln w="0">
            <a:noFill/>
          </a:ln>
        </p:spPr>
      </p:pic>
      <p:sp>
        <p:nvSpPr>
          <p:cNvPr id="17" name=""/>
          <p:cNvSpPr/>
          <p:nvPr/>
        </p:nvSpPr>
        <p:spPr>
          <a:xfrm>
            <a:off x="2435400" y="4632480"/>
            <a:ext cx="18072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br>
              <a:rPr sz="1200"/>
            </a:b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"/>
          <p:cNvSpPr/>
          <p:nvPr/>
        </p:nvSpPr>
        <p:spPr>
          <a:xfrm>
            <a:off x="0" y="-100800"/>
            <a:ext cx="9144000" cy="131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4000" spc="-1" strike="noStrike">
                <a:solidFill>
                  <a:srgbClr val="000000"/>
                </a:solidFill>
                <a:latin typeface="Arial"/>
                <a:ea typeface="Times New Roman"/>
              </a:rPr>
              <a:t>1- ¿El cajero automático se ve igual que siempre?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0" dur="indefinite" restart="never" nodeType="tmRoot">
          <p:childTnLst>
            <p:seq>
              <p:cTn id="51" dur="indefinite" nodeType="mainSeq">
                <p:childTnLst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height*sin(2.5*pi*$)" tm="0">
                                          <p:val>
                                            <p:strVal val="0"/>
                                          </p:val>
                                        </p:tav>
                                        <p:tav fmla="height*sin(2.5*pi*$)"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Right)" transition="in">
                                      <p:cBhvr additive="repl"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9900"/>
            </a:gs>
            <a:gs pos="100000">
              <a:srgbClr val="99cc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Leitor de cartões sobreposto" descr=""/>
          <p:cNvPicPr/>
          <p:nvPr/>
        </p:nvPicPr>
        <p:blipFill>
          <a:blip r:embed="rId1"/>
          <a:stretch/>
        </p:blipFill>
        <p:spPr>
          <a:xfrm>
            <a:off x="0" y="1652760"/>
            <a:ext cx="7740720" cy="5148000"/>
          </a:xfrm>
          <a:prstGeom prst="rect">
            <a:avLst/>
          </a:prstGeom>
          <a:ln w="0">
            <a:noFill/>
          </a:ln>
        </p:spPr>
      </p:pic>
      <p:sp>
        <p:nvSpPr>
          <p:cNvPr id="20" name=""/>
          <p:cNvSpPr/>
          <p:nvPr/>
        </p:nvSpPr>
        <p:spPr>
          <a:xfrm>
            <a:off x="6156360" y="171360"/>
            <a:ext cx="2987640" cy="6686640"/>
          </a:xfrm>
          <a:prstGeom prst="rect">
            <a:avLst/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2800" spc="-1" strike="noStrike">
                <a:solidFill>
                  <a:srgbClr val="ff0000"/>
                </a:solidFill>
                <a:latin typeface="Arial"/>
                <a:ea typeface="Times New Roman"/>
              </a:rPr>
              <a:t>Ranura FALSA pegada a la ranura original. (Del mismo color y con la misma calcomanía). Contiene un lector de tarjeta adicional para copiar la información de tu tarjeta ..y duplicar tu tarjeta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"/>
          <p:cNvSpPr/>
          <p:nvPr/>
        </p:nvSpPr>
        <p:spPr>
          <a:xfrm flipH="1">
            <a:off x="4355640" y="3068640"/>
            <a:ext cx="2087640" cy="1892160"/>
          </a:xfrm>
          <a:prstGeom prst="line">
            <a:avLst/>
          </a:prstGeom>
          <a:ln w="572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"/>
          <p:cNvSpPr/>
          <p:nvPr/>
        </p:nvSpPr>
        <p:spPr>
          <a:xfrm>
            <a:off x="179280" y="5400"/>
            <a:ext cx="5977080" cy="164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4800" spc="-1" strike="noStrike">
                <a:solidFill>
                  <a:srgbClr val="000000"/>
                </a:solidFill>
                <a:latin typeface="Arial"/>
                <a:ea typeface="Times New Roman"/>
              </a:rPr>
              <a:t>2-   ¿Hay una ranura </a:t>
            </a:r>
            <a:r>
              <a:rPr b="1" lang="es-MX" sz="5400" spc="-1" strike="noStrike">
                <a:solidFill>
                  <a:srgbClr val="000000"/>
                </a:solidFill>
                <a:latin typeface="Arial"/>
                <a:ea typeface="Times New Roman"/>
              </a:rPr>
              <a:t>adicional</a:t>
            </a:r>
            <a:r>
              <a:rPr b="1" lang="es-MX" sz="4800" spc="-1" strike="noStrike">
                <a:solidFill>
                  <a:srgbClr val="000000"/>
                </a:solidFill>
                <a:latin typeface="Arial"/>
                <a:ea typeface="Times New Roman"/>
              </a:rPr>
              <a:t>?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3" dur="indefinite" restart="never" nodeType="tmRoot">
          <p:childTnLst>
            <p:seq>
              <p:cTn id="64" dur="indefinite" nodeType="mainSeq">
                <p:childTnLst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9" dur="1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0" dur="1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amond(out)" transition="in">
                                      <p:cBhvr additive="repl">
                                        <p:cTn id="8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9900"/>
            </a:gs>
            <a:gs pos="100000">
              <a:srgbClr val="99cc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"/>
          <p:cNvSpPr/>
          <p:nvPr/>
        </p:nvSpPr>
        <p:spPr>
          <a:xfrm>
            <a:off x="0" y="110880"/>
            <a:ext cx="9144000" cy="119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3600" spc="-1" strike="noStrike">
                <a:solidFill>
                  <a:srgbClr val="000000"/>
                </a:solidFill>
                <a:latin typeface="Arial"/>
                <a:ea typeface="Times New Roman"/>
              </a:rPr>
              <a:t>3-   Un monitor y dispensador de folletos en un lado... aparentemente nada malo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" name="Porta panfleto instalado" descr=""/>
          <p:cNvPicPr/>
          <p:nvPr/>
        </p:nvPicPr>
        <p:blipFill>
          <a:blip r:embed="rId1"/>
          <a:stretch/>
        </p:blipFill>
        <p:spPr>
          <a:xfrm>
            <a:off x="0" y="1298520"/>
            <a:ext cx="9144000" cy="5559480"/>
          </a:xfrm>
          <a:prstGeom prst="rect">
            <a:avLst/>
          </a:prstGeom>
          <a:ln w="0">
            <a:noFill/>
          </a:ln>
        </p:spPr>
      </p:pic>
      <p:sp>
        <p:nvSpPr>
          <p:cNvPr id="25" name=""/>
          <p:cNvSpPr/>
          <p:nvPr/>
        </p:nvSpPr>
        <p:spPr>
          <a:xfrm>
            <a:off x="0" y="51516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"/>
          <p:cNvSpPr/>
          <p:nvPr/>
        </p:nvSpPr>
        <p:spPr>
          <a:xfrm flipH="1">
            <a:off x="2268000" y="1197000"/>
            <a:ext cx="1511640" cy="2736720"/>
          </a:xfrm>
          <a:prstGeom prst="line">
            <a:avLst/>
          </a:prstGeom>
          <a:ln w="7632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0" dur="indefinite" restart="never" nodeType="tmRoot">
          <p:childTnLst>
            <p:seq>
              <p:cTn id="91" dur="indefinite" nodeType="mainSeq">
                <p:childTnLst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9900"/>
            </a:gs>
            <a:gs pos="100000">
              <a:srgbClr val="99cc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orta panfleto - instalação" descr=""/>
          <p:cNvPicPr/>
          <p:nvPr/>
        </p:nvPicPr>
        <p:blipFill>
          <a:blip r:embed="rId1"/>
          <a:stretch/>
        </p:blipFill>
        <p:spPr>
          <a:xfrm>
            <a:off x="0" y="1125360"/>
            <a:ext cx="9144000" cy="5759640"/>
          </a:xfrm>
          <a:prstGeom prst="rect">
            <a:avLst/>
          </a:prstGeom>
          <a:ln w="0">
            <a:noFill/>
          </a:ln>
        </p:spPr>
      </p:pic>
      <p:sp>
        <p:nvSpPr>
          <p:cNvPr id="28" name=""/>
          <p:cNvSpPr/>
          <p:nvPr/>
        </p:nvSpPr>
        <p:spPr>
          <a:xfrm>
            <a:off x="2921040" y="291132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"/>
          <p:cNvSpPr/>
          <p:nvPr/>
        </p:nvSpPr>
        <p:spPr>
          <a:xfrm>
            <a:off x="0" y="-139320"/>
            <a:ext cx="9144000" cy="143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4400" spc="-1" strike="noStrike">
                <a:solidFill>
                  <a:srgbClr val="000000"/>
                </a:solidFill>
                <a:latin typeface="Arial"/>
                <a:ea typeface="Times New Roman"/>
              </a:rPr>
              <a:t>4- Cuidado ..... ¿Es realmente un dispensador de folletos? ...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1" dur="indefinite" restart="never" nodeType="tmRoot">
          <p:childTnLst>
            <p:seq>
              <p:cTn id="112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9900"/>
            </a:gs>
            <a:gs pos="100000">
              <a:srgbClr val="99cc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orta panfleto instalado" descr=""/>
          <p:cNvPicPr/>
          <p:nvPr/>
        </p:nvPicPr>
        <p:blipFill>
          <a:blip r:embed="rId1"/>
          <a:stretch/>
        </p:blipFill>
        <p:spPr>
          <a:xfrm>
            <a:off x="0" y="1496880"/>
            <a:ext cx="9144000" cy="5361120"/>
          </a:xfrm>
          <a:prstGeom prst="rect">
            <a:avLst/>
          </a:prstGeom>
          <a:ln w="0">
            <a:noFill/>
          </a:ln>
        </p:spPr>
      </p:pic>
      <p:sp>
        <p:nvSpPr>
          <p:cNvPr id="31" name=""/>
          <p:cNvSpPr/>
          <p:nvPr/>
        </p:nvSpPr>
        <p:spPr>
          <a:xfrm>
            <a:off x="2556000" y="4653000"/>
            <a:ext cx="2587680" cy="258840"/>
          </a:xfrm>
          <a:prstGeom prst="line">
            <a:avLst/>
          </a:prstGeom>
          <a:ln w="572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"/>
          <p:cNvSpPr/>
          <p:nvPr/>
        </p:nvSpPr>
        <p:spPr>
          <a:xfrm>
            <a:off x="2627280" y="4941720"/>
            <a:ext cx="1636920" cy="1602000"/>
          </a:xfrm>
          <a:prstGeom prst="line">
            <a:avLst/>
          </a:prstGeom>
          <a:ln w="572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"/>
          <p:cNvSpPr/>
          <p:nvPr/>
        </p:nvSpPr>
        <p:spPr>
          <a:xfrm flipH="1">
            <a:off x="2556000" y="3573360"/>
            <a:ext cx="3456000" cy="828720"/>
          </a:xfrm>
          <a:prstGeom prst="line">
            <a:avLst/>
          </a:prstGeom>
          <a:ln w="572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"/>
          <p:cNvSpPr/>
          <p:nvPr/>
        </p:nvSpPr>
        <p:spPr>
          <a:xfrm flipH="1" flipV="1">
            <a:off x="3780000" y="4797000"/>
            <a:ext cx="287280" cy="647640"/>
          </a:xfrm>
          <a:prstGeom prst="line">
            <a:avLst/>
          </a:prstGeom>
          <a:ln w="5724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"/>
          <p:cNvSpPr/>
          <p:nvPr/>
        </p:nvSpPr>
        <p:spPr>
          <a:xfrm flipH="1">
            <a:off x="3276720" y="5445000"/>
            <a:ext cx="790560" cy="71640"/>
          </a:xfrm>
          <a:prstGeom prst="line">
            <a:avLst/>
          </a:prstGeom>
          <a:ln w="5724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24840" bIns="2484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"/>
          <p:cNvSpPr/>
          <p:nvPr/>
        </p:nvSpPr>
        <p:spPr>
          <a:xfrm>
            <a:off x="0" y="0"/>
            <a:ext cx="9144000" cy="173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3600" spc="-1" strike="noStrike">
                <a:solidFill>
                  <a:srgbClr val="000000"/>
                </a:solidFill>
                <a:latin typeface="Arial"/>
                <a:ea typeface="Times New Roman"/>
              </a:rPr>
              <a:t>5- Caja dispensadora de folletos falsa pegada en un lado del cubículo del cajero.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"/>
          <p:cNvSpPr/>
          <p:nvPr/>
        </p:nvSpPr>
        <p:spPr>
          <a:xfrm>
            <a:off x="0" y="189072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"/>
          <p:cNvSpPr/>
          <p:nvPr/>
        </p:nvSpPr>
        <p:spPr>
          <a:xfrm>
            <a:off x="1800" y="4830840"/>
            <a:ext cx="1095120" cy="64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ctr">
            <a:spAutoFit/>
          </a:bodyPr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1200" spc="-1" strike="noStrike">
                <a:solidFill>
                  <a:srgbClr val="000000"/>
                </a:solidFill>
                <a:latin typeface="Arial"/>
                <a:ea typeface="Times New Roman"/>
              </a:rPr>
              <a:t>	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"/>
          <p:cNvSpPr/>
          <p:nvPr/>
        </p:nvSpPr>
        <p:spPr>
          <a:xfrm>
            <a:off x="5940360" y="1422360"/>
            <a:ext cx="3203640" cy="5459760"/>
          </a:xfrm>
          <a:prstGeom prst="rect">
            <a:avLst/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ES" sz="3200" spc="-1" strike="noStrike">
                <a:solidFill>
                  <a:srgbClr val="ffffff"/>
                </a:solidFill>
                <a:latin typeface="Arial"/>
              </a:rPr>
              <a:t>La micro cámara en el lado puede ver el TECLADO y también el monitor para enviar una foto inalámbrica hasta una distancia de 200 metros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7" dur="indefinite" restart="never" nodeType="tmRoot">
          <p:childTnLst>
            <p:seq>
              <p:cTn id="128" dur="indefinite" nodeType="mainSeq">
                <p:childTnLst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36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2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53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4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5" dur="6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6" dur="6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plus(out)" transition="in">
                                      <p:cBhvr additive="repl">
                                        <p:cTn id="16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6" dur="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67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8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9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9900"/>
            </a:gs>
            <a:gs pos="100000">
              <a:srgbClr val="99cc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orta panfletos - 2 cameras" descr=""/>
          <p:cNvPicPr/>
          <p:nvPr/>
        </p:nvPicPr>
        <p:blipFill>
          <a:blip r:embed="rId1"/>
          <a:stretch/>
        </p:blipFill>
        <p:spPr>
          <a:xfrm>
            <a:off x="0" y="1679400"/>
            <a:ext cx="6732720" cy="5178600"/>
          </a:xfrm>
          <a:prstGeom prst="rect">
            <a:avLst/>
          </a:prstGeom>
          <a:ln w="0">
            <a:noFill/>
          </a:ln>
        </p:spPr>
      </p:pic>
      <p:sp>
        <p:nvSpPr>
          <p:cNvPr id="41" name=""/>
          <p:cNvSpPr/>
          <p:nvPr/>
        </p:nvSpPr>
        <p:spPr>
          <a:xfrm flipH="1" flipV="1">
            <a:off x="4284720" y="4276440"/>
            <a:ext cx="2735280" cy="88920"/>
          </a:xfrm>
          <a:prstGeom prst="line">
            <a:avLst/>
          </a:prstGeom>
          <a:ln w="572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2120" bIns="42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"/>
          <p:cNvSpPr/>
          <p:nvPr/>
        </p:nvSpPr>
        <p:spPr>
          <a:xfrm flipH="1" flipV="1">
            <a:off x="6156360" y="4869000"/>
            <a:ext cx="1295280" cy="976320"/>
          </a:xfrm>
          <a:prstGeom prst="line">
            <a:avLst/>
          </a:prstGeom>
          <a:ln w="572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 flipH="1">
            <a:off x="1042560" y="1341360"/>
            <a:ext cx="5545080" cy="2070000"/>
          </a:xfrm>
          <a:prstGeom prst="line">
            <a:avLst/>
          </a:prstGeom>
          <a:ln w="572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0" y="-5400"/>
            <a:ext cx="6012000" cy="192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4000" spc="-1" strike="noStrike">
                <a:solidFill>
                  <a:srgbClr val="000000"/>
                </a:solidFill>
                <a:latin typeface="Arial"/>
                <a:ea typeface="Times New Roman"/>
              </a:rPr>
              <a:t>6- Dentro de la “caja dispensadora de folletos”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0" y="208116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-46440" bIns="-4644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6156360" y="0"/>
            <a:ext cx="2987640" cy="3020760"/>
          </a:xfrm>
          <a:prstGeom prst="rect">
            <a:avLst/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3200" spc="-1" strike="noStrike">
                <a:solidFill>
                  <a:srgbClr val="000000"/>
                </a:solidFill>
                <a:latin typeface="Arial"/>
              </a:rPr>
              <a:t>Cámara puesta en el ángulo correcto para ver el teclado y el monitor.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"/>
          <p:cNvSpPr/>
          <p:nvPr/>
        </p:nvSpPr>
        <p:spPr>
          <a:xfrm>
            <a:off x="6516720" y="3789360"/>
            <a:ext cx="2627280" cy="1069560"/>
          </a:xfrm>
          <a:prstGeom prst="rect">
            <a:avLst/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3200" spc="-1" strike="noStrike">
                <a:solidFill>
                  <a:srgbClr val="000000"/>
                </a:solidFill>
                <a:latin typeface="Arial"/>
              </a:rPr>
              <a:t>Batería de la cámara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"/>
          <p:cNvSpPr/>
          <p:nvPr/>
        </p:nvSpPr>
        <p:spPr>
          <a:xfrm>
            <a:off x="6516720" y="5791320"/>
            <a:ext cx="2627280" cy="1069560"/>
          </a:xfrm>
          <a:prstGeom prst="rect">
            <a:avLst/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ES" sz="3200" spc="-1" strike="noStrike">
                <a:solidFill>
                  <a:srgbClr val="000000"/>
                </a:solidFill>
                <a:latin typeface="Arial"/>
              </a:rPr>
              <a:t>Antena de transmisión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2" dur="indefinite" restart="never" nodeType="tmRoot">
          <p:childTnLst>
            <p:seq>
              <p:cTn id="173" dur="indefinite" nodeType="mainSeq">
                <p:childTnLst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1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7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0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1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2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width*sin(2.5*pi*$)" tm="0">
                                          <p:val>
                                            <p:strVal val="0"/>
                                          </p:val>
                                        </p:tav>
                                        <p:tav fmla="width*sin(2.5*pi*$)"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Left)" transition="in">
                                      <p:cBhvr additive="repl">
                                        <p:cTn id="2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9900"/>
            </a:gs>
            <a:gs pos="100000">
              <a:srgbClr val="99cc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"/>
          <p:cNvSpPr/>
          <p:nvPr/>
        </p:nvSpPr>
        <p:spPr>
          <a:xfrm>
            <a:off x="826920" y="658440"/>
            <a:ext cx="7734600" cy="557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4000" spc="-1" strike="noStrike">
                <a:solidFill>
                  <a:srgbClr val="000000"/>
                </a:solidFill>
                <a:latin typeface="Arial"/>
              </a:rPr>
              <a:t>En caso de que descubras alguna de las características anteriores, evita tratar de quitarla, podrías ponerte en peligro, ya que estos sofisticadas aparatos, siempre están siendo vigilados,  actúa disimuladamente y acude a la autoridad más cercana</a:t>
            </a:r>
            <a:r>
              <a:rPr b="0" lang="es-ES" sz="40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5" dur="indefinite" restart="never" nodeType="tmRoot">
          <p:childTnLst>
            <p:seq>
              <p:cTn id="236" dur="indefinite" nodeType="mainSeq">
                <p:childTnLst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41" dur="77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2" dur="770" fill="hold"/>
                                        <p:tgtEl>
                                          <p:spTgt spid="4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3" dur="123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4" dur="77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calcmode="lin" valueType="num" from="(0.5)" to="(#ppt_x)">
                                      <p:cBhvr additive="repl">
                                        <p:cTn id="245" dur="123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6" dur="77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calcmode="lin" valueType="num" from="(#ppt_y+0.4)" to="(#ppt_y)">
                                      <p:cBhvr additive="repl">
                                        <p:cTn id="247" dur="123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9900"/>
            </a:gs>
            <a:gs pos="100000">
              <a:srgbClr val="99ccff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"/>
          <p:cNvSpPr/>
          <p:nvPr/>
        </p:nvSpPr>
        <p:spPr>
          <a:xfrm>
            <a:off x="755640" y="1484280"/>
            <a:ext cx="7632720" cy="34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s-MX" sz="4400" spc="-1" strike="noStrike">
                <a:solidFill>
                  <a:srgbClr val="000000"/>
                </a:solidFill>
                <a:latin typeface="Arial"/>
              </a:rPr>
              <a:t>Envíen este mensaje a tantas personas como sea posible, para que tengan conocimiento del potencial de robo de identidad..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48" dur="indefinite" restart="never" nodeType="tmRoot">
          <p:childTnLst>
            <p:seq>
              <p:cTn id="249" dur="indefinite" nodeType="mainSeq">
                <p:childTnLst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nodeType="clickEffect" fill="hold" presetClass="entr" presetID="2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 additive="repl">
                                        <p:cTn id="2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2006-06-13T17:22:47Z</dcterms:created>
  <dc:creator>Edgar Vargas C.</dc:creator>
  <dc:description/>
  <dc:language>en-US</dc:language>
  <cp:lastModifiedBy>Edgar Vargas C.</cp:lastModifiedBy>
  <dcterms:modified xsi:type="dcterms:W3CDTF">2006-06-13T18:38:32Z</dcterms:modified>
  <cp:revision>2</cp:revision>
  <dc:subject/>
  <dc:title>Diapositiva 1</dc:title>
</cp:coreProperties>
</file>