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5" r:id="rId12"/>
    <p:sldId id="266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2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432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548640"/>
            <a:ext cx="6400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&amp; Lead Time</a:t>
            </a:r>
            <a:endParaRPr lang="en-US" sz="42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Tracker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256032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of Change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324612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watch a snapshot.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to stay ahead, you need to track how things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changing — and how that change is changing.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46634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666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Rosetta  ·  Rose Thun  ·  designrosetta.com</a:t>
            </a:r>
            <a:endParaRPr lang="en-US" sz="9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9E72AB-1C00-3508-DFDD-66CD35CC1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LLM Can Do What?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all AI tools have the same capabilities. Here’s what matters for price tracking.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/>
        </p:nvGraphicFramePr>
        <p:xfrm>
          <a:off x="457200" y="1097280"/>
          <a:ext cx="8229600" cy="261620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LLM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Searches for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pricing?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Calculates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derivatives?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approach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Claude Pro / Team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HTML Tracker (Option A)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Claude Free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E651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(Option B) — you bring the numbers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ChatGPT Plus / Pro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(browsing)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(Option B) or Custom GPT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ChatGPT Free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57F1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D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(Option B) — you bring the numbers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Gemini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(built-in)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(Option B)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Microsoft Copilot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(Bing)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(Option B)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Perplexity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(built-in)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5555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(Option B)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88620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57200" y="3886200"/>
            <a:ext cx="54864" cy="640080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731520" y="3913632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LLM on this list can calculate all four derivatives and interpret the signals.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only difference is whether it can fetch the prices for you, or you bring them yourself.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Weekly Practice in Claude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69848"/>
            <a:ext cx="347472" cy="347472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06984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280160" y="1051560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items — chips, laptops, supplies, anything you reorder regularly.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1728216"/>
            <a:ext cx="347472" cy="347472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17282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80160" y="17099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your actual prices in the green column. The gap between published and yours tells a story.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2386584"/>
            <a:ext cx="347472" cy="347472"/>
          </a:xfrm>
          <a:prstGeom prst="ellipse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238658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2368296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dashboard. Green = stable. Yellow = accelerating. Red = inflection. Act on what it says.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3044952"/>
            <a:ext cx="347472" cy="347472"/>
          </a:xfrm>
          <a:prstGeom prst="ellipse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31520" y="30449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280160" y="3026664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week, add a new row. Enter the latest data. The derivatives recalculate. The pattern reveals itself.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31520" y="3703320"/>
            <a:ext cx="347472" cy="34747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31520" y="37033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280160" y="3685032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CSV for backup. Share the dashboard with your team. The practice is the product.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520" y="45262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the numbers. Take the derivatives. Write the sentence. Do it again next week.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31520" y="48006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666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85E4D008-5A85-3C0B-D2BE-5E1EA98680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weeks from now.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7680960" cy="3291840"/>
          </a:xfrm>
          <a:prstGeom prst="rect">
            <a:avLst/>
          </a:prstGeom>
          <a:solidFill>
            <a:srgbClr val="2525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143000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We’ll do a follow-up call to see what you’re finding.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1005840" y="160020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four weeks of data, you’ll have enough history for jerk to start showing real signals. That’s when the framework comes alive.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05840" y="219456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want to hear: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2514600"/>
            <a:ext cx="7132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surprised you?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Did the derivatives catch something you would have missed?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was confusing?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Language, layout, workflow — anything that slowed you down.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you actually do differently?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The best signal is action. Tell me what changed.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44348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results shape the book. That’s not a figure of speech.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4754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666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Rose Thun  ·  rose@designrosetta.com  ·  designrosetta.com</a:t>
            </a:r>
            <a:endParaRPr lang="en-US" sz="9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17BD49B-9A7D-1037-3958-F18B8655C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note before we begin.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8229600" cy="335822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54864" cy="3358228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37160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framework is becoming a book.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18288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works for equipment pricing, but it applies anywhere change matters — lead times, stocks, AEO, any shifting market. The core idea is derivatives of change — position, velocity, acceleration, jerk — come from physics, but they work as a decision framework for anyone tracking trends and market shifts.  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You’re among the first people to use it.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50392" y="315562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results over the next four weeks will shape what gets written. What works. What doesn’t. What language lands. What confuses. That feedback matters more than you think. </a:t>
            </a:r>
          </a:p>
          <a:p>
            <a:pPr marL="0" indent="0">
              <a:lnSpc>
                <a:spcPct val="140000"/>
              </a:lnSpc>
              <a:buNone/>
            </a:pPr>
            <a:endParaRPr lang="en-US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started with this observation in 1999 dotcom domain names, with acceleration in triple digits per month, but we didn’t track Jerk then. I now want to apply all 4 levels of observation more deliberately.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112921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for being a guinea pig.</a:t>
            </a:r>
            <a:endParaRPr lang="en-US" sz="1300" b="1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355062-FCFA-6A16-AC69-91CE0E649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  <p:sp>
        <p:nvSpPr>
          <p:cNvPr id="12" name="Text 5">
            <a:extLst>
              <a:ext uri="{FF2B5EF4-FFF2-40B4-BE49-F238E27FC236}">
                <a16:creationId xmlns:a16="http://schemas.microsoft.com/office/drawing/2014/main" id="{F635AA81-0211-6069-0854-E099D6981663}"/>
              </a:ext>
            </a:extLst>
          </p:cNvPr>
          <p:cNvSpPr/>
          <p:nvPr/>
        </p:nvSpPr>
        <p:spPr>
          <a:xfrm>
            <a:off x="822960" y="331564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idea came from.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— Price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54864" cy="530352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are we now?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377440" y="941832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price. Observe. Establish your baseline. Necessary but incomplete.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1490472"/>
            <a:ext cx="54864" cy="530352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4904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 (+)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171907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rising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377440" y="1517904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Investigate. Test alternate suppliers or models. Understand what’s driving the movement before reacting.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2066544"/>
            <a:ext cx="54864" cy="530352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06654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 (−)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229514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falling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377440" y="2093976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Monitor. Is this one item, one supplier, or the whole market? Don’t mistake a blip for a trend.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642616"/>
            <a:ext cx="54864" cy="530352"/>
          </a:xfrm>
          <a:prstGeom prst="rect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264261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 (+)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40080" y="287121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accelerating up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377440" y="2670048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Commit. Lock in contracts, place orders, build buffer stock. The cost of waiting compounds every week.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218688"/>
            <a:ext cx="54864" cy="530352"/>
          </a:xfrm>
          <a:prstGeom prst="rect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21868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 (−)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40080" y="344728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acceleration easing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377440" y="3246120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warning. Price may still be rising, but the rise is losing steam. Watch for jerk confirmation.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794760"/>
            <a:ext cx="54864" cy="530352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40080" y="37947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(+)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40080" y="40233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intensifying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377440" y="3822192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decisively. Supply disruption, tariff change, or new model launch. Make the reversible bets now.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4370832"/>
            <a:ext cx="54864" cy="530352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40080" y="437083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(−)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40080" y="459943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Curve is bending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377440" y="4398264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best window. If waiting for better price, this may be the bottom. If delaying, the window is closing.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4D4B6F71-AAB5-D550-6B3E-9C5961CAB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— Lead Time / Availability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54864" cy="530352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long until it arrives?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377440" y="941832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lead time or availability. For devices: in stock or backordered? The starting point.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1490472"/>
            <a:ext cx="54864" cy="530352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4904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 (+)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171907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time growing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377440" y="1517904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tightening. Parts that shipped in 4 weeks now take 6. Start qualifying backup sources now.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2066544"/>
            <a:ext cx="54864" cy="530352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06654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 (−)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229514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time shrinking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377440" y="2093976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loosening. Confirm it holds for 2–3 weeks before using as leverage in negotiations.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642616"/>
            <a:ext cx="54864" cy="530352"/>
          </a:xfrm>
          <a:prstGeom prst="rect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264261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 (+)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40080" y="287121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worse faster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377440" y="2670048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squeeze intensifying. Order immediately. Notify your team about delays before they become emergencies.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218688"/>
            <a:ext cx="54864" cy="530352"/>
          </a:xfrm>
          <a:prstGeom prst="rect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21868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 (−)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40080" y="344728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 easing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377440" y="3246120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times still growing, but growth is slowing. The worst may be passing. Hold orders but stop panic-buying.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794760"/>
            <a:ext cx="54864" cy="530352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40080" y="37947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(+)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40080" y="40233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Systemic disruption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377440" y="3822192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times growing faster every week. Factory shutdown, allocation, or shipping crisis. Escalate. Secure stock today.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4370832"/>
            <a:ext cx="54864" cy="530352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40080" y="437083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(−)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40080" y="459943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forming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377440" y="4398264"/>
            <a:ext cx="6400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decelerating faster now. Don’t cancel safety orders yet,  but stop adding. Plan return to normal in 3–4 weeks.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2E95349-CE9B-D673-90E3-2945A1052F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Matrix: Price Jerk Sign Changes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pattern itself is changing — these are the moments that matter most.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" cy="1097280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21615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− + Price rising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" y="1417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forming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67335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still rising but acceleration fading. Requote now. Better prices 2–4 weeks away.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63440" y="114300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143000"/>
            <a:ext cx="54864" cy="1097280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21615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− + Price falling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846320" y="1417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Trough approaching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167335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 is forming. This is the buy window. Prepare purchase orders.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57200" y="242316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2423160"/>
            <a:ext cx="54864" cy="1097280"/>
          </a:xfrm>
          <a:prstGeom prst="rect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249631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+ + Stable price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0080" y="26974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 ending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295351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Stability breaking. Secure flexible contracts while suppliers are relaxed.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242316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663440" y="2423160"/>
            <a:ext cx="54864" cy="1097280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49631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 + + Price falling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846320" y="26974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 forming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295351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Decline accelerating but may signal final push before reversal. Watch 2 weeks.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57200" y="370332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3703320"/>
            <a:ext cx="54864" cy="1097280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40080" y="37764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price &gt; Published + Inflection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40080" y="39776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signal — act now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" y="423367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You’re overpaying AND the market is shifting. Requote immediately. Use published price as leverage.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663440" y="370332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663440" y="3703320"/>
            <a:ext cx="54864" cy="1097280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46320" y="37764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price &lt; Published + Inflection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846320" y="39776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your deal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423367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a good deal AND market is shifting. Don’t renegotiate. Lock in current terms.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AB34D5B-E9E9-2ED0-1436-177A7DD07A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Matrix: Lead Time Jerk Sign Changes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is what you pay. Lead time is whether you can get it at all.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" cy="1097280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21615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 Jerk − + Lead time growing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" y="1417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crunch peaking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67335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times still long but growth slowing. Hold orders but stop panic-buying. Plan return to normal in 3–4 weeks.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63440" y="114300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143000"/>
            <a:ext cx="54864" cy="1097280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21615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 Jerk − + Lead time shrinking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846320" y="14173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stabilizing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167335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normalizing. Suppliers have capacity again. This is your leverage window — renegotiate now.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57200" y="242316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2423160"/>
            <a:ext cx="54864" cy="1097280"/>
          </a:xfrm>
          <a:prstGeom prst="rect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249631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 Jerk + + Stable lead time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0080" y="26974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disruption building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295351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is stirring. Investigate immediately. Identify the cause and you’re weeks ahead of competitors.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242316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663440" y="2423160"/>
            <a:ext cx="54864" cy="1097280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49631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 Jerk + + Lead time growing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846320" y="26974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Shortage accelerating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295351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Escalation signal. Secure available stock immediately. Activate alternates. Alert your team.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57200" y="370332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3703320"/>
            <a:ext cx="54864" cy="1097280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40080" y="37764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+ LT jerk both flipped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40080" y="39776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Systemic shift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" y="423367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Strongest signal. Tariff, factory shutdown, or allocation event. Both dimensions moving at once. Treat as urgent.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663440" y="370332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663440" y="3703320"/>
            <a:ext cx="54864" cy="1097280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46320" y="37764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up but lead time down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846320" y="39776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Divergence — read carefully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4233672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is fine but price rising — likely hype or speculation. Don’t overbuy. Let lead time be your truth signal.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FD5C559-A7AF-B249-BCA2-34B5E7E90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Tracks — and Two Types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393192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85800" y="10058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A: Published Price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85800" y="1280160"/>
            <a:ext cx="3474720" cy="36576"/>
          </a:xfrm>
          <a:prstGeom prst="rect">
            <a:avLst/>
          </a:prstGeom>
          <a:solidFill>
            <a:srgbClr val="E0E0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distributors or retailers list right now. The LLM-gathered data (purple column). This is the market view — what everyone can see.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2103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A8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B: Your Actual Price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85800" y="2377440"/>
            <a:ext cx="3474720" cy="36576"/>
          </a:xfrm>
          <a:prstGeom prst="rect">
            <a:avLst/>
          </a:prstGeom>
          <a:solidFill>
            <a:srgbClr val="C8F0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5800" y="251460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you’re actually paying. Quoted prices, PO prices, negotiated rates (green column). The gap between tracks is where the insight lives.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393192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83480" y="10058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Chip / Component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983480" y="1280160"/>
            <a:ext cx="3474720" cy="36576"/>
          </a:xfrm>
          <a:prstGeom prst="rect">
            <a:avLst/>
          </a:prstGeom>
          <a:solidFill>
            <a:srgbClr val="E0E0E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983480" y="137160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ICs, capacitors, connectors, sensors.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Distributor pricing: Mouser, DigiKey, Octopart.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time in weeks/days from factory.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983480" y="2103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Laptop / Device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983480" y="2377440"/>
            <a:ext cx="3474720" cy="36576"/>
          </a:xfrm>
          <a:prstGeom prst="rect">
            <a:avLst/>
          </a:prstGeom>
          <a:solidFill>
            <a:srgbClr val="E0E0E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983480" y="246888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Laptops, desktops, monitors, printers.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pricing: Amazon, Best Buy, B&amp;H, direct.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Availability: in stock (0 days) or backordered.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52044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85800" y="359359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Gap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5800" y="3858768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price &gt; Published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You’re overpaying. Time to requote.</a:t>
            </a:r>
            <a:endParaRPr lang="en-US" sz="950" dirty="0"/>
          </a:p>
          <a:p>
            <a:pPr marL="0" indent="0">
              <a:buNone/>
            </a:pPr>
            <a:r>
              <a:rPr lang="en-US" sz="950" b="1" dirty="0">
                <a:solidFill>
                  <a:srgbClr val="2A8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price &lt; Published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You have a good deal. Protect it.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754880" y="3858768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growing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Something structural changed. Investigate.</a:t>
            </a:r>
            <a:endParaRPr lang="en-US" sz="950" dirty="0"/>
          </a:p>
          <a:p>
            <a:pPr marL="0" indent="0">
              <a:buNone/>
            </a:pPr>
            <a:r>
              <a:rPr lang="en-US" sz="95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shrinking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Converging with market. Normal. Watch for crossover.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EE024D3-739E-BE12-1FA1-0B1AB0945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Math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precise among us.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502920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f'(x) = lim(Δt → 0) [ f(x+Δt) − f(x) ] / Δt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limit requires continuous data. We have weekly observations.</a:t>
            </a:r>
            <a:endParaRPr lang="en-US" sz="11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we use the finite difference method — the standard approach for computing derivatives from discrete time-series data.</a:t>
            </a:r>
            <a:endParaRPr lang="en-US" sz="11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 physics, economics, signal processing, and engineering.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2788920"/>
            <a:ext cx="265176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2788920"/>
            <a:ext cx="2651760" cy="36576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2880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6C6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318211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(this week − last week) ÷ time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0" y="2788920"/>
            <a:ext cx="265176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0" y="2788920"/>
            <a:ext cx="2651760" cy="36576"/>
          </a:xfrm>
          <a:prstGeom prst="rect">
            <a:avLst/>
          </a:prstGeom>
          <a:solidFill>
            <a:srgbClr val="FD98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429000" y="2880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D9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29000" y="318211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(this week's velocity − last week's) ÷ time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26480" y="2788920"/>
            <a:ext cx="265176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26480" y="2788920"/>
            <a:ext cx="2651760" cy="36576"/>
          </a:xfrm>
          <a:prstGeom prst="rect">
            <a:avLst/>
          </a:prstGeom>
          <a:solidFill>
            <a:srgbClr val="EF4E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263640" y="2880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E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Jerk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63640" y="318211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(this week's accel − last week's) ÷ time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9319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weekly data, the time interval is 1. The division doesn’t change the number.</a:t>
            </a: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detecting directional change in procurement, weekly resolution is more than sufficient.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5997E2E-4105-71E6-F25F-23F36785B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546" y="4640579"/>
            <a:ext cx="408662" cy="4086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Each Approach Gives You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393192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3931920" cy="36576"/>
          </a:xfrm>
          <a:prstGeom prst="rect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05156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A: HTML Tracker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13258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i="1" dirty="0">
                <a:solidFill>
                  <a:srgbClr val="FF5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Pro or Team users</a:t>
            </a:r>
            <a:endParaRPr lang="en-US" sz="1050" b="1" dirty="0">
              <a:solidFill>
                <a:srgbClr val="FF505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777240" y="1746504"/>
            <a:ext cx="109728" cy="109728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05840" y="16916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dashboard in your browser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77240" y="2020824"/>
            <a:ext cx="109728" cy="109728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005840" y="196596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saves locally between sessions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77240" y="2295144"/>
            <a:ext cx="109728" cy="109728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05840" y="224028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Color-coded derivative signals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77240" y="2569464"/>
            <a:ext cx="109728" cy="109728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005840" y="251460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export for backup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77240" y="2843784"/>
            <a:ext cx="109728" cy="109728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05840" y="278892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section with decision matrices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77240" y="3118104"/>
            <a:ext cx="109728" cy="109728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005840" y="30632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can update with fresh pricing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77240" y="3392424"/>
            <a:ext cx="109728" cy="109728"/>
          </a:xfrm>
          <a:prstGeom prst="ellipse">
            <a:avLst/>
          </a:prstGeom>
          <a:solidFill>
            <a:srgbClr val="4444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005840" y="333756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HTML into a new chat to continue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914400"/>
            <a:ext cx="393192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54880" y="914400"/>
            <a:ext cx="3931920" cy="36576"/>
          </a:xfrm>
          <a:prstGeom prst="rect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983480" y="105156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8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B: Monitoring Prompt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983480" y="13258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b="1" i="1" dirty="0">
                <a:solidFill>
                  <a:srgbClr val="FF5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LLM — Claude Free, ChatGPT, Gemini, Copilot, Perplexity</a:t>
            </a:r>
          </a:p>
        </p:txBody>
      </p:sp>
      <p:sp>
        <p:nvSpPr>
          <p:cNvPr id="25" name="Shape 23"/>
          <p:cNvSpPr/>
          <p:nvPr/>
        </p:nvSpPr>
        <p:spPr>
          <a:xfrm>
            <a:off x="5074920" y="1746504"/>
            <a:ext cx="109728" cy="109728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303520" y="16916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into any chat or Custom GPT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074920" y="2020824"/>
            <a:ext cx="109728" cy="109728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303520" y="196596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calculates and interprets derivatives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74920" y="2295144"/>
            <a:ext cx="109728" cy="109728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303520" y="224028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Plain-language action recommendations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5074920" y="2569464"/>
            <a:ext cx="109728" cy="109728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303520" y="251460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or without web search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074920" y="2843784"/>
            <a:ext cx="109728" cy="109728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303520" y="278892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History maintained within a thread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5074920" y="3118104"/>
            <a:ext cx="109728" cy="109728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5303520" y="30632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the prompt to start fresh anytime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074920" y="3392424"/>
            <a:ext cx="109728" cy="109728"/>
          </a:xfrm>
          <a:prstGeom prst="ellipse">
            <a:avLst/>
          </a:prstGeom>
          <a:solidFill>
            <a:srgbClr val="56C6A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303520" y="333756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framework, same decision matrices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85800" y="431897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4444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framework is the value. The tool is just the delivery method.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derivatives and Jerk concept are from an upcoming book by Rose Thun.  ·  © 2026 Design Rosetta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2001</Words>
  <Application>Microsoft Office PowerPoint</Application>
  <PresentationFormat>On-screen Show (16:9)</PresentationFormat>
  <Paragraphs>242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&amp; Lead Time Tracker</dc:title>
  <dc:subject>PptxGenJS Presentation</dc:subject>
  <dc:creator>Design Rosetta</dc:creator>
  <cp:lastModifiedBy>Rosemarie Thun</cp:lastModifiedBy>
  <cp:revision>3</cp:revision>
  <dcterms:created xsi:type="dcterms:W3CDTF">2026-02-12T05:30:46Z</dcterms:created>
  <dcterms:modified xsi:type="dcterms:W3CDTF">2026-02-12T15:50:19Z</dcterms:modified>
</cp:coreProperties>
</file>