
<file path=[Content_Types].xml><?xml version="1.0" encoding="utf-8"?>
<Types xmlns="http://schemas.openxmlformats.org/package/2006/content-types">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notesSlides/notesSlide9.xml" ContentType="application/vnd.openxmlformats-officedocument.presentationml.notesSlide+xml"/>
  <Override PartName="/ppt/slides/slide5.xml" ContentType="application/vnd.openxmlformats-officedocument.presentationml.slide+xml"/>
  <Override PartName="/ppt/slideLayouts/slideLayout11.xml" ContentType="application/vnd.openxmlformats-officedocument.presentationml.slideLayout+xml"/>
  <Override PartName="/ppt/notesSlides/notesSlide16.xml" ContentType="application/vnd.openxmlformats-officedocument.presentationml.notes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notesSlides/notesSlide12.xml" ContentType="application/vnd.openxmlformats-officedocument.presentationml.notesSlide+xml"/>
  <Default Extension="jpeg" ContentType="image/jpeg"/>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Default Extension="xml" ContentType="application/xml"/>
  <Override PartName="/ppt/notesSlides/notesSlide5.xml" ContentType="application/vnd.openxmlformats-officedocument.presentationml.notesSlide+xml"/>
  <Override PartName="/ppt/tableStyles.xml" ContentType="application/vnd.openxmlformats-officedocument.presentationml.tableStyles+xml"/>
  <Override PartName="/ppt/slides/slide15.xml" ContentType="application/vnd.openxmlformats-officedocument.presentationml.slide+xml"/>
  <Override PartName="/ppt/notesSlides/notesSlide1.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notesSlides/notesSlide3.xml" ContentType="application/vnd.openxmlformats-officedocument.presentationml.notes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notesSlides/notesSlide8.xml" ContentType="application/vnd.openxmlformats-officedocument.presentationml.notesSlide+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8"/>
  </p:notesMasterIdLst>
  <p:sldIdLst>
    <p:sldId id="271" r:id="rId2"/>
    <p:sldId id="270" r:id="rId3"/>
    <p:sldId id="256" r:id="rId4"/>
    <p:sldId id="257" r:id="rId5"/>
    <p:sldId id="263" r:id="rId6"/>
    <p:sldId id="262" r:id="rId7"/>
    <p:sldId id="258" r:id="rId8"/>
    <p:sldId id="272" r:id="rId9"/>
    <p:sldId id="260" r:id="rId10"/>
    <p:sldId id="261" r:id="rId11"/>
    <p:sldId id="264" r:id="rId12"/>
    <p:sldId id="265" r:id="rId13"/>
    <p:sldId id="266" r:id="rId14"/>
    <p:sldId id="267" r:id="rId15"/>
    <p:sldId id="268" r:id="rId16"/>
    <p:sldId id="269" r:id="rId17"/>
  </p:sldIdLst>
  <p:sldSz cx="9144000" cy="6858000" type="screen4x3"/>
  <p:notesSz cx="6858000" cy="9144000"/>
  <p:defaultText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notes" clrMode="gray"/>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26072" autoAdjust="0"/>
    <p:restoredTop sz="61458" autoAdjust="0"/>
  </p:normalViewPr>
  <p:slideViewPr>
    <p:cSldViewPr snapToGrid="0" snapToObjects="1" showGuides="1">
      <p:cViewPr>
        <p:scale>
          <a:sx n="75" d="100"/>
          <a:sy n="75" d="100"/>
        </p:scale>
        <p:origin x="-2984" y="-504"/>
      </p:cViewPr>
      <p:guideLst>
        <p:guide orient="horz" pos="2160"/>
        <p:guide pos="2880"/>
      </p:guideLst>
    </p:cSldViewPr>
  </p:slideViewPr>
  <p:notesTextViewPr>
    <p:cViewPr>
      <p:scale>
        <a:sx n="100" d="100"/>
        <a:sy n="100" d="100"/>
      </p:scale>
      <p:origin x="0" y="0"/>
    </p:cViewPr>
  </p:notesTextViewPr>
  <p:sorterViewPr>
    <p:cViewPr>
      <p:scale>
        <a:sx n="150" d="100"/>
        <a:sy n="150" d="100"/>
      </p:scale>
      <p:origin x="0" y="0"/>
    </p:cViewPr>
  </p:sorter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BDF7C45-0466-EB44-878B-EC4B40F3636A}" type="datetimeFigureOut">
              <a:rPr lang="en-GB" smtClean="0"/>
              <a:pPr/>
              <a:t>9/9/14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18A0CC-A800-6B4D-B6D3-3D3A7BA6216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smtClean="0"/>
              <a:t>Smoking,</a:t>
            </a:r>
            <a:r>
              <a:rPr lang="en-GB" sz="1400" baseline="0" dirty="0" smtClean="0"/>
              <a:t>   </a:t>
            </a:r>
            <a:r>
              <a:rPr lang="en-GB" sz="1400" dirty="0" smtClean="0"/>
              <a:t>Mobile,</a:t>
            </a:r>
            <a:r>
              <a:rPr lang="en-GB" sz="1400" baseline="0" dirty="0" smtClean="0"/>
              <a:t>    </a:t>
            </a:r>
            <a:r>
              <a:rPr lang="en-GB" sz="1400" dirty="0" smtClean="0"/>
              <a:t>Toilet,</a:t>
            </a:r>
            <a:r>
              <a:rPr lang="en-GB" sz="1400" baseline="0" dirty="0" smtClean="0"/>
              <a:t>        </a:t>
            </a:r>
            <a:r>
              <a:rPr lang="en-GB" sz="1400" dirty="0" smtClean="0"/>
              <a:t>Fire</a:t>
            </a:r>
            <a:r>
              <a:rPr lang="en-GB" sz="1400" baseline="0" dirty="0" smtClean="0"/>
              <a:t> Exit ,        Cautions in this room/building</a:t>
            </a:r>
          </a:p>
          <a:p>
            <a:endParaRPr lang="en-GB" sz="1400" baseline="0" dirty="0" smtClean="0"/>
          </a:p>
          <a:p>
            <a:r>
              <a:rPr lang="en-GB" sz="1400" baseline="0" dirty="0" smtClean="0"/>
              <a:t>Shown are 4 categories of safety signs.    Do you know?   Double as diagnostic assessment !</a:t>
            </a:r>
          </a:p>
          <a:p>
            <a:pPr>
              <a:buFont typeface="Arial"/>
              <a:buChar char="•"/>
            </a:pPr>
            <a:r>
              <a:rPr lang="en-GB" sz="1400" baseline="0" dirty="0" smtClean="0"/>
              <a:t> Red  -  Prohibition  Circle with cross band</a:t>
            </a:r>
          </a:p>
          <a:p>
            <a:pPr>
              <a:buFont typeface="Arial"/>
              <a:buChar char="•"/>
            </a:pPr>
            <a:r>
              <a:rPr lang="en-GB" sz="1400" baseline="0" dirty="0" smtClean="0"/>
              <a:t> Yellow  -  Warning of potential dangers</a:t>
            </a:r>
          </a:p>
          <a:p>
            <a:pPr>
              <a:buFont typeface="Arial"/>
              <a:buChar char="•"/>
            </a:pPr>
            <a:r>
              <a:rPr lang="en-GB" sz="1400" baseline="0" dirty="0" smtClean="0"/>
              <a:t> Blue  -  Mandatory actions that must be carried out</a:t>
            </a:r>
          </a:p>
          <a:p>
            <a:pPr>
              <a:buFont typeface="Arial"/>
              <a:buChar char="•"/>
            </a:pPr>
            <a:r>
              <a:rPr lang="en-GB" sz="1400" baseline="0" dirty="0" smtClean="0"/>
              <a:t> Green  -  Safe condition or for a safe course of action or further supplementary information  E.g. Fire escape arrow if route is not conspicuous</a:t>
            </a:r>
          </a:p>
          <a:p>
            <a:pPr>
              <a:buFont typeface="Arial"/>
              <a:buNone/>
            </a:pPr>
            <a:endParaRPr lang="en-GB" sz="1400" baseline="0" dirty="0" smtClean="0"/>
          </a:p>
          <a:p>
            <a:pPr marL="0" marR="0" indent="0" algn="l" defTabSz="457200" rtl="0" eaLnBrk="1" fontAlgn="auto" latinLnBrk="0" hangingPunct="1">
              <a:lnSpc>
                <a:spcPct val="100000"/>
              </a:lnSpc>
              <a:spcBef>
                <a:spcPts val="0"/>
              </a:spcBef>
              <a:spcAft>
                <a:spcPts val="0"/>
              </a:spcAft>
              <a:buClrTx/>
              <a:buSzTx/>
              <a:buFont typeface="Arial"/>
              <a:buNone/>
              <a:tabLst/>
              <a:defRPr/>
            </a:pPr>
            <a:r>
              <a:rPr lang="en-US" sz="1400" kern="1200" dirty="0" smtClean="0">
                <a:solidFill>
                  <a:schemeClr val="tx1"/>
                </a:solidFill>
                <a:latin typeface="+mn-lt"/>
                <a:ea typeface="+mn-ea"/>
                <a:cs typeface="+mn-cs"/>
              </a:rPr>
              <a:t>The Health and Safety (Safety Signs and Signals) Regulations 1996 requires employers to use a safety sign where there is a significant risk to health and safety that has not been avoided or controlled by the methods required under the relevant law, provided the use of a sign can help reduce the risk. Safety signs are not a suitable substitute for those other methods of controlling risks such as engineering controls and safe systems of work.	</a:t>
            </a:r>
          </a:p>
          <a:p>
            <a:pPr>
              <a:buFont typeface="Arial"/>
              <a:buNone/>
            </a:pPr>
            <a:endParaRPr lang="en-GB" sz="1400" baseline="0" dirty="0" smtClean="0"/>
          </a:p>
          <a:p>
            <a:pPr>
              <a:buFont typeface="Arial"/>
              <a:buNone/>
            </a:pPr>
            <a:r>
              <a:rPr lang="en-GB" sz="1400" baseline="0" dirty="0" smtClean="0"/>
              <a:t>More of this later</a:t>
            </a:r>
          </a:p>
          <a:p>
            <a:endParaRPr lang="en-GB" sz="1400" baseline="0" dirty="0" smtClean="0"/>
          </a:p>
          <a:p>
            <a:r>
              <a:rPr lang="en-GB" sz="1400" baseline="0" dirty="0" smtClean="0"/>
              <a:t>Group introductions</a:t>
            </a:r>
            <a:endParaRPr lang="en-GB" sz="1400" dirty="0"/>
          </a:p>
        </p:txBody>
      </p:sp>
      <p:sp>
        <p:nvSpPr>
          <p:cNvPr id="4" name="Slide Number Placeholder 3"/>
          <p:cNvSpPr>
            <a:spLocks noGrp="1"/>
          </p:cNvSpPr>
          <p:nvPr>
            <p:ph type="sldNum" sz="quarter" idx="10"/>
          </p:nvPr>
        </p:nvSpPr>
        <p:spPr/>
        <p:txBody>
          <a:bodyPr/>
          <a:lstStyle/>
          <a:p>
            <a:fld id="{0AAB8B8B-0752-1640-A984-06E606F8FDF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smtClean="0"/>
              <a:t>The IQA</a:t>
            </a:r>
            <a:r>
              <a:rPr lang="en-GB" sz="1400" baseline="0" dirty="0" smtClean="0"/>
              <a:t> system at a centre monitors all element of the candidate journey</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Quality Assurance requires evidence – evidence based system</a:t>
            </a:r>
            <a:endParaRPr lang="en-GB"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600" dirty="0" smtClean="0"/>
              <a:t>Portfolio of evidence that meet assessment criteria</a:t>
            </a:r>
          </a:p>
          <a:p>
            <a:endParaRPr lang="en-GB" sz="1600" dirty="0" smtClean="0"/>
          </a:p>
          <a:p>
            <a:r>
              <a:rPr lang="en-GB" sz="1600" dirty="0" smtClean="0"/>
              <a:t>Not</a:t>
            </a:r>
          </a:p>
          <a:p>
            <a:r>
              <a:rPr lang="en-GB" sz="1600" dirty="0" smtClean="0"/>
              <a:t>Anything [information,</a:t>
            </a:r>
            <a:r>
              <a:rPr lang="en-GB" sz="1600" baseline="0" dirty="0" smtClean="0"/>
              <a:t> guidance] that formed part of candidate journey</a:t>
            </a:r>
          </a:p>
          <a:p>
            <a:r>
              <a:rPr lang="en-GB" sz="1600" dirty="0" smtClean="0"/>
              <a:t>Training materials</a:t>
            </a:r>
          </a:p>
          <a:p>
            <a:r>
              <a:rPr lang="en-GB" sz="1600" dirty="0" smtClean="0"/>
              <a:t>Assignments for</a:t>
            </a:r>
            <a:r>
              <a:rPr lang="en-GB" sz="1600" baseline="0" dirty="0" smtClean="0"/>
              <a:t> developing learners</a:t>
            </a:r>
          </a:p>
          <a:p>
            <a:endParaRPr lang="en-GB" sz="1600" baseline="0" dirty="0" smtClean="0"/>
          </a:p>
          <a:p>
            <a:endParaRPr lang="en-GB" sz="1600" baseline="0" dirty="0" smtClean="0"/>
          </a:p>
          <a:p>
            <a:r>
              <a:rPr lang="en-GB" sz="1600" baseline="0" dirty="0" smtClean="0"/>
              <a:t>A Learner may wish to keep a learning file -  a personal record of the journey</a:t>
            </a:r>
            <a:endParaRPr lang="en-GB" sz="16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The Centre IQA [for delivery of IQA award] needs to IQA the IQA assessor of IQA candidates</a:t>
            </a:r>
            <a:endParaRPr lang="en-GB"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kern="1200" baseline="0" dirty="0" smtClean="0">
                <a:solidFill>
                  <a:schemeClr val="tx1"/>
                </a:solidFill>
                <a:latin typeface="+mn-lt"/>
                <a:ea typeface="+mn-ea"/>
                <a:cs typeface="+mn-cs"/>
              </a:rPr>
              <a:t>The responsible person for internal quality assurance in a centre will need to ensure that all factors related to quality assurance are covered in the centre. These include ensuring that:</a:t>
            </a:r>
          </a:p>
          <a:p>
            <a:endParaRPr lang="en-US" sz="1400" kern="1200" baseline="0" dirty="0" smtClean="0">
              <a:solidFill>
                <a:schemeClr val="tx1"/>
              </a:solidFill>
              <a:latin typeface="+mn-lt"/>
              <a:ea typeface="+mn-ea"/>
              <a:cs typeface="+mn-cs"/>
            </a:endParaRPr>
          </a:p>
          <a:p>
            <a:r>
              <a:rPr lang="en-US" sz="1400" kern="1200" baseline="0" dirty="0" smtClean="0">
                <a:solidFill>
                  <a:schemeClr val="tx1"/>
                </a:solidFill>
                <a:latin typeface="+mn-lt"/>
                <a:ea typeface="+mn-ea"/>
                <a:cs typeface="+mn-cs"/>
              </a:rPr>
              <a:t>• quality assurance systems are ‘fit for purpose’ and do actually monitor the quality of the learner journey</a:t>
            </a:r>
          </a:p>
          <a:p>
            <a:r>
              <a:rPr lang="en-US" sz="1400" kern="1200" baseline="0" dirty="0" smtClean="0">
                <a:solidFill>
                  <a:schemeClr val="tx1"/>
                </a:solidFill>
                <a:latin typeface="+mn-lt"/>
                <a:ea typeface="+mn-ea"/>
                <a:cs typeface="+mn-cs"/>
              </a:rPr>
              <a:t>• quality assurance sampling is planned for and carried out throughout the learner journey and not just at the end of assessment</a:t>
            </a:r>
          </a:p>
          <a:p>
            <a:r>
              <a:rPr lang="en-US" sz="1400" kern="1200" baseline="0" dirty="0" smtClean="0">
                <a:solidFill>
                  <a:schemeClr val="tx1"/>
                </a:solidFill>
                <a:latin typeface="+mn-lt"/>
                <a:ea typeface="+mn-ea"/>
                <a:cs typeface="+mn-cs"/>
              </a:rPr>
              <a:t>• learning and training that is delivered, models ‘best practice’ and meets all requirements – and that this is monitored</a:t>
            </a:r>
          </a:p>
          <a:p>
            <a:r>
              <a:rPr lang="en-US" sz="1400" kern="1200" baseline="0" dirty="0" smtClean="0">
                <a:solidFill>
                  <a:schemeClr val="tx1"/>
                </a:solidFill>
                <a:latin typeface="+mn-lt"/>
                <a:ea typeface="+mn-ea"/>
                <a:cs typeface="+mn-cs"/>
              </a:rPr>
              <a:t>• assessment practice is in line with the current NOS for assessment</a:t>
            </a:r>
          </a:p>
          <a:p>
            <a:r>
              <a:rPr lang="en-US" sz="1400" kern="1200" baseline="0" dirty="0" smtClean="0">
                <a:solidFill>
                  <a:schemeClr val="tx1"/>
                </a:solidFill>
                <a:latin typeface="+mn-lt"/>
                <a:ea typeface="+mn-ea"/>
                <a:cs typeface="+mn-cs"/>
              </a:rPr>
              <a:t>• assessors are regularly observed carrying out assessment processes</a:t>
            </a:r>
          </a:p>
          <a:p>
            <a:r>
              <a:rPr lang="en-US" sz="1400" kern="1200" baseline="0" dirty="0" smtClean="0">
                <a:solidFill>
                  <a:schemeClr val="tx1"/>
                </a:solidFill>
                <a:latin typeface="+mn-lt"/>
                <a:ea typeface="+mn-ea"/>
                <a:cs typeface="+mn-cs"/>
              </a:rPr>
              <a:t>• assessors are supported, get feedback on their practice and take part in </a:t>
            </a:r>
            <a:r>
              <a:rPr lang="en-US" sz="1400" kern="1200" baseline="0" dirty="0" err="1" smtClean="0">
                <a:solidFill>
                  <a:schemeClr val="tx1"/>
                </a:solidFill>
                <a:latin typeface="+mn-lt"/>
                <a:ea typeface="+mn-ea"/>
                <a:cs typeface="+mn-cs"/>
              </a:rPr>
              <a:t>standardisation</a:t>
            </a:r>
            <a:r>
              <a:rPr lang="en-US" sz="1400" kern="1200" baseline="0" dirty="0" smtClean="0">
                <a:solidFill>
                  <a:schemeClr val="tx1"/>
                </a:solidFill>
                <a:latin typeface="+mn-lt"/>
                <a:ea typeface="+mn-ea"/>
                <a:cs typeface="+mn-cs"/>
              </a:rPr>
              <a:t> activities</a:t>
            </a:r>
          </a:p>
          <a:p>
            <a:r>
              <a:rPr lang="en-US" sz="1400" kern="1200" baseline="0" dirty="0" smtClean="0">
                <a:solidFill>
                  <a:schemeClr val="tx1"/>
                </a:solidFill>
                <a:latin typeface="+mn-lt"/>
                <a:ea typeface="+mn-ea"/>
                <a:cs typeface="+mn-cs"/>
              </a:rPr>
              <a:t>• record keeping is maintained as required</a:t>
            </a:r>
          </a:p>
          <a:p>
            <a:r>
              <a:rPr lang="en-US" sz="1400" kern="1200" baseline="0" dirty="0" smtClean="0">
                <a:solidFill>
                  <a:schemeClr val="tx1"/>
                </a:solidFill>
                <a:latin typeface="+mn-lt"/>
                <a:ea typeface="+mn-ea"/>
                <a:cs typeface="+mn-cs"/>
              </a:rPr>
              <a:t>• IQA practice is in line with the current NOS for internal quality assurance</a:t>
            </a:r>
          </a:p>
          <a:p>
            <a:r>
              <a:rPr lang="en-US" sz="1400" kern="1200" baseline="0" dirty="0" smtClean="0">
                <a:solidFill>
                  <a:schemeClr val="tx1"/>
                </a:solidFill>
                <a:latin typeface="+mn-lt"/>
                <a:ea typeface="+mn-ea"/>
                <a:cs typeface="+mn-cs"/>
              </a:rPr>
              <a:t>• all members of the team maintain their CPD year on year</a:t>
            </a:r>
          </a:p>
          <a:p>
            <a:r>
              <a:rPr lang="en-US" sz="1400" kern="1200" baseline="0" dirty="0" smtClean="0">
                <a:solidFill>
                  <a:schemeClr val="tx1"/>
                </a:solidFill>
                <a:latin typeface="+mn-lt"/>
                <a:ea typeface="+mn-ea"/>
                <a:cs typeface="+mn-cs"/>
              </a:rPr>
              <a:t>• communication with ITC is effective</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400" dirty="0" smtClean="0"/>
              <a:t>Certificate by ITC</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Thus some examples used today will be outside of first aid context</a:t>
            </a:r>
            <a:endParaRPr lang="en-US" sz="16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16</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600" dirty="0" smtClean="0"/>
              <a:t>Quick</a:t>
            </a:r>
            <a:r>
              <a:rPr lang="en-US" sz="1600" baseline="0" dirty="0" smtClean="0"/>
              <a:t> whizz into to give idea of questions to ask</a:t>
            </a:r>
          </a:p>
          <a:p>
            <a:endParaRPr lang="en-US" sz="1600" baseline="0" dirty="0" smtClean="0"/>
          </a:p>
          <a:p>
            <a:r>
              <a:rPr lang="en-US" sz="1600" baseline="0" dirty="0" smtClean="0"/>
              <a:t>There is no syllabus or content.  The only aim is for you to know what you have to do and how you have to </a:t>
            </a:r>
            <a:r>
              <a:rPr lang="en-US" sz="1600" baseline="0" smtClean="0"/>
              <a:t>do it.</a:t>
            </a:r>
            <a:endParaRPr lang="en-US" sz="16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600" dirty="0" smtClean="0"/>
              <a:t>QA is a system for maintaining and</a:t>
            </a:r>
            <a:r>
              <a:rPr lang="en-GB" sz="1600" baseline="0" dirty="0" smtClean="0"/>
              <a:t> im</a:t>
            </a:r>
            <a:r>
              <a:rPr lang="en-GB" sz="1600" dirty="0" smtClean="0"/>
              <a:t>proving</a:t>
            </a:r>
          </a:p>
          <a:p>
            <a:endParaRPr lang="en-GB" sz="1600" dirty="0" smtClean="0"/>
          </a:p>
          <a:p>
            <a:r>
              <a:rPr lang="en-GB" sz="1600" dirty="0" smtClean="0"/>
              <a:t>QA must be included from the planning stage of learning programmes</a:t>
            </a:r>
          </a:p>
          <a:p>
            <a:endParaRPr lang="en-GB" sz="1600" dirty="0" smtClean="0"/>
          </a:p>
          <a:p>
            <a:r>
              <a:rPr lang="en-GB" sz="1600" dirty="0" smtClean="0"/>
              <a:t>IQA looks at the judgements of assessors</a:t>
            </a:r>
          </a:p>
          <a:p>
            <a:r>
              <a:rPr lang="en-GB" sz="1600" dirty="0" smtClean="0"/>
              <a:t>It</a:t>
            </a:r>
            <a:r>
              <a:rPr lang="en-GB" sz="1600" baseline="0" dirty="0" smtClean="0"/>
              <a:t> is not re-assessment.  It is sampling</a:t>
            </a:r>
            <a:endParaRPr lang="en-GB" sz="1600" dirty="0" smtClean="0"/>
          </a:p>
          <a:p>
            <a:endParaRPr lang="en-GB"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600" dirty="0" smtClean="0"/>
              <a:t>Units have been developed by LLUK to replace the A &amp; V units</a:t>
            </a:r>
          </a:p>
          <a:p>
            <a:endParaRPr lang="en-GB" sz="1600" dirty="0" smtClean="0"/>
          </a:p>
          <a:p>
            <a:r>
              <a:rPr lang="en-GB" sz="1600" dirty="0" smtClean="0"/>
              <a:t>Knowledge only units are titled ‘Understanding the ………’</a:t>
            </a:r>
          </a:p>
          <a:p>
            <a:endParaRPr lang="en-GB" sz="1600" dirty="0" smtClean="0"/>
          </a:p>
          <a:p>
            <a:r>
              <a:rPr lang="en-GB" sz="1600" dirty="0" smtClean="0"/>
              <a:t>TAQA introduced about 2011 and replaces A1/V1 certificates</a:t>
            </a:r>
          </a:p>
          <a:p>
            <a:endParaRPr lang="en-GB" sz="1600" dirty="0" smtClean="0"/>
          </a:p>
          <a:p>
            <a:r>
              <a:rPr lang="en-GB" sz="1600" dirty="0" smtClean="0"/>
              <a:t>A1			</a:t>
            </a:r>
          </a:p>
          <a:p>
            <a:r>
              <a:rPr lang="en-GB" sz="1600" dirty="0" smtClean="0"/>
              <a:t>A1</a:t>
            </a:r>
            <a:r>
              <a:rPr lang="en-GB" sz="1600" baseline="0" dirty="0" smtClean="0"/>
              <a:t> + A2</a:t>
            </a:r>
          </a:p>
          <a:p>
            <a:r>
              <a:rPr lang="en-GB" sz="1600" baseline="0" dirty="0" smtClean="0"/>
              <a:t>A1 + A3</a:t>
            </a:r>
          </a:p>
          <a:p>
            <a:r>
              <a:rPr lang="en-GB" sz="1600" baseline="0" dirty="0" smtClean="0"/>
              <a:t>A1 + A2 + A3</a:t>
            </a:r>
          </a:p>
          <a:p>
            <a:endParaRPr lang="en-GB" sz="1600" baseline="0" dirty="0" smtClean="0"/>
          </a:p>
          <a:p>
            <a:r>
              <a:rPr lang="en-GB" sz="1600" baseline="0" dirty="0" smtClean="0"/>
              <a:t>IQA1</a:t>
            </a:r>
          </a:p>
          <a:p>
            <a:r>
              <a:rPr lang="en-GB" sz="1600" baseline="0" dirty="0" smtClean="0"/>
              <a:t>IQA1 + IQA2</a:t>
            </a:r>
          </a:p>
          <a:p>
            <a:r>
              <a:rPr lang="en-GB" sz="1600" baseline="0" dirty="0" smtClean="0"/>
              <a:t>IQA1 + IQA2 + IQA3</a:t>
            </a:r>
          </a:p>
          <a:p>
            <a:endParaRPr lang="en-GB" sz="1600" baseline="0" dirty="0" smtClean="0"/>
          </a:p>
          <a:p>
            <a:r>
              <a:rPr lang="en-GB" sz="1600" baseline="0" dirty="0" smtClean="0"/>
              <a:t>EQA1</a:t>
            </a:r>
          </a:p>
          <a:p>
            <a:r>
              <a:rPr lang="en-GB" sz="1600" baseline="0" dirty="0" smtClean="0"/>
              <a:t>EQA1 + EQA2</a:t>
            </a:r>
          </a:p>
          <a:p>
            <a:r>
              <a:rPr lang="en-GB" sz="1600" baseline="0" dirty="0" smtClean="0"/>
              <a:t>EQA1 + EQA2 +EQA3</a:t>
            </a:r>
          </a:p>
        </p:txBody>
      </p:sp>
      <p:sp>
        <p:nvSpPr>
          <p:cNvPr id="4" name="Slide Number Placeholder 3"/>
          <p:cNvSpPr>
            <a:spLocks noGrp="1"/>
          </p:cNvSpPr>
          <p:nvPr>
            <p:ph type="sldNum" sz="quarter" idx="10"/>
          </p:nvPr>
        </p:nvSpPr>
        <p:spPr/>
        <p:txBody>
          <a:bodyPr/>
          <a:lstStyle/>
          <a:p>
            <a:fld id="{2218A0CC-A800-6B4D-B6D3-3D3A7BA62163}"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sz="1600" dirty="0" smtClean="0"/>
              <a:t>Different approached to gathering evidence for each</a:t>
            </a:r>
            <a:r>
              <a:rPr lang="en-GB" sz="1600" baseline="0" dirty="0" smtClean="0"/>
              <a:t> unit</a:t>
            </a:r>
          </a:p>
          <a:p>
            <a:endParaRPr lang="en-GB" sz="1600" baseline="0" dirty="0" smtClean="0"/>
          </a:p>
          <a:p>
            <a:r>
              <a:rPr lang="en-GB" sz="1600" baseline="0" dirty="0" smtClean="0"/>
              <a:t>Knowing – Doing - Managing</a:t>
            </a:r>
            <a:endParaRPr lang="en-GB" sz="16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kern="1200" baseline="0" dirty="0" smtClean="0">
                <a:solidFill>
                  <a:schemeClr val="tx1"/>
                </a:solidFill>
                <a:latin typeface="+mn-lt"/>
                <a:ea typeface="+mn-ea"/>
                <a:cs typeface="+mn-cs"/>
              </a:rPr>
              <a:t>A knowledge-only Award for those who are starting their journey as an internal quality assurance practitioner or for those who need to know about internal quality assurance but who are not carrying out quality assurance themselves. </a:t>
            </a:r>
          </a:p>
          <a:p>
            <a:endParaRPr lang="en-US" sz="1400" kern="1200" baseline="0" dirty="0" smtClean="0">
              <a:solidFill>
                <a:schemeClr val="tx1"/>
              </a:solidFill>
              <a:latin typeface="+mn-lt"/>
              <a:ea typeface="+mn-ea"/>
              <a:cs typeface="+mn-cs"/>
            </a:endParaRPr>
          </a:p>
          <a:p>
            <a:r>
              <a:rPr lang="en-US" sz="1400" kern="1200" baseline="0" dirty="0" smtClean="0">
                <a:solidFill>
                  <a:schemeClr val="tx1"/>
                </a:solidFill>
                <a:latin typeface="+mn-lt"/>
                <a:ea typeface="+mn-ea"/>
                <a:cs typeface="+mn-cs"/>
              </a:rPr>
              <a:t>This might be people such as experienced assessors or centre managers, HR or quality assurance personnel.</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kern="1200" baseline="0" dirty="0" smtClean="0">
                <a:solidFill>
                  <a:schemeClr val="tx1"/>
                </a:solidFill>
                <a:latin typeface="+mn-lt"/>
                <a:ea typeface="+mn-ea"/>
                <a:cs typeface="+mn-cs"/>
              </a:rPr>
              <a:t>For practitioners who conduct internal quality assurance of the assessment process from within a centre or </a:t>
            </a:r>
            <a:r>
              <a:rPr lang="en-US" sz="1400" kern="1200" baseline="0" dirty="0" err="1" smtClean="0">
                <a:solidFill>
                  <a:schemeClr val="tx1"/>
                </a:solidFill>
                <a:latin typeface="+mn-lt"/>
                <a:ea typeface="+mn-ea"/>
                <a:cs typeface="+mn-cs"/>
              </a:rPr>
              <a:t>organisation</a:t>
            </a:r>
            <a:r>
              <a:rPr lang="en-US" sz="1400" kern="1200" baseline="0" dirty="0" smtClean="0">
                <a:solidFill>
                  <a:schemeClr val="tx1"/>
                </a:solidFill>
                <a:latin typeface="+mn-lt"/>
                <a:ea typeface="+mn-ea"/>
                <a:cs typeface="+mn-cs"/>
              </a:rPr>
              <a:t>, by sample planning, monitoring and advising on the practice of assessors.</a:t>
            </a:r>
          </a:p>
          <a:p>
            <a:endParaRPr lang="en-US" sz="1400" kern="1200" baseline="0" dirty="0" smtClean="0">
              <a:solidFill>
                <a:schemeClr val="tx1"/>
              </a:solidFill>
              <a:latin typeface="+mn-lt"/>
              <a:ea typeface="+mn-ea"/>
              <a:cs typeface="+mn-cs"/>
            </a:endParaRPr>
          </a:p>
          <a:p>
            <a:r>
              <a:rPr lang="en-US" sz="1400" kern="1200" baseline="0" dirty="0" smtClean="0">
                <a:solidFill>
                  <a:schemeClr val="tx1"/>
                </a:solidFill>
                <a:latin typeface="+mn-lt"/>
                <a:ea typeface="+mn-ea"/>
                <a:cs typeface="+mn-cs"/>
              </a:rPr>
              <a:t>For practitioners who lead the internal quality assurance process within a centre/</a:t>
            </a:r>
            <a:r>
              <a:rPr lang="en-US" sz="1400" kern="1200" baseline="0" dirty="0" err="1" smtClean="0">
                <a:solidFill>
                  <a:schemeClr val="tx1"/>
                </a:solidFill>
                <a:latin typeface="+mn-lt"/>
                <a:ea typeface="+mn-ea"/>
                <a:cs typeface="+mn-cs"/>
              </a:rPr>
              <a:t>organisation</a:t>
            </a:r>
            <a:r>
              <a:rPr lang="en-US" sz="1400" kern="1200" baseline="0" dirty="0" smtClean="0">
                <a:solidFill>
                  <a:schemeClr val="tx1"/>
                </a:solidFill>
                <a:latin typeface="+mn-lt"/>
                <a:ea typeface="+mn-ea"/>
                <a:cs typeface="+mn-cs"/>
              </a:rPr>
              <a:t> and have a responsibility for managing the quality of the assessment process, practice and the performance of assessors. They may also develop systems and take the lead on visits from outside agencies such as awarding </a:t>
            </a:r>
            <a:r>
              <a:rPr lang="en-US" sz="1400" kern="1200" baseline="0" dirty="0" err="1" smtClean="0">
                <a:solidFill>
                  <a:schemeClr val="tx1"/>
                </a:solidFill>
                <a:latin typeface="+mn-lt"/>
                <a:ea typeface="+mn-ea"/>
                <a:cs typeface="+mn-cs"/>
              </a:rPr>
              <a:t>organisations</a:t>
            </a:r>
            <a:r>
              <a:rPr lang="en-US" sz="1400" kern="1200" baseline="0" dirty="0" smtClean="0">
                <a:solidFill>
                  <a:schemeClr val="tx1"/>
                </a:solidFill>
                <a:latin typeface="+mn-lt"/>
                <a:ea typeface="+mn-ea"/>
                <a:cs typeface="+mn-cs"/>
              </a:rPr>
              <a:t>.</a:t>
            </a:r>
          </a:p>
          <a:p>
            <a:endParaRPr lang="en-US" sz="1400" kern="1200" baseline="0" dirty="0" smtClean="0">
              <a:solidFill>
                <a:schemeClr val="tx1"/>
              </a:solidFill>
              <a:latin typeface="+mn-lt"/>
              <a:ea typeface="+mn-ea"/>
              <a:cs typeface="+mn-cs"/>
            </a:endParaRPr>
          </a:p>
          <a:p>
            <a:r>
              <a:rPr lang="en-US" sz="1400" kern="1200" baseline="0" dirty="0" smtClean="0">
                <a:solidFill>
                  <a:schemeClr val="tx1"/>
                </a:solidFill>
                <a:latin typeface="+mn-lt"/>
                <a:ea typeface="+mn-ea"/>
                <a:cs typeface="+mn-cs"/>
              </a:rPr>
              <a:t>Two units with two different approached requiring appropriate method and evidence</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kern="1200" baseline="0" dirty="0" smtClean="0">
                <a:solidFill>
                  <a:schemeClr val="tx1"/>
                </a:solidFill>
                <a:latin typeface="+mn-lt"/>
                <a:ea typeface="+mn-ea"/>
                <a:cs typeface="+mn-cs"/>
              </a:rPr>
              <a:t>For practitioners who lead internal quality assurance of the assessment process within a centre or </a:t>
            </a:r>
            <a:r>
              <a:rPr lang="en-US" sz="1400" kern="1200" baseline="0" dirty="0" err="1" smtClean="0">
                <a:solidFill>
                  <a:schemeClr val="tx1"/>
                </a:solidFill>
                <a:latin typeface="+mn-lt"/>
                <a:ea typeface="+mn-ea"/>
                <a:cs typeface="+mn-cs"/>
              </a:rPr>
              <a:t>organisation</a:t>
            </a:r>
            <a:r>
              <a:rPr lang="en-US" sz="1400" kern="1200" baseline="0" dirty="0" smtClean="0">
                <a:solidFill>
                  <a:schemeClr val="tx1"/>
                </a:solidFill>
                <a:latin typeface="+mn-lt"/>
                <a:ea typeface="+mn-ea"/>
                <a:cs typeface="+mn-cs"/>
              </a:rPr>
              <a:t>, normally in a managerial role and the authority to go with it.</a:t>
            </a:r>
          </a:p>
          <a:p>
            <a:endParaRPr lang="en-US" sz="1400" kern="1200" baseline="0" dirty="0" smtClean="0">
              <a:solidFill>
                <a:schemeClr val="tx1"/>
              </a:solidFill>
              <a:latin typeface="+mn-lt"/>
              <a:ea typeface="+mn-ea"/>
              <a:cs typeface="+mn-cs"/>
            </a:endParaRPr>
          </a:p>
          <a:p>
            <a:endParaRPr lang="en-US" sz="1400" kern="1200" baseline="0" dirty="0" smtClean="0">
              <a:solidFill>
                <a:schemeClr val="tx1"/>
              </a:solidFill>
              <a:latin typeface="+mn-lt"/>
              <a:ea typeface="+mn-ea"/>
              <a:cs typeface="+mn-cs"/>
            </a:endParaRPr>
          </a:p>
          <a:p>
            <a:r>
              <a:rPr lang="en-US" sz="1400" kern="1200" baseline="0" dirty="0" smtClean="0">
                <a:solidFill>
                  <a:schemeClr val="tx1"/>
                </a:solidFill>
                <a:latin typeface="+mn-lt"/>
                <a:ea typeface="+mn-ea"/>
                <a:cs typeface="+mn-cs"/>
              </a:rPr>
              <a:t>Three units with different approached requiring appropriate method and evidence</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400" kern="1200" baseline="0" dirty="0" smtClean="0">
                <a:solidFill>
                  <a:schemeClr val="tx1"/>
                </a:solidFill>
                <a:latin typeface="+mn-lt"/>
                <a:ea typeface="+mn-ea"/>
                <a:cs typeface="+mn-cs"/>
              </a:rPr>
              <a:t>It is much more difficult to audit poor quality OUT than build good quality IN</a:t>
            </a:r>
            <a:endParaRPr lang="en-GB" sz="1400" dirty="0"/>
          </a:p>
        </p:txBody>
      </p:sp>
      <p:sp>
        <p:nvSpPr>
          <p:cNvPr id="4" name="Slide Number Placeholder 3"/>
          <p:cNvSpPr>
            <a:spLocks noGrp="1"/>
          </p:cNvSpPr>
          <p:nvPr>
            <p:ph type="sldNum" sz="quarter" idx="10"/>
          </p:nvPr>
        </p:nvSpPr>
        <p:spPr/>
        <p:txBody>
          <a:bodyPr/>
          <a:lstStyle/>
          <a:p>
            <a:fld id="{2218A0CC-A800-6B4D-B6D3-3D3A7BA62163}"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GB"/>
          </a:p>
        </p:txBody>
      </p:sp>
      <p:sp>
        <p:nvSpPr>
          <p:cNvPr id="4" name="Date Placeholder 3"/>
          <p:cNvSpPr>
            <a:spLocks noGrp="1"/>
          </p:cNvSpPr>
          <p:nvPr>
            <p:ph type="dt" sz="half" idx="10"/>
          </p:nvPr>
        </p:nvSpPr>
        <p:spPr/>
        <p:txBody>
          <a:bodyPr/>
          <a:lstStyle/>
          <a:p>
            <a:fld id="{FCDA5768-754F-B143-A3FE-E086FE35639E}" type="datetimeFigureOut">
              <a:rPr lang="en-GB" smtClean="0"/>
              <a:pPr/>
              <a:t>9/9/14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FCDA5768-754F-B143-A3FE-E086FE35639E}" type="datetimeFigureOut">
              <a:rPr lang="en-GB" smtClean="0"/>
              <a:pPr/>
              <a:t>9/9/14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FCDA5768-754F-B143-A3FE-E086FE35639E}" type="datetimeFigureOut">
              <a:rPr lang="en-GB" smtClean="0"/>
              <a:pPr/>
              <a:t>9/9/14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10"/>
          </p:nvPr>
        </p:nvSpPr>
        <p:spPr/>
        <p:txBody>
          <a:bodyPr/>
          <a:lstStyle/>
          <a:p>
            <a:fld id="{FCDA5768-754F-B143-A3FE-E086FE35639E}" type="datetimeFigureOut">
              <a:rPr lang="en-GB" smtClean="0"/>
              <a:pPr/>
              <a:t>9/9/14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FCDA5768-754F-B143-A3FE-E086FE35639E}" type="datetimeFigureOut">
              <a:rPr lang="en-GB" smtClean="0"/>
              <a:pPr/>
              <a:t>9/9/14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Date Placeholder 4"/>
          <p:cNvSpPr>
            <a:spLocks noGrp="1"/>
          </p:cNvSpPr>
          <p:nvPr>
            <p:ph type="dt" sz="half" idx="10"/>
          </p:nvPr>
        </p:nvSpPr>
        <p:spPr/>
        <p:txBody>
          <a:bodyPr/>
          <a:lstStyle/>
          <a:p>
            <a:fld id="{FCDA5768-754F-B143-A3FE-E086FE35639E}" type="datetimeFigureOut">
              <a:rPr lang="en-GB" smtClean="0"/>
              <a:pPr/>
              <a:t>9/9/14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7" name="Date Placeholder 6"/>
          <p:cNvSpPr>
            <a:spLocks noGrp="1"/>
          </p:cNvSpPr>
          <p:nvPr>
            <p:ph type="dt" sz="half" idx="10"/>
          </p:nvPr>
        </p:nvSpPr>
        <p:spPr/>
        <p:txBody>
          <a:bodyPr/>
          <a:lstStyle/>
          <a:p>
            <a:fld id="{FCDA5768-754F-B143-A3FE-E086FE35639E}" type="datetimeFigureOut">
              <a:rPr lang="en-GB" smtClean="0"/>
              <a:pPr/>
              <a:t>9/9/14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GB"/>
          </a:p>
        </p:txBody>
      </p:sp>
      <p:sp>
        <p:nvSpPr>
          <p:cNvPr id="3" name="Date Placeholder 2"/>
          <p:cNvSpPr>
            <a:spLocks noGrp="1"/>
          </p:cNvSpPr>
          <p:nvPr>
            <p:ph type="dt" sz="half" idx="10"/>
          </p:nvPr>
        </p:nvSpPr>
        <p:spPr/>
        <p:txBody>
          <a:bodyPr/>
          <a:lstStyle/>
          <a:p>
            <a:fld id="{FCDA5768-754F-B143-A3FE-E086FE35639E}" type="datetimeFigureOut">
              <a:rPr lang="en-GB" smtClean="0"/>
              <a:pPr/>
              <a:t>9/9/14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DA5768-754F-B143-A3FE-E086FE35639E}" type="datetimeFigureOut">
              <a:rPr lang="en-GB" smtClean="0"/>
              <a:pPr/>
              <a:t>9/9/14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CDA5768-754F-B143-A3FE-E086FE35639E}" type="datetimeFigureOut">
              <a:rPr lang="en-GB" smtClean="0"/>
              <a:pPr/>
              <a:t>9/9/14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FCDA5768-754F-B143-A3FE-E086FE35639E}" type="datetimeFigureOut">
              <a:rPr lang="en-GB" smtClean="0"/>
              <a:pPr/>
              <a:t>9/9/14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68C1C0E-277D-C646-AA8C-68C703DA2C55}"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DA5768-754F-B143-A3FE-E086FE35639E}" type="datetimeFigureOut">
              <a:rPr lang="en-GB" smtClean="0"/>
              <a:pPr/>
              <a:t>9/9/14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8C1C0E-277D-C646-AA8C-68C703DA2C55}"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GB"/>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9" Type="http://schemas.openxmlformats.org/officeDocument/2006/relationships/image" Target="../media/image7.png"/><Relationship Id="rId10" Type="http://schemas.openxmlformats.org/officeDocument/2006/relationships/image" Target="../media/image8.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99144"/>
            <a:ext cx="7772400" cy="689428"/>
          </a:xfrm>
        </p:spPr>
        <p:txBody>
          <a:bodyPr>
            <a:normAutofit fontScale="90000"/>
          </a:bodyPr>
          <a:lstStyle/>
          <a:p>
            <a:r>
              <a:rPr lang="en-US" b="1" dirty="0" smtClean="0">
                <a:solidFill>
                  <a:srgbClr val="FF0000"/>
                </a:solidFill>
              </a:rPr>
              <a:t>Domestics</a:t>
            </a:r>
            <a:endParaRPr lang="en-US" b="1" dirty="0">
              <a:solidFill>
                <a:srgbClr val="FF0000"/>
              </a:solidFill>
            </a:endParaRPr>
          </a:p>
        </p:txBody>
      </p:sp>
      <p:pic>
        <p:nvPicPr>
          <p:cNvPr id="5" name="Picture 4"/>
          <p:cNvPicPr>
            <a:picLocks noChangeAspect="1"/>
          </p:cNvPicPr>
          <p:nvPr/>
        </p:nvPicPr>
        <p:blipFill>
          <a:blip r:embed="rId3"/>
          <a:stretch>
            <a:fillRect/>
          </a:stretch>
        </p:blipFill>
        <p:spPr>
          <a:xfrm>
            <a:off x="249143" y="1378857"/>
            <a:ext cx="2100036" cy="2100036"/>
          </a:xfrm>
          <a:prstGeom prst="rect">
            <a:avLst/>
          </a:prstGeom>
        </p:spPr>
      </p:pic>
      <p:pic>
        <p:nvPicPr>
          <p:cNvPr id="7" name="Picture 6"/>
          <p:cNvPicPr>
            <a:picLocks noChangeAspect="1"/>
          </p:cNvPicPr>
          <p:nvPr/>
        </p:nvPicPr>
        <p:blipFill>
          <a:blip r:embed="rId4"/>
          <a:stretch>
            <a:fillRect/>
          </a:stretch>
        </p:blipFill>
        <p:spPr>
          <a:xfrm>
            <a:off x="2478314" y="1378857"/>
            <a:ext cx="1676400" cy="2235200"/>
          </a:xfrm>
          <a:prstGeom prst="rect">
            <a:avLst/>
          </a:prstGeom>
        </p:spPr>
      </p:pic>
      <p:pic>
        <p:nvPicPr>
          <p:cNvPr id="8" name="Picture 7"/>
          <p:cNvPicPr>
            <a:picLocks noChangeAspect="1"/>
          </p:cNvPicPr>
          <p:nvPr/>
        </p:nvPicPr>
        <p:blipFill>
          <a:blip r:embed="rId5"/>
          <a:stretch>
            <a:fillRect/>
          </a:stretch>
        </p:blipFill>
        <p:spPr>
          <a:xfrm>
            <a:off x="4735286" y="1632857"/>
            <a:ext cx="1846036" cy="1846036"/>
          </a:xfrm>
          <a:prstGeom prst="rect">
            <a:avLst/>
          </a:prstGeom>
        </p:spPr>
      </p:pic>
      <p:pic>
        <p:nvPicPr>
          <p:cNvPr id="12" name="Picture 11" descr="Screen Shot 2013-09-19 at 09.59.28.png"/>
          <p:cNvPicPr>
            <a:picLocks noChangeAspect="1"/>
          </p:cNvPicPr>
          <p:nvPr/>
        </p:nvPicPr>
        <p:blipFill>
          <a:blip r:embed="rId6"/>
          <a:stretch>
            <a:fillRect/>
          </a:stretch>
        </p:blipFill>
        <p:spPr>
          <a:xfrm>
            <a:off x="7329661" y="3937000"/>
            <a:ext cx="1542196" cy="2298926"/>
          </a:xfrm>
          <a:prstGeom prst="rect">
            <a:avLst/>
          </a:prstGeom>
        </p:spPr>
      </p:pic>
      <p:pic>
        <p:nvPicPr>
          <p:cNvPr id="13" name="Picture 12" descr="Screen Shot 2013-09-19 at 10.01.55.png"/>
          <p:cNvPicPr>
            <a:picLocks noChangeAspect="1"/>
          </p:cNvPicPr>
          <p:nvPr/>
        </p:nvPicPr>
        <p:blipFill>
          <a:blip r:embed="rId7"/>
          <a:stretch>
            <a:fillRect/>
          </a:stretch>
        </p:blipFill>
        <p:spPr>
          <a:xfrm>
            <a:off x="5107923" y="3937000"/>
            <a:ext cx="1726749" cy="2298926"/>
          </a:xfrm>
          <a:prstGeom prst="rect">
            <a:avLst/>
          </a:prstGeom>
        </p:spPr>
      </p:pic>
      <p:pic>
        <p:nvPicPr>
          <p:cNvPr id="14" name="Picture 13"/>
          <p:cNvPicPr>
            <a:picLocks noChangeAspect="1"/>
          </p:cNvPicPr>
          <p:nvPr/>
        </p:nvPicPr>
        <p:blipFill>
          <a:blip r:embed="rId8"/>
          <a:stretch>
            <a:fillRect/>
          </a:stretch>
        </p:blipFill>
        <p:spPr>
          <a:xfrm>
            <a:off x="2772030" y="3852145"/>
            <a:ext cx="2335893" cy="2335893"/>
          </a:xfrm>
          <a:prstGeom prst="rect">
            <a:avLst/>
          </a:prstGeom>
        </p:spPr>
      </p:pic>
      <p:pic>
        <p:nvPicPr>
          <p:cNvPr id="15" name="Picture 14"/>
          <p:cNvPicPr>
            <a:picLocks noChangeAspect="1"/>
          </p:cNvPicPr>
          <p:nvPr/>
        </p:nvPicPr>
        <p:blipFill>
          <a:blip r:embed="rId9"/>
          <a:stretch>
            <a:fillRect/>
          </a:stretch>
        </p:blipFill>
        <p:spPr>
          <a:xfrm>
            <a:off x="196169" y="3852145"/>
            <a:ext cx="2194152" cy="2184400"/>
          </a:xfrm>
          <a:prstGeom prst="rect">
            <a:avLst/>
          </a:prstGeom>
        </p:spPr>
      </p:pic>
      <p:pic>
        <p:nvPicPr>
          <p:cNvPr id="17" name="Picture 16"/>
          <p:cNvPicPr>
            <a:picLocks noChangeAspect="1"/>
          </p:cNvPicPr>
          <p:nvPr/>
        </p:nvPicPr>
        <p:blipFill>
          <a:blip r:embed="rId10"/>
          <a:stretch>
            <a:fillRect/>
          </a:stretch>
        </p:blipFill>
        <p:spPr>
          <a:xfrm>
            <a:off x="7248328" y="1378857"/>
            <a:ext cx="1623529" cy="2164706"/>
          </a:xfrm>
          <a:prstGeom prst="rect">
            <a:avLst/>
          </a:prstGeom>
        </p:spPr>
      </p:pic>
    </p:spTree>
    <p:extLst>
      <p:ext uri="{BB962C8B-B14F-4D97-AF65-F5344CB8AC3E}">
        <p14:creationId xmlns:mc="http://schemas.openxmlformats.org/markup-compatibility/2006" xmlns:mv="urn:schemas-microsoft-com:mac:vml" xmlns:p14="http://schemas.microsoft.com/office/powerpoint/2010/main" xmlns:p="http://schemas.openxmlformats.org/presentationml/2006/main" xmlns:r="http://schemas.openxmlformats.org/officeDocument/2006/relationships" xmlns:a="http://schemas.openxmlformats.org/drawingml/2006/main" xmlns="" val="1734084225"/>
      </p:ext>
    </p:extLst>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19920"/>
          </a:xfrm>
        </p:spPr>
        <p:txBody>
          <a:bodyPr>
            <a:normAutofit/>
          </a:bodyPr>
          <a:lstStyle/>
          <a:p>
            <a:r>
              <a:rPr lang="en-GB" b="1" dirty="0" smtClean="0">
                <a:solidFill>
                  <a:srgbClr val="FF0000"/>
                </a:solidFill>
              </a:rPr>
              <a:t>Learner Journey</a:t>
            </a:r>
            <a:endParaRPr lang="en-GB" b="1" dirty="0">
              <a:solidFill>
                <a:srgbClr val="FF0000"/>
              </a:solidFill>
            </a:endParaRPr>
          </a:p>
        </p:txBody>
      </p:sp>
      <p:sp>
        <p:nvSpPr>
          <p:cNvPr id="4" name="TextBox 3"/>
          <p:cNvSpPr txBox="1"/>
          <p:nvPr/>
        </p:nvSpPr>
        <p:spPr>
          <a:xfrm>
            <a:off x="457200" y="1019920"/>
            <a:ext cx="8229600" cy="7478970"/>
          </a:xfrm>
          <a:prstGeom prst="rect">
            <a:avLst/>
          </a:prstGeom>
          <a:noFill/>
        </p:spPr>
        <p:txBody>
          <a:bodyPr wrap="square" rtlCol="0">
            <a:spAutoFit/>
          </a:bodyPr>
          <a:lstStyle/>
          <a:p>
            <a:pPr>
              <a:buFont typeface="Arial"/>
              <a:buChar char="•"/>
            </a:pPr>
            <a:r>
              <a:rPr lang="en-GB" sz="4000" dirty="0" smtClean="0">
                <a:latin typeface="Arial"/>
                <a:cs typeface="Arial"/>
              </a:rPr>
              <a:t> </a:t>
            </a:r>
            <a:r>
              <a:rPr lang="en-GB" sz="4000" b="1" dirty="0" smtClean="0">
                <a:latin typeface="Arial"/>
                <a:cs typeface="Arial"/>
              </a:rPr>
              <a:t>Recruitment </a:t>
            </a:r>
          </a:p>
          <a:p>
            <a:pPr>
              <a:buFont typeface="Arial"/>
              <a:buChar char="•"/>
            </a:pPr>
            <a:r>
              <a:rPr lang="en-GB" sz="4000" b="1" dirty="0" smtClean="0">
                <a:latin typeface="Arial"/>
                <a:cs typeface="Arial"/>
              </a:rPr>
              <a:t> Induction</a:t>
            </a:r>
          </a:p>
          <a:p>
            <a:pPr>
              <a:buFont typeface="Arial"/>
              <a:buChar char="•"/>
            </a:pPr>
            <a:r>
              <a:rPr lang="en-GB" sz="4000" b="1" dirty="0" smtClean="0">
                <a:latin typeface="Arial"/>
                <a:cs typeface="Arial"/>
              </a:rPr>
              <a:t> Initial Assessment</a:t>
            </a:r>
          </a:p>
          <a:p>
            <a:pPr>
              <a:buFont typeface="Arial"/>
              <a:buChar char="•"/>
            </a:pPr>
            <a:r>
              <a:rPr lang="en-GB" sz="4000" b="1" dirty="0" smtClean="0">
                <a:latin typeface="Arial"/>
                <a:cs typeface="Arial"/>
              </a:rPr>
              <a:t> Learning Plans</a:t>
            </a:r>
          </a:p>
          <a:p>
            <a:pPr>
              <a:buFont typeface="Arial"/>
              <a:buChar char="•"/>
            </a:pPr>
            <a:r>
              <a:rPr lang="en-GB" sz="4000" b="1" dirty="0" smtClean="0">
                <a:latin typeface="Arial"/>
                <a:cs typeface="Arial"/>
              </a:rPr>
              <a:t> Teaching &amp; Learning</a:t>
            </a:r>
          </a:p>
          <a:p>
            <a:pPr>
              <a:buFont typeface="Arial"/>
              <a:buChar char="•"/>
            </a:pPr>
            <a:r>
              <a:rPr lang="en-GB" sz="4000" b="1" dirty="0" smtClean="0">
                <a:latin typeface="Arial"/>
                <a:cs typeface="Arial"/>
              </a:rPr>
              <a:t> Progress Reviews</a:t>
            </a:r>
          </a:p>
          <a:p>
            <a:pPr>
              <a:buFont typeface="Arial"/>
              <a:buChar char="•"/>
            </a:pPr>
            <a:r>
              <a:rPr lang="en-GB" sz="4000" b="1" dirty="0" smtClean="0">
                <a:latin typeface="Arial"/>
                <a:cs typeface="Arial"/>
              </a:rPr>
              <a:t> Assessment</a:t>
            </a:r>
          </a:p>
          <a:p>
            <a:pPr>
              <a:buFont typeface="Arial"/>
              <a:buChar char="•"/>
            </a:pPr>
            <a:r>
              <a:rPr lang="en-GB" sz="4000" b="1" dirty="0" smtClean="0">
                <a:latin typeface="Arial"/>
                <a:cs typeface="Arial"/>
              </a:rPr>
              <a:t> Achievement</a:t>
            </a:r>
          </a:p>
          <a:p>
            <a:pPr>
              <a:buFont typeface="Arial"/>
              <a:buChar char="•"/>
            </a:pPr>
            <a:r>
              <a:rPr lang="en-GB" sz="4000" b="1" dirty="0" smtClean="0">
                <a:latin typeface="Arial"/>
                <a:cs typeface="Arial"/>
              </a:rPr>
              <a:t> Progression</a:t>
            </a:r>
          </a:p>
          <a:p>
            <a:pPr>
              <a:buFont typeface="Arial"/>
              <a:buChar char="•"/>
            </a:pPr>
            <a:endParaRPr lang="en-GB" sz="4000" dirty="0" smtClean="0">
              <a:latin typeface="Arial"/>
              <a:cs typeface="Arial"/>
            </a:endParaRPr>
          </a:p>
          <a:p>
            <a:pPr>
              <a:buFont typeface="Arial"/>
              <a:buChar char="•"/>
            </a:pPr>
            <a:endParaRPr lang="en-GB" sz="4000" dirty="0" smtClean="0">
              <a:latin typeface="Arial"/>
              <a:cs typeface="Arial"/>
            </a:endParaRPr>
          </a:p>
          <a:p>
            <a:pPr>
              <a:buFont typeface="Arial"/>
              <a:buChar char="•"/>
            </a:pPr>
            <a:endParaRPr lang="en-GB" sz="4000" dirty="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19920"/>
          </a:xfrm>
        </p:spPr>
        <p:txBody>
          <a:bodyPr>
            <a:normAutofit/>
          </a:bodyPr>
          <a:lstStyle/>
          <a:p>
            <a:r>
              <a:rPr lang="en-GB" b="1" dirty="0" smtClean="0">
                <a:solidFill>
                  <a:srgbClr val="FF0000"/>
                </a:solidFill>
              </a:rPr>
              <a:t>IQA of Delivery &amp; Assessment</a:t>
            </a:r>
            <a:endParaRPr lang="en-GB" b="1" dirty="0">
              <a:solidFill>
                <a:srgbClr val="FF0000"/>
              </a:solidFill>
            </a:endParaRPr>
          </a:p>
        </p:txBody>
      </p:sp>
      <p:sp>
        <p:nvSpPr>
          <p:cNvPr id="4" name="TextBox 3"/>
          <p:cNvSpPr txBox="1"/>
          <p:nvPr/>
        </p:nvSpPr>
        <p:spPr>
          <a:xfrm>
            <a:off x="457200" y="1019920"/>
            <a:ext cx="8686800" cy="5201424"/>
          </a:xfrm>
          <a:prstGeom prst="rect">
            <a:avLst/>
          </a:prstGeom>
          <a:noFill/>
        </p:spPr>
        <p:txBody>
          <a:bodyPr wrap="square" rtlCol="0">
            <a:spAutoFit/>
          </a:bodyPr>
          <a:lstStyle/>
          <a:p>
            <a:pPr>
              <a:buFont typeface="Arial"/>
              <a:buChar char="•"/>
            </a:pPr>
            <a:endParaRPr lang="en-GB" sz="4000" dirty="0" smtClean="0">
              <a:latin typeface="Arial"/>
              <a:cs typeface="Arial"/>
            </a:endParaRPr>
          </a:p>
          <a:p>
            <a:r>
              <a:rPr lang="en-GB" sz="4000" dirty="0" smtClean="0">
                <a:latin typeface="Arial"/>
                <a:cs typeface="Arial"/>
              </a:rPr>
              <a:t>Centre responsibilities:</a:t>
            </a:r>
          </a:p>
          <a:p>
            <a:endParaRPr lang="en-GB" sz="1200" dirty="0" smtClean="0">
              <a:latin typeface="Arial"/>
              <a:cs typeface="Arial"/>
            </a:endParaRPr>
          </a:p>
          <a:p>
            <a:pPr>
              <a:buFont typeface="Arial"/>
              <a:buChar char="•"/>
            </a:pPr>
            <a:r>
              <a:rPr lang="en-GB" sz="4000" dirty="0" smtClean="0">
                <a:latin typeface="Arial"/>
                <a:cs typeface="Arial"/>
              </a:rPr>
              <a:t> Provision of learning opportunities</a:t>
            </a:r>
          </a:p>
          <a:p>
            <a:pPr>
              <a:buFont typeface="Arial"/>
              <a:buChar char="•"/>
            </a:pPr>
            <a:r>
              <a:rPr lang="en-GB" sz="4000" dirty="0" smtClean="0">
                <a:latin typeface="Arial"/>
                <a:cs typeface="Arial"/>
              </a:rPr>
              <a:t> Providing guidance to candidates</a:t>
            </a:r>
          </a:p>
          <a:p>
            <a:pPr>
              <a:buFont typeface="Arial"/>
              <a:buChar char="•"/>
            </a:pPr>
            <a:r>
              <a:rPr lang="en-GB" sz="4000" dirty="0" smtClean="0">
                <a:latin typeface="Arial"/>
                <a:cs typeface="Arial"/>
              </a:rPr>
              <a:t> Confirming assessment evidence meets criteria</a:t>
            </a:r>
          </a:p>
          <a:p>
            <a:pPr>
              <a:buFont typeface="Arial"/>
              <a:buChar char="•"/>
            </a:pPr>
            <a:r>
              <a:rPr lang="en-GB" sz="4000" dirty="0" smtClean="0">
                <a:latin typeface="Arial"/>
                <a:cs typeface="Arial"/>
              </a:rPr>
              <a:t> IQA the candidate journey</a:t>
            </a:r>
          </a:p>
          <a:p>
            <a:pPr>
              <a:buFont typeface="Arial"/>
              <a:buChar char="•"/>
            </a:pPr>
            <a:r>
              <a:rPr lang="en-GB" sz="4000" dirty="0" smtClean="0">
                <a:latin typeface="Arial"/>
                <a:cs typeface="Arial"/>
              </a:rPr>
              <a:t> Maintain records</a:t>
            </a:r>
            <a:endParaRPr lang="en-GB" sz="4000" dirty="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1866"/>
            <a:ext cx="8229600" cy="1100667"/>
          </a:xfrm>
        </p:spPr>
        <p:txBody>
          <a:bodyPr>
            <a:normAutofit/>
          </a:bodyPr>
          <a:lstStyle/>
          <a:p>
            <a:r>
              <a:rPr lang="en-GB" b="1" dirty="0" smtClean="0">
                <a:solidFill>
                  <a:srgbClr val="FF0000"/>
                </a:solidFill>
              </a:rPr>
              <a:t>Portfolios</a:t>
            </a:r>
            <a:endParaRPr lang="en-GB" b="1" dirty="0">
              <a:solidFill>
                <a:srgbClr val="FF0000"/>
              </a:solidFill>
            </a:endParaRPr>
          </a:p>
        </p:txBody>
      </p:sp>
      <p:sp>
        <p:nvSpPr>
          <p:cNvPr id="4" name="TextBox 3"/>
          <p:cNvSpPr txBox="1"/>
          <p:nvPr/>
        </p:nvSpPr>
        <p:spPr>
          <a:xfrm>
            <a:off x="457200" y="1964267"/>
            <a:ext cx="8229600" cy="3170099"/>
          </a:xfrm>
          <a:prstGeom prst="rect">
            <a:avLst/>
          </a:prstGeom>
          <a:noFill/>
        </p:spPr>
        <p:txBody>
          <a:bodyPr wrap="square" rtlCol="0">
            <a:spAutoFit/>
          </a:bodyPr>
          <a:lstStyle/>
          <a:p>
            <a:pPr algn="ctr"/>
            <a:r>
              <a:rPr lang="en-GB" sz="4000" dirty="0" smtClean="0">
                <a:latin typeface="Arial"/>
                <a:cs typeface="Arial"/>
              </a:rPr>
              <a:t>Records of Assessment only</a:t>
            </a:r>
          </a:p>
          <a:p>
            <a:pPr algn="ctr"/>
            <a:endParaRPr lang="en-GB" sz="4000" dirty="0" smtClean="0">
              <a:latin typeface="Arial"/>
              <a:cs typeface="Arial"/>
            </a:endParaRPr>
          </a:p>
          <a:p>
            <a:pPr algn="ctr"/>
            <a:endParaRPr lang="en-GB" sz="4000" dirty="0" smtClean="0">
              <a:latin typeface="Arial"/>
              <a:cs typeface="Arial"/>
            </a:endParaRPr>
          </a:p>
          <a:p>
            <a:pPr algn="ctr"/>
            <a:r>
              <a:rPr lang="en-GB" sz="4000" dirty="0" smtClean="0">
                <a:latin typeface="Arial"/>
                <a:cs typeface="Arial"/>
              </a:rPr>
              <a:t>Not…..</a:t>
            </a:r>
          </a:p>
          <a:p>
            <a:pPr>
              <a:buFont typeface="Arial"/>
              <a:buChar char="•"/>
            </a:pPr>
            <a:endParaRPr lang="en-GB" sz="4000"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
            <a:ext cx="8229600" cy="1808915"/>
          </a:xfrm>
        </p:spPr>
        <p:txBody>
          <a:bodyPr>
            <a:normAutofit/>
          </a:bodyPr>
          <a:lstStyle/>
          <a:p>
            <a:r>
              <a:rPr lang="en-GB" b="1" dirty="0" smtClean="0">
                <a:solidFill>
                  <a:srgbClr val="FF0000"/>
                </a:solidFill>
              </a:rPr>
              <a:t>IQA system for delivering and assessing IQA qualifications</a:t>
            </a:r>
            <a:endParaRPr lang="en-GB" b="1" dirty="0">
              <a:solidFill>
                <a:srgbClr val="FF0000"/>
              </a:solidFill>
            </a:endParaRPr>
          </a:p>
        </p:txBody>
      </p:sp>
      <p:sp>
        <p:nvSpPr>
          <p:cNvPr id="4" name="TextBox 3"/>
          <p:cNvSpPr txBox="1"/>
          <p:nvPr/>
        </p:nvSpPr>
        <p:spPr>
          <a:xfrm>
            <a:off x="235164" y="2297192"/>
            <a:ext cx="8908835" cy="5755422"/>
          </a:xfrm>
          <a:prstGeom prst="rect">
            <a:avLst/>
          </a:prstGeom>
          <a:noFill/>
        </p:spPr>
        <p:txBody>
          <a:bodyPr wrap="square" rtlCol="0">
            <a:spAutoFit/>
          </a:bodyPr>
          <a:lstStyle/>
          <a:p>
            <a:pPr>
              <a:buFont typeface="Arial"/>
              <a:buChar char="•"/>
            </a:pPr>
            <a:r>
              <a:rPr lang="en-GB" sz="4000" dirty="0" smtClean="0">
                <a:latin typeface="Arial"/>
                <a:cs typeface="Arial"/>
              </a:rPr>
              <a:t> Sampling Plan – </a:t>
            </a:r>
            <a:r>
              <a:rPr lang="en-GB" sz="3600" b="1" dirty="0" smtClean="0">
                <a:latin typeface="Arial"/>
                <a:cs typeface="Arial"/>
              </a:rPr>
              <a:t>CAMERA</a:t>
            </a:r>
          </a:p>
          <a:p>
            <a:pPr>
              <a:buFont typeface="Arial"/>
              <a:buChar char="•"/>
            </a:pPr>
            <a:r>
              <a:rPr lang="en-GB" sz="3600" dirty="0" smtClean="0">
                <a:latin typeface="Arial"/>
                <a:cs typeface="Arial"/>
              </a:rPr>
              <a:t> Effective communication</a:t>
            </a:r>
          </a:p>
          <a:p>
            <a:pPr>
              <a:buFont typeface="Arial"/>
              <a:buChar char="•"/>
            </a:pPr>
            <a:r>
              <a:rPr lang="en-GB" sz="3600" dirty="0" smtClean="0">
                <a:latin typeface="Arial"/>
                <a:cs typeface="Arial"/>
              </a:rPr>
              <a:t> Interim sampling</a:t>
            </a:r>
          </a:p>
          <a:p>
            <a:pPr>
              <a:buFont typeface="Arial"/>
              <a:buChar char="•"/>
            </a:pPr>
            <a:r>
              <a:rPr lang="en-GB" sz="3600" dirty="0" smtClean="0">
                <a:latin typeface="Arial"/>
                <a:cs typeface="Arial"/>
              </a:rPr>
              <a:t> Summative sampling</a:t>
            </a:r>
          </a:p>
          <a:p>
            <a:pPr>
              <a:buFont typeface="Arial"/>
              <a:buChar char="•"/>
            </a:pPr>
            <a:r>
              <a:rPr lang="en-GB" sz="3600" dirty="0" smtClean="0">
                <a:latin typeface="Arial"/>
                <a:cs typeface="Arial"/>
              </a:rPr>
              <a:t> Monitoring of assessor practice</a:t>
            </a:r>
          </a:p>
          <a:p>
            <a:pPr>
              <a:buFont typeface="Arial"/>
              <a:buChar char="•"/>
            </a:pPr>
            <a:r>
              <a:rPr lang="en-GB" sz="3600" dirty="0" smtClean="0">
                <a:latin typeface="Arial"/>
                <a:cs typeface="Arial"/>
              </a:rPr>
              <a:t> Standardisation activities</a:t>
            </a:r>
          </a:p>
          <a:p>
            <a:pPr>
              <a:buFont typeface="Arial"/>
              <a:buChar char="•"/>
            </a:pPr>
            <a:r>
              <a:rPr lang="en-GB" sz="3600" dirty="0" smtClean="0">
                <a:latin typeface="Arial"/>
                <a:cs typeface="Arial"/>
              </a:rPr>
              <a:t> Robust administration</a:t>
            </a:r>
          </a:p>
          <a:p>
            <a:pPr>
              <a:buFont typeface="Arial"/>
              <a:buChar char="•"/>
            </a:pPr>
            <a:r>
              <a:rPr lang="en-GB" sz="3600" dirty="0" smtClean="0">
                <a:latin typeface="Arial"/>
                <a:cs typeface="Arial"/>
              </a:rPr>
              <a:t> Proper record keeping</a:t>
            </a:r>
          </a:p>
          <a:p>
            <a:pPr>
              <a:buFont typeface="Arial"/>
              <a:buChar char="•"/>
            </a:pPr>
            <a:endParaRPr lang="en-GB" sz="3600" b="1" dirty="0" smtClean="0">
              <a:latin typeface="Arial"/>
              <a:cs typeface="Arial"/>
            </a:endParaRPr>
          </a:p>
          <a:p>
            <a:pPr>
              <a:buFont typeface="Arial"/>
              <a:buChar char="•"/>
            </a:pPr>
            <a:endParaRPr lang="en-GB" sz="4000" dirty="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9959"/>
            <a:ext cx="8229600" cy="6091282"/>
          </a:xfrm>
        </p:spPr>
        <p:txBody>
          <a:bodyPr>
            <a:normAutofit fontScale="90000"/>
          </a:bodyPr>
          <a:lstStyle/>
          <a:p>
            <a:pPr algn="l"/>
            <a:r>
              <a:rPr lang="en-GB" b="1" dirty="0" smtClean="0"/>
              <a:t>Considerations for sampling plans</a:t>
            </a:r>
            <a:r>
              <a:rPr lang="en-GB" b="1" dirty="0" smtClean="0">
                <a:solidFill>
                  <a:srgbClr val="FF0000"/>
                </a:solidFill>
              </a:rPr>
              <a:t/>
            </a:r>
            <a:br>
              <a:rPr lang="en-GB" b="1" dirty="0" smtClean="0">
                <a:solidFill>
                  <a:srgbClr val="FF0000"/>
                </a:solidFill>
              </a:rPr>
            </a:br>
            <a:r>
              <a:rPr lang="en-GB" b="1" dirty="0" smtClean="0">
                <a:solidFill>
                  <a:srgbClr val="FF0000"/>
                </a:solidFill>
              </a:rPr>
              <a:t/>
            </a:r>
            <a:br>
              <a:rPr lang="en-GB" b="1" dirty="0" smtClean="0">
                <a:solidFill>
                  <a:srgbClr val="FF0000"/>
                </a:solidFill>
              </a:rPr>
            </a:br>
            <a:r>
              <a:rPr lang="en-GB" b="1" dirty="0" smtClean="0">
                <a:solidFill>
                  <a:srgbClr val="FF0000"/>
                </a:solidFill>
              </a:rPr>
              <a:t>C	 	-	Candidates</a:t>
            </a:r>
            <a:br>
              <a:rPr lang="en-GB" b="1" dirty="0" smtClean="0">
                <a:solidFill>
                  <a:srgbClr val="FF0000"/>
                </a:solidFill>
              </a:rPr>
            </a:br>
            <a:r>
              <a:rPr lang="en-GB" b="1" dirty="0" smtClean="0">
                <a:solidFill>
                  <a:srgbClr val="FF0000"/>
                </a:solidFill>
              </a:rPr>
              <a:t>A		-	Assessors</a:t>
            </a:r>
            <a:br>
              <a:rPr lang="en-GB" b="1" dirty="0" smtClean="0">
                <a:solidFill>
                  <a:srgbClr val="FF0000"/>
                </a:solidFill>
              </a:rPr>
            </a:br>
            <a:r>
              <a:rPr lang="en-GB" b="1" dirty="0" smtClean="0">
                <a:solidFill>
                  <a:srgbClr val="FF0000"/>
                </a:solidFill>
              </a:rPr>
              <a:t>M		-	Methods of Assessment</a:t>
            </a:r>
            <a:br>
              <a:rPr lang="en-GB" b="1" dirty="0" smtClean="0">
                <a:solidFill>
                  <a:srgbClr val="FF0000"/>
                </a:solidFill>
              </a:rPr>
            </a:br>
            <a:r>
              <a:rPr lang="en-GB" b="1" dirty="0" smtClean="0">
                <a:solidFill>
                  <a:srgbClr val="FF0000"/>
                </a:solidFill>
              </a:rPr>
              <a:t>E		-	Evidence</a:t>
            </a:r>
            <a:br>
              <a:rPr lang="en-GB" b="1" dirty="0" smtClean="0">
                <a:solidFill>
                  <a:srgbClr val="FF0000"/>
                </a:solidFill>
              </a:rPr>
            </a:br>
            <a:r>
              <a:rPr lang="en-GB" b="1" dirty="0" smtClean="0">
                <a:solidFill>
                  <a:srgbClr val="FF0000"/>
                </a:solidFill>
              </a:rPr>
              <a:t>R		-	Records</a:t>
            </a:r>
            <a:br>
              <a:rPr lang="en-GB" b="1" dirty="0" smtClean="0">
                <a:solidFill>
                  <a:srgbClr val="FF0000"/>
                </a:solidFill>
              </a:rPr>
            </a:br>
            <a:r>
              <a:rPr lang="en-GB" b="1" dirty="0" smtClean="0">
                <a:solidFill>
                  <a:srgbClr val="FF0000"/>
                </a:solidFill>
              </a:rPr>
              <a:t>A		-	Assessment Sites</a:t>
            </a:r>
            <a:endParaRPr lang="en-GB" b="1" dirty="0">
              <a:solidFill>
                <a:srgbClr val="FF0000"/>
              </a:solidFill>
            </a:endParaRPr>
          </a:p>
        </p:txBody>
      </p:sp>
      <p:sp>
        <p:nvSpPr>
          <p:cNvPr id="4" name="TextBox 3"/>
          <p:cNvSpPr txBox="1"/>
          <p:nvPr/>
        </p:nvSpPr>
        <p:spPr>
          <a:xfrm>
            <a:off x="457200" y="1019920"/>
            <a:ext cx="8229600" cy="1323439"/>
          </a:xfrm>
          <a:prstGeom prst="rect">
            <a:avLst/>
          </a:prstGeom>
          <a:noFill/>
        </p:spPr>
        <p:txBody>
          <a:bodyPr wrap="square" rtlCol="0">
            <a:spAutoFit/>
          </a:bodyPr>
          <a:lstStyle/>
          <a:p>
            <a:pPr>
              <a:buFont typeface="Arial"/>
              <a:buChar char="•"/>
            </a:pPr>
            <a:endParaRPr lang="en-GB" sz="4000" dirty="0" smtClean="0">
              <a:latin typeface="Arial"/>
              <a:cs typeface="Arial"/>
            </a:endParaRPr>
          </a:p>
          <a:p>
            <a:pPr>
              <a:buFont typeface="Arial"/>
              <a:buChar char="•"/>
            </a:pPr>
            <a:endParaRPr lang="en-GB" sz="4000" dirty="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19920"/>
          </a:xfrm>
        </p:spPr>
        <p:txBody>
          <a:bodyPr>
            <a:normAutofit/>
          </a:bodyPr>
          <a:lstStyle/>
          <a:p>
            <a:r>
              <a:rPr lang="en-GB" sz="4800" b="1" dirty="0" smtClean="0">
                <a:solidFill>
                  <a:srgbClr val="FF0000"/>
                </a:solidFill>
              </a:rPr>
              <a:t>External Quality Assurance</a:t>
            </a:r>
            <a:endParaRPr lang="en-GB" sz="4800" b="1" dirty="0">
              <a:solidFill>
                <a:srgbClr val="FF0000"/>
              </a:solidFill>
            </a:endParaRPr>
          </a:p>
        </p:txBody>
      </p:sp>
      <p:sp>
        <p:nvSpPr>
          <p:cNvPr id="4" name="TextBox 3"/>
          <p:cNvSpPr txBox="1"/>
          <p:nvPr/>
        </p:nvSpPr>
        <p:spPr>
          <a:xfrm>
            <a:off x="457200" y="1778000"/>
            <a:ext cx="8229600" cy="5201424"/>
          </a:xfrm>
          <a:prstGeom prst="rect">
            <a:avLst/>
          </a:prstGeom>
          <a:noFill/>
        </p:spPr>
        <p:txBody>
          <a:bodyPr wrap="square" rtlCol="0">
            <a:spAutoFit/>
          </a:bodyPr>
          <a:lstStyle/>
          <a:p>
            <a:pPr algn="ctr"/>
            <a:r>
              <a:rPr lang="en-GB" sz="4400" b="1" dirty="0" smtClean="0">
                <a:latin typeface="Arial"/>
                <a:cs typeface="Arial"/>
              </a:rPr>
              <a:t>By ITC</a:t>
            </a:r>
          </a:p>
          <a:p>
            <a:pPr algn="ctr"/>
            <a:endParaRPr lang="en-GB" sz="4400" b="1" dirty="0" smtClean="0">
              <a:latin typeface="Arial"/>
              <a:cs typeface="Arial"/>
            </a:endParaRPr>
          </a:p>
          <a:p>
            <a:r>
              <a:rPr lang="en-US" sz="4400" dirty="0" smtClean="0">
                <a:latin typeface="Arial"/>
                <a:cs typeface="Arial"/>
              </a:rPr>
              <a:t>• </a:t>
            </a:r>
            <a:r>
              <a:rPr lang="en-US" sz="4000" dirty="0" smtClean="0">
                <a:latin typeface="Arial"/>
                <a:cs typeface="Arial"/>
              </a:rPr>
              <a:t>Approval of </a:t>
            </a:r>
            <a:r>
              <a:rPr lang="en-US" sz="4000" dirty="0" err="1" smtClean="0">
                <a:latin typeface="Arial"/>
                <a:cs typeface="Arial"/>
              </a:rPr>
              <a:t>centres</a:t>
            </a:r>
            <a:endParaRPr lang="en-US" sz="4000" dirty="0" smtClean="0">
              <a:latin typeface="Arial"/>
              <a:cs typeface="Arial"/>
            </a:endParaRPr>
          </a:p>
          <a:p>
            <a:r>
              <a:rPr lang="en-US" sz="4000" dirty="0" smtClean="0">
                <a:latin typeface="Arial"/>
                <a:cs typeface="Arial"/>
              </a:rPr>
              <a:t>• Monitoring of learning delivery</a:t>
            </a:r>
          </a:p>
          <a:p>
            <a:r>
              <a:rPr lang="en-US" sz="4000" dirty="0" smtClean="0">
                <a:latin typeface="Arial"/>
                <a:cs typeface="Arial"/>
              </a:rPr>
              <a:t>• Monitoring of assessment practice</a:t>
            </a:r>
          </a:p>
          <a:p>
            <a:r>
              <a:rPr lang="en-US" sz="4000" dirty="0" smtClean="0">
                <a:latin typeface="Arial"/>
                <a:cs typeface="Arial"/>
              </a:rPr>
              <a:t>• Monitoring of IQA practices</a:t>
            </a:r>
            <a:r>
              <a:rPr lang="en-GB" sz="4000" b="1" dirty="0" smtClean="0">
                <a:latin typeface="Arial"/>
                <a:cs typeface="Arial"/>
              </a:rPr>
              <a:t> </a:t>
            </a:r>
            <a:endParaRPr lang="en-GB" sz="4000" dirty="0" smtClean="0">
              <a:latin typeface="Arial"/>
              <a:cs typeface="Arial"/>
            </a:endParaRPr>
          </a:p>
          <a:p>
            <a:pPr>
              <a:buFont typeface="Arial"/>
              <a:buChar char="•"/>
            </a:pPr>
            <a:endParaRPr lang="en-GB" sz="4000" dirty="0" smtClean="0">
              <a:latin typeface="Arial"/>
              <a:cs typeface="Arial"/>
            </a:endParaRPr>
          </a:p>
          <a:p>
            <a:pPr>
              <a:buFont typeface="Arial"/>
              <a:buChar char="•"/>
            </a:pPr>
            <a:endParaRPr lang="en-GB" sz="4000" dirty="0">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Note</a:t>
            </a:r>
            <a:endParaRPr lang="en-US" sz="5400" b="1" dirty="0">
              <a:solidFill>
                <a:srgbClr val="FF0000"/>
              </a:solidFill>
            </a:endParaRPr>
          </a:p>
        </p:txBody>
      </p:sp>
      <p:sp>
        <p:nvSpPr>
          <p:cNvPr id="4" name="TextBox 3"/>
          <p:cNvSpPr txBox="1"/>
          <p:nvPr/>
        </p:nvSpPr>
        <p:spPr>
          <a:xfrm>
            <a:off x="694268" y="2707732"/>
            <a:ext cx="7992532" cy="2585323"/>
          </a:xfrm>
          <a:prstGeom prst="rect">
            <a:avLst/>
          </a:prstGeom>
          <a:noFill/>
        </p:spPr>
        <p:txBody>
          <a:bodyPr wrap="square" rtlCol="0">
            <a:spAutoFit/>
          </a:bodyPr>
          <a:lstStyle/>
          <a:p>
            <a:pPr algn="ctr"/>
            <a:r>
              <a:rPr lang="en-US" sz="5400" dirty="0" smtClean="0"/>
              <a:t>Portable qualification for all sectors not just relevant to first aid</a:t>
            </a:r>
            <a:endParaRPr lang="en-US" sz="5400"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09095"/>
          </a:xfrm>
        </p:spPr>
        <p:txBody>
          <a:bodyPr/>
          <a:lstStyle/>
          <a:p>
            <a:r>
              <a:rPr lang="en-US" b="1" dirty="0" smtClean="0">
                <a:solidFill>
                  <a:srgbClr val="FF0000"/>
                </a:solidFill>
              </a:rPr>
              <a:t>Plan for the day</a:t>
            </a:r>
            <a:endParaRPr lang="en-US" b="1" dirty="0">
              <a:solidFill>
                <a:srgbClr val="FF0000"/>
              </a:solidFill>
            </a:endParaRPr>
          </a:p>
        </p:txBody>
      </p:sp>
      <p:sp>
        <p:nvSpPr>
          <p:cNvPr id="4" name="TextBox 3"/>
          <p:cNvSpPr txBox="1"/>
          <p:nvPr/>
        </p:nvSpPr>
        <p:spPr>
          <a:xfrm>
            <a:off x="1778000" y="809095"/>
            <a:ext cx="6637866" cy="5386090"/>
          </a:xfrm>
          <a:prstGeom prst="rect">
            <a:avLst/>
          </a:prstGeom>
          <a:noFill/>
        </p:spPr>
        <p:txBody>
          <a:bodyPr wrap="square" rtlCol="0">
            <a:spAutoFit/>
          </a:bodyPr>
          <a:lstStyle/>
          <a:p>
            <a:r>
              <a:rPr lang="en-US" sz="2800" dirty="0" smtClean="0"/>
              <a:t>End point + admin + tasks explained</a:t>
            </a:r>
          </a:p>
          <a:p>
            <a:endParaRPr lang="en-US" sz="1000" dirty="0" smtClean="0"/>
          </a:p>
          <a:p>
            <a:r>
              <a:rPr lang="en-US" sz="2800" dirty="0" smtClean="0"/>
              <a:t>Interval</a:t>
            </a:r>
          </a:p>
          <a:p>
            <a:r>
              <a:rPr lang="en-US" sz="2800" dirty="0" smtClean="0"/>
              <a:t>Understanding IQA - linked to first aid	</a:t>
            </a:r>
          </a:p>
          <a:p>
            <a:endParaRPr lang="en-US" sz="1000" dirty="0" smtClean="0"/>
          </a:p>
          <a:p>
            <a:r>
              <a:rPr lang="en-US" sz="2800" dirty="0" smtClean="0"/>
              <a:t>Lunch	 </a:t>
            </a:r>
          </a:p>
          <a:p>
            <a:r>
              <a:rPr lang="en-US" sz="2800" dirty="0" smtClean="0"/>
              <a:t>Sampling - NVQ</a:t>
            </a:r>
          </a:p>
          <a:p>
            <a:endParaRPr lang="en-US" sz="1000" dirty="0" smtClean="0"/>
          </a:p>
          <a:p>
            <a:r>
              <a:rPr lang="en-US" sz="2800" dirty="0" smtClean="0"/>
              <a:t>Using current systems to generate evidence</a:t>
            </a:r>
          </a:p>
          <a:p>
            <a:endParaRPr lang="en-US" sz="1000" dirty="0" smtClean="0"/>
          </a:p>
          <a:p>
            <a:r>
              <a:rPr lang="en-US" sz="2800" dirty="0" smtClean="0"/>
              <a:t>Interval</a:t>
            </a:r>
          </a:p>
          <a:p>
            <a:endParaRPr lang="en-US" sz="1000" dirty="0" smtClean="0"/>
          </a:p>
          <a:p>
            <a:r>
              <a:rPr lang="en-US" sz="2800" dirty="0" smtClean="0"/>
              <a:t>Continued</a:t>
            </a:r>
          </a:p>
          <a:p>
            <a:endParaRPr lang="en-US" sz="1000" dirty="0" smtClean="0"/>
          </a:p>
          <a:p>
            <a:r>
              <a:rPr lang="en-US" sz="2800" dirty="0" smtClean="0"/>
              <a:t>What next.  End of day.      </a:t>
            </a:r>
            <a:r>
              <a:rPr lang="en-US" sz="3200" dirty="0" smtClean="0"/>
              <a:t>  	</a:t>
            </a:r>
          </a:p>
        </p:txBody>
      </p:sp>
      <p:sp>
        <p:nvSpPr>
          <p:cNvPr id="5" name="TextBox 4"/>
          <p:cNvSpPr txBox="1"/>
          <p:nvPr/>
        </p:nvSpPr>
        <p:spPr>
          <a:xfrm>
            <a:off x="457200" y="809095"/>
            <a:ext cx="1205469" cy="5324535"/>
          </a:xfrm>
          <a:prstGeom prst="rect">
            <a:avLst/>
          </a:prstGeom>
          <a:noFill/>
        </p:spPr>
        <p:txBody>
          <a:bodyPr wrap="square" rtlCol="0">
            <a:spAutoFit/>
          </a:bodyPr>
          <a:lstStyle/>
          <a:p>
            <a:r>
              <a:rPr lang="en-US" sz="2800" dirty="0" smtClean="0"/>
              <a:t>0900</a:t>
            </a:r>
          </a:p>
          <a:p>
            <a:endParaRPr lang="en-US" sz="1000" dirty="0" smtClean="0"/>
          </a:p>
          <a:p>
            <a:r>
              <a:rPr lang="en-US" sz="2800" dirty="0" smtClean="0"/>
              <a:t>1030</a:t>
            </a:r>
          </a:p>
          <a:p>
            <a:r>
              <a:rPr lang="en-US" sz="2800" dirty="0" smtClean="0"/>
              <a:t>1050</a:t>
            </a:r>
          </a:p>
          <a:p>
            <a:endParaRPr lang="en-US" sz="1000" dirty="0" smtClean="0"/>
          </a:p>
          <a:p>
            <a:r>
              <a:rPr lang="en-US" sz="2800" dirty="0" smtClean="0"/>
              <a:t>1230</a:t>
            </a:r>
          </a:p>
          <a:p>
            <a:r>
              <a:rPr lang="en-US" sz="2800" dirty="0" smtClean="0"/>
              <a:t>1315</a:t>
            </a:r>
          </a:p>
          <a:p>
            <a:endParaRPr lang="en-US" sz="1000" dirty="0" smtClean="0"/>
          </a:p>
          <a:p>
            <a:endParaRPr lang="en-US" sz="2800" dirty="0" smtClean="0"/>
          </a:p>
          <a:p>
            <a:endParaRPr lang="en-US" sz="2800" dirty="0" smtClean="0"/>
          </a:p>
          <a:p>
            <a:endParaRPr lang="en-US" sz="1000" dirty="0" smtClean="0"/>
          </a:p>
          <a:p>
            <a:r>
              <a:rPr lang="en-US" sz="2800" dirty="0" smtClean="0"/>
              <a:t>1500</a:t>
            </a:r>
          </a:p>
          <a:p>
            <a:endParaRPr lang="en-US" sz="1000" dirty="0" smtClean="0"/>
          </a:p>
          <a:p>
            <a:r>
              <a:rPr lang="en-US" sz="2800" dirty="0" smtClean="0"/>
              <a:t>1515</a:t>
            </a:r>
          </a:p>
          <a:p>
            <a:endParaRPr lang="en-US" sz="1000" dirty="0" smtClean="0"/>
          </a:p>
          <a:p>
            <a:r>
              <a:rPr lang="en-US" sz="2800" dirty="0" smtClean="0"/>
              <a:t>1700</a:t>
            </a:r>
            <a:endParaRPr 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60400"/>
            <a:ext cx="7772400" cy="1470025"/>
          </a:xfrm>
        </p:spPr>
        <p:txBody>
          <a:bodyPr/>
          <a:lstStyle/>
          <a:p>
            <a:r>
              <a:rPr lang="en-GB" b="1" dirty="0" smtClean="0">
                <a:solidFill>
                  <a:srgbClr val="FF0000"/>
                </a:solidFill>
              </a:rPr>
              <a:t>Internal Quality Assurance</a:t>
            </a:r>
            <a:endParaRPr lang="en-GB" b="1" dirty="0">
              <a:solidFill>
                <a:srgbClr val="FF0000"/>
              </a:solidFill>
            </a:endParaRPr>
          </a:p>
        </p:txBody>
      </p:sp>
      <p:sp>
        <p:nvSpPr>
          <p:cNvPr id="3" name="Subtitle 2"/>
          <p:cNvSpPr>
            <a:spLocks noGrp="1"/>
          </p:cNvSpPr>
          <p:nvPr>
            <p:ph type="subTitle" idx="1"/>
          </p:nvPr>
        </p:nvSpPr>
        <p:spPr>
          <a:xfrm>
            <a:off x="1371600" y="2130425"/>
            <a:ext cx="6400800" cy="3508375"/>
          </a:xfrm>
        </p:spPr>
        <p:txBody>
          <a:bodyPr>
            <a:normAutofit/>
          </a:bodyPr>
          <a:lstStyle/>
          <a:p>
            <a:r>
              <a:rPr lang="en-GB" sz="4000" b="1" dirty="0" smtClean="0">
                <a:solidFill>
                  <a:schemeClr val="tx1"/>
                </a:solidFill>
              </a:rPr>
              <a:t>MWS</a:t>
            </a:r>
          </a:p>
          <a:p>
            <a:r>
              <a:rPr lang="en-GB" sz="4000" b="1" dirty="0" smtClean="0">
                <a:solidFill>
                  <a:schemeClr val="tx1"/>
                </a:solidFill>
              </a:rPr>
              <a:t>Is an Assessment Centre</a:t>
            </a:r>
          </a:p>
          <a:p>
            <a:endParaRPr lang="en-GB" sz="4000" b="1" dirty="0" smtClean="0">
              <a:solidFill>
                <a:schemeClr val="tx1"/>
              </a:solidFill>
            </a:endParaRPr>
          </a:p>
          <a:p>
            <a:r>
              <a:rPr lang="en-GB" sz="4000" b="1" dirty="0" smtClean="0">
                <a:solidFill>
                  <a:schemeClr val="tx1"/>
                </a:solidFill>
              </a:rPr>
              <a:t>ITC is the Awarding Body</a:t>
            </a:r>
            <a:endParaRPr lang="en-GB" sz="4000" b="1"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TAQA Qualifications</a:t>
            </a:r>
            <a:endParaRPr lang="en-GB" b="1" dirty="0">
              <a:solidFill>
                <a:srgbClr val="FF0000"/>
              </a:solidFill>
            </a:endParaRPr>
          </a:p>
        </p:txBody>
      </p:sp>
      <p:sp>
        <p:nvSpPr>
          <p:cNvPr id="4" name="TextBox 3"/>
          <p:cNvSpPr txBox="1"/>
          <p:nvPr/>
        </p:nvSpPr>
        <p:spPr>
          <a:xfrm>
            <a:off x="1074614" y="2151727"/>
            <a:ext cx="6975232" cy="2800767"/>
          </a:xfrm>
          <a:prstGeom prst="rect">
            <a:avLst/>
          </a:prstGeom>
          <a:noFill/>
        </p:spPr>
        <p:txBody>
          <a:bodyPr wrap="square" rtlCol="0">
            <a:spAutoFit/>
          </a:bodyPr>
          <a:lstStyle/>
          <a:p>
            <a:r>
              <a:rPr lang="en-GB" sz="4400" b="1" dirty="0" smtClean="0">
                <a:solidFill>
                  <a:srgbClr val="FF0000"/>
                </a:solidFill>
              </a:rPr>
              <a:t>T    </a:t>
            </a:r>
            <a:r>
              <a:rPr lang="en-GB" sz="4400" b="1" dirty="0" smtClean="0"/>
              <a:t>Training</a:t>
            </a:r>
          </a:p>
          <a:p>
            <a:r>
              <a:rPr lang="en-GB" sz="4400" b="1" dirty="0" smtClean="0">
                <a:solidFill>
                  <a:srgbClr val="FF0000"/>
                </a:solidFill>
              </a:rPr>
              <a:t>A</a:t>
            </a:r>
            <a:r>
              <a:rPr lang="en-GB" sz="4400" b="1" dirty="0" smtClean="0"/>
              <a:t>    Assessment</a:t>
            </a:r>
          </a:p>
          <a:p>
            <a:r>
              <a:rPr lang="en-GB" sz="4400" b="1" dirty="0" smtClean="0">
                <a:solidFill>
                  <a:srgbClr val="FF0000"/>
                </a:solidFill>
              </a:rPr>
              <a:t>Q </a:t>
            </a:r>
            <a:r>
              <a:rPr lang="en-GB" sz="4400" b="1" dirty="0" smtClean="0"/>
              <a:t>   Quality</a:t>
            </a:r>
          </a:p>
          <a:p>
            <a:r>
              <a:rPr lang="en-GB" sz="4400" b="1" dirty="0" smtClean="0">
                <a:solidFill>
                  <a:srgbClr val="FF0000"/>
                </a:solidFill>
              </a:rPr>
              <a:t>A</a:t>
            </a:r>
            <a:r>
              <a:rPr lang="en-GB" sz="4400" b="1" dirty="0" smtClean="0"/>
              <a:t>    Assurance</a:t>
            </a:r>
            <a:endParaRPr lang="en-GB" sz="4400" b="1"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GB" b="1" dirty="0" smtClean="0">
                <a:solidFill>
                  <a:srgbClr val="FF0000"/>
                </a:solidFill>
              </a:rPr>
              <a:t>Internal Quality Assurance Qualifications</a:t>
            </a:r>
            <a:endParaRPr lang="en-GB" b="1" dirty="0">
              <a:solidFill>
                <a:srgbClr val="FF0000"/>
              </a:solidFill>
            </a:endParaRPr>
          </a:p>
        </p:txBody>
      </p:sp>
      <p:sp>
        <p:nvSpPr>
          <p:cNvPr id="6" name="TextBox 5"/>
          <p:cNvSpPr txBox="1"/>
          <p:nvPr/>
        </p:nvSpPr>
        <p:spPr>
          <a:xfrm>
            <a:off x="457200" y="1676400"/>
            <a:ext cx="8229600" cy="6494086"/>
          </a:xfrm>
          <a:prstGeom prst="rect">
            <a:avLst/>
          </a:prstGeom>
          <a:noFill/>
        </p:spPr>
        <p:txBody>
          <a:bodyPr wrap="square" rtlCol="0">
            <a:spAutoFit/>
          </a:bodyPr>
          <a:lstStyle/>
          <a:p>
            <a:pPr>
              <a:buFont typeface="Arial"/>
              <a:buChar char="•"/>
            </a:pPr>
            <a:r>
              <a:rPr lang="en-GB" sz="2800" b="1" dirty="0" smtClean="0"/>
              <a:t> ITC </a:t>
            </a:r>
            <a:r>
              <a:rPr lang="en-GB" sz="2800" b="1" dirty="0"/>
              <a:t>Level 4 Award </a:t>
            </a:r>
            <a:r>
              <a:rPr lang="en-GB" sz="2800" b="1" dirty="0" smtClean="0"/>
              <a:t>in </a:t>
            </a:r>
            <a:r>
              <a:rPr lang="en-GB" sz="2800" b="1" u="sng" dirty="0" smtClean="0">
                <a:solidFill>
                  <a:srgbClr val="FF0000"/>
                </a:solidFill>
              </a:rPr>
              <a:t>Understanding</a:t>
            </a:r>
            <a:r>
              <a:rPr lang="en-GB" sz="2800" b="1" dirty="0" smtClean="0"/>
              <a:t> </a:t>
            </a:r>
            <a:r>
              <a:rPr lang="en-GB" sz="2800" b="1" dirty="0"/>
              <a:t>the Internal Quality Assurance of Assessment Processes and Practice (QCF</a:t>
            </a:r>
            <a:r>
              <a:rPr lang="en-GB" sz="2800" b="1" dirty="0" smtClean="0"/>
              <a:t>)     </a:t>
            </a:r>
            <a:r>
              <a:rPr lang="en-GB" sz="2800" b="1" dirty="0" smtClean="0">
                <a:solidFill>
                  <a:srgbClr val="000090"/>
                </a:solidFill>
              </a:rPr>
              <a:t>QN </a:t>
            </a:r>
            <a:r>
              <a:rPr lang="en-GB" sz="2800" b="1" dirty="0">
                <a:solidFill>
                  <a:srgbClr val="000090"/>
                </a:solidFill>
              </a:rPr>
              <a:t>601/0127/</a:t>
            </a:r>
            <a:r>
              <a:rPr lang="en-GB" sz="2800" b="1" dirty="0" smtClean="0">
                <a:solidFill>
                  <a:srgbClr val="000090"/>
                </a:solidFill>
              </a:rPr>
              <a:t>1</a:t>
            </a:r>
          </a:p>
          <a:p>
            <a:endParaRPr lang="en-GB" sz="2800" b="1" dirty="0" smtClean="0"/>
          </a:p>
          <a:p>
            <a:pPr>
              <a:buFont typeface="Arial"/>
              <a:buChar char="•"/>
            </a:pPr>
            <a:r>
              <a:rPr lang="en-GB" sz="2800" b="1" dirty="0" smtClean="0"/>
              <a:t> ITC </a:t>
            </a:r>
            <a:r>
              <a:rPr lang="en-GB" sz="2800" b="1" dirty="0"/>
              <a:t>Level 4 Award in</a:t>
            </a:r>
            <a:r>
              <a:rPr lang="en-GB" sz="2800" b="1" dirty="0" smtClean="0">
                <a:solidFill>
                  <a:srgbClr val="FF0000"/>
                </a:solidFill>
              </a:rPr>
              <a:t> </a:t>
            </a:r>
            <a:r>
              <a:rPr lang="en-GB" sz="2800" b="1" u="sng" dirty="0" smtClean="0">
                <a:solidFill>
                  <a:srgbClr val="FF0000"/>
                </a:solidFill>
              </a:rPr>
              <a:t>The</a:t>
            </a:r>
            <a:r>
              <a:rPr lang="en-GB" sz="2800" b="1" dirty="0" smtClean="0">
                <a:solidFill>
                  <a:srgbClr val="FF0000"/>
                </a:solidFill>
              </a:rPr>
              <a:t> </a:t>
            </a:r>
            <a:r>
              <a:rPr lang="en-GB" sz="2800" b="1" dirty="0"/>
              <a:t>Internal Quality Assurance of Assessment Processes and Practice (QCF</a:t>
            </a:r>
            <a:r>
              <a:rPr lang="en-GB" sz="2800" b="1" dirty="0" smtClean="0"/>
              <a:t>)                               </a:t>
            </a:r>
            <a:r>
              <a:rPr lang="en-GB" sz="2800" b="1" dirty="0" smtClean="0">
                <a:solidFill>
                  <a:srgbClr val="000090"/>
                </a:solidFill>
              </a:rPr>
              <a:t>QN </a:t>
            </a:r>
            <a:r>
              <a:rPr lang="en-GB" sz="2800" b="1" dirty="0">
                <a:solidFill>
                  <a:srgbClr val="000090"/>
                </a:solidFill>
              </a:rPr>
              <a:t>601/</a:t>
            </a:r>
            <a:r>
              <a:rPr lang="en-GB" sz="2800" b="1" dirty="0" smtClean="0">
                <a:solidFill>
                  <a:srgbClr val="000090"/>
                </a:solidFill>
              </a:rPr>
              <a:t>0126/X</a:t>
            </a:r>
          </a:p>
          <a:p>
            <a:endParaRPr lang="en-GB" sz="2800" b="1" dirty="0" smtClean="0">
              <a:solidFill>
                <a:srgbClr val="000090"/>
              </a:solidFill>
            </a:endParaRPr>
          </a:p>
          <a:p>
            <a:pPr>
              <a:buFont typeface="Arial"/>
              <a:buChar char="•"/>
            </a:pPr>
            <a:r>
              <a:rPr lang="en-GB" sz="2800" b="1" dirty="0" smtClean="0"/>
              <a:t> ITC Level 4 Certificate in </a:t>
            </a:r>
            <a:r>
              <a:rPr lang="en-GB" sz="2800" b="1" u="sng" dirty="0" smtClean="0">
                <a:solidFill>
                  <a:srgbClr val="FF0000"/>
                </a:solidFill>
              </a:rPr>
              <a:t>Leading</a:t>
            </a:r>
            <a:r>
              <a:rPr lang="en-GB" sz="2800" b="1" dirty="0" smtClean="0"/>
              <a:t> the Internal Quality Assurance of Assessment Processes and Practice (QCF)     				</a:t>
            </a:r>
            <a:r>
              <a:rPr lang="en-GB" sz="2800" b="1" dirty="0" smtClean="0">
                <a:solidFill>
                  <a:srgbClr val="000090"/>
                </a:solidFill>
              </a:rPr>
              <a:t>QN 601/3491/4</a:t>
            </a:r>
            <a:endParaRPr lang="en-GB" sz="2800" dirty="0" smtClean="0">
              <a:solidFill>
                <a:srgbClr val="000090"/>
              </a:solidFill>
            </a:endParaRPr>
          </a:p>
          <a:p>
            <a:r>
              <a:rPr lang="en-GB" sz="3200" dirty="0" smtClean="0"/>
              <a:t> </a:t>
            </a:r>
          </a:p>
          <a:p>
            <a:r>
              <a:rPr lang="en-GB" sz="4000" b="1" dirty="0" smtClean="0">
                <a:solidFill>
                  <a:srgbClr val="FF0000"/>
                </a:solidFill>
              </a:rPr>
              <a:t> </a:t>
            </a:r>
          </a:p>
          <a:p>
            <a:endParaRPr lang="en-GB" dirty="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GB" b="1" dirty="0" smtClean="0">
                <a:solidFill>
                  <a:srgbClr val="FF0000"/>
                </a:solidFill>
              </a:rPr>
              <a:t>Internal Quality Assurance Qualifications</a:t>
            </a:r>
            <a:endParaRPr lang="en-GB" b="1" dirty="0">
              <a:solidFill>
                <a:srgbClr val="FF0000"/>
              </a:solidFill>
            </a:endParaRPr>
          </a:p>
        </p:txBody>
      </p:sp>
      <p:sp>
        <p:nvSpPr>
          <p:cNvPr id="6" name="TextBox 5"/>
          <p:cNvSpPr txBox="1"/>
          <p:nvPr/>
        </p:nvSpPr>
        <p:spPr>
          <a:xfrm>
            <a:off x="457200" y="1744133"/>
            <a:ext cx="8229600" cy="7848301"/>
          </a:xfrm>
          <a:prstGeom prst="rect">
            <a:avLst/>
          </a:prstGeom>
          <a:noFill/>
        </p:spPr>
        <p:txBody>
          <a:bodyPr wrap="square" rtlCol="0">
            <a:spAutoFit/>
          </a:bodyPr>
          <a:lstStyle/>
          <a:p>
            <a:pPr>
              <a:buFont typeface="Arial"/>
              <a:buChar char="•"/>
            </a:pPr>
            <a:r>
              <a:rPr lang="en-GB" sz="3200" b="1" dirty="0" smtClean="0"/>
              <a:t> ITC </a:t>
            </a:r>
            <a:r>
              <a:rPr lang="en-GB" sz="3200" b="1" dirty="0"/>
              <a:t>Level 4 Award </a:t>
            </a:r>
            <a:r>
              <a:rPr lang="en-GB" sz="3200" b="1" dirty="0" smtClean="0"/>
              <a:t>in </a:t>
            </a:r>
            <a:r>
              <a:rPr lang="en-GB" sz="3200" b="1" u="sng" dirty="0" smtClean="0">
                <a:solidFill>
                  <a:srgbClr val="FF0000"/>
                </a:solidFill>
              </a:rPr>
              <a:t>Understanding</a:t>
            </a:r>
            <a:r>
              <a:rPr lang="en-GB" sz="3200" b="1" dirty="0" smtClean="0"/>
              <a:t> </a:t>
            </a:r>
            <a:r>
              <a:rPr lang="en-GB" sz="3200" b="1" dirty="0"/>
              <a:t>the Internal Quality Assurance of Assessment Processes and Practice (QCF</a:t>
            </a:r>
            <a:r>
              <a:rPr lang="en-GB" sz="3200" b="1" dirty="0" smtClean="0"/>
              <a:t>)      								</a:t>
            </a:r>
            <a:r>
              <a:rPr lang="en-GB" sz="3200" b="1" dirty="0" smtClean="0">
                <a:solidFill>
                  <a:srgbClr val="000090"/>
                </a:solidFill>
              </a:rPr>
              <a:t>QN </a:t>
            </a:r>
            <a:r>
              <a:rPr lang="en-GB" sz="3200" b="1" dirty="0">
                <a:solidFill>
                  <a:srgbClr val="000090"/>
                </a:solidFill>
              </a:rPr>
              <a:t>601/0127/</a:t>
            </a:r>
            <a:r>
              <a:rPr lang="en-GB" sz="3200" b="1" dirty="0" smtClean="0">
                <a:solidFill>
                  <a:srgbClr val="000090"/>
                </a:solidFill>
              </a:rPr>
              <a:t>1</a:t>
            </a:r>
          </a:p>
          <a:p>
            <a:endParaRPr lang="en-GB" sz="1200" b="1" dirty="0" smtClean="0"/>
          </a:p>
          <a:p>
            <a:endParaRPr lang="en-GB" sz="3200" i="1" dirty="0" smtClean="0">
              <a:solidFill>
                <a:srgbClr val="0000FF"/>
              </a:solidFill>
            </a:endParaRPr>
          </a:p>
          <a:p>
            <a:r>
              <a:rPr lang="en-GB" sz="3200" i="1" dirty="0" smtClean="0">
                <a:solidFill>
                  <a:srgbClr val="0000FF"/>
                </a:solidFill>
              </a:rPr>
              <a:t>COMPOSED OF ONE UNIT</a:t>
            </a:r>
            <a:endParaRPr lang="en-GB" sz="1200" i="1" dirty="0" smtClean="0">
              <a:solidFill>
                <a:srgbClr val="0000FF"/>
              </a:solidFill>
            </a:endParaRPr>
          </a:p>
          <a:p>
            <a:pPr>
              <a:buFont typeface="Arial"/>
              <a:buChar char="•"/>
            </a:pPr>
            <a:r>
              <a:rPr lang="en-GB" sz="3200" b="1" dirty="0" smtClean="0"/>
              <a:t> Understanding </a:t>
            </a:r>
            <a:r>
              <a:rPr lang="en-GB" sz="3200" b="1" dirty="0"/>
              <a:t>the principles and practice of internally assuring the quality of </a:t>
            </a:r>
            <a:r>
              <a:rPr lang="en-GB" sz="3200" b="1" dirty="0" smtClean="0"/>
              <a:t>assessment</a:t>
            </a:r>
            <a:r>
              <a:rPr lang="en-GB" sz="3200" dirty="0" smtClean="0"/>
              <a:t>  					</a:t>
            </a:r>
            <a:r>
              <a:rPr lang="en-US" sz="3200" b="1" dirty="0" smtClean="0">
                <a:solidFill>
                  <a:srgbClr val="0000FF"/>
                </a:solidFill>
              </a:rPr>
              <a:t>T</a:t>
            </a:r>
            <a:r>
              <a:rPr lang="en-US" sz="3200" b="1" dirty="0">
                <a:solidFill>
                  <a:srgbClr val="0000FF"/>
                </a:solidFill>
              </a:rPr>
              <a:t>/601/5320</a:t>
            </a:r>
            <a:endParaRPr lang="en-GB" sz="3200" dirty="0">
              <a:solidFill>
                <a:srgbClr val="0000FF"/>
              </a:solidFill>
            </a:endParaRPr>
          </a:p>
          <a:p>
            <a:endParaRPr lang="en-GB" sz="3200" dirty="0" smtClean="0"/>
          </a:p>
          <a:p>
            <a:endParaRPr lang="en-GB" sz="3200" dirty="0"/>
          </a:p>
          <a:p>
            <a:r>
              <a:rPr lang="en-GB" sz="3200" dirty="0" smtClean="0"/>
              <a:t>	 </a:t>
            </a:r>
          </a:p>
          <a:p>
            <a:r>
              <a:rPr lang="en-GB" sz="3200" dirty="0" smtClean="0"/>
              <a:t> </a:t>
            </a:r>
          </a:p>
          <a:p>
            <a:r>
              <a:rPr lang="en-GB" sz="4000" b="1" dirty="0" smtClean="0">
                <a:solidFill>
                  <a:srgbClr val="FF0000"/>
                </a:solidFill>
              </a:rPr>
              <a:t> </a:t>
            </a:r>
          </a:p>
          <a:p>
            <a:endParaRPr lang="en-GB" dirty="0"/>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GB" b="1" dirty="0" smtClean="0">
                <a:solidFill>
                  <a:srgbClr val="FF0000"/>
                </a:solidFill>
              </a:rPr>
              <a:t>Internal Quality Assurance Qualifications</a:t>
            </a:r>
            <a:endParaRPr lang="en-GB" b="1" dirty="0">
              <a:solidFill>
                <a:srgbClr val="FF0000"/>
              </a:solidFill>
            </a:endParaRPr>
          </a:p>
        </p:txBody>
      </p:sp>
      <p:sp>
        <p:nvSpPr>
          <p:cNvPr id="6" name="TextBox 5"/>
          <p:cNvSpPr txBox="1"/>
          <p:nvPr/>
        </p:nvSpPr>
        <p:spPr>
          <a:xfrm>
            <a:off x="312614" y="1769806"/>
            <a:ext cx="8831385" cy="6863418"/>
          </a:xfrm>
          <a:prstGeom prst="rect">
            <a:avLst/>
          </a:prstGeom>
          <a:noFill/>
        </p:spPr>
        <p:txBody>
          <a:bodyPr wrap="square" rtlCol="0">
            <a:spAutoFit/>
          </a:bodyPr>
          <a:lstStyle/>
          <a:p>
            <a:pPr>
              <a:buFont typeface="Arial"/>
              <a:buChar char="•"/>
            </a:pPr>
            <a:r>
              <a:rPr lang="en-GB" sz="2800" b="1" dirty="0" smtClean="0"/>
              <a:t> ITC </a:t>
            </a:r>
            <a:r>
              <a:rPr lang="en-GB" sz="2800" b="1" dirty="0"/>
              <a:t>Level 4 Award in</a:t>
            </a:r>
            <a:r>
              <a:rPr lang="en-GB" sz="2800" b="1" dirty="0" smtClean="0">
                <a:solidFill>
                  <a:srgbClr val="FF0000"/>
                </a:solidFill>
              </a:rPr>
              <a:t> </a:t>
            </a:r>
            <a:r>
              <a:rPr lang="en-GB" sz="2800" b="1" u="sng" dirty="0" smtClean="0">
                <a:solidFill>
                  <a:srgbClr val="FF0000"/>
                </a:solidFill>
              </a:rPr>
              <a:t>The</a:t>
            </a:r>
            <a:r>
              <a:rPr lang="en-GB" sz="2800" b="1" dirty="0" smtClean="0">
                <a:solidFill>
                  <a:srgbClr val="FF0000"/>
                </a:solidFill>
              </a:rPr>
              <a:t> </a:t>
            </a:r>
            <a:r>
              <a:rPr lang="en-GB" sz="2800" b="1" dirty="0"/>
              <a:t>Internal Quality Assurance of Assessment Processes and Practice (QCF</a:t>
            </a:r>
            <a:r>
              <a:rPr lang="en-GB" sz="2800" b="1" dirty="0" smtClean="0"/>
              <a:t>)                                                  </a:t>
            </a:r>
            <a:r>
              <a:rPr lang="en-GB" sz="2800" b="1" dirty="0" smtClean="0">
                <a:solidFill>
                  <a:srgbClr val="000090"/>
                </a:solidFill>
              </a:rPr>
              <a:t>QN </a:t>
            </a:r>
            <a:r>
              <a:rPr lang="en-GB" sz="2800" b="1" dirty="0">
                <a:solidFill>
                  <a:srgbClr val="000090"/>
                </a:solidFill>
              </a:rPr>
              <a:t>601/</a:t>
            </a:r>
            <a:r>
              <a:rPr lang="en-GB" sz="2800" b="1" dirty="0" smtClean="0">
                <a:solidFill>
                  <a:srgbClr val="000090"/>
                </a:solidFill>
              </a:rPr>
              <a:t>0126/X </a:t>
            </a:r>
          </a:p>
          <a:p>
            <a:endParaRPr lang="en-GB" sz="2800" b="1" dirty="0" smtClean="0">
              <a:solidFill>
                <a:srgbClr val="000090"/>
              </a:solidFill>
            </a:endParaRPr>
          </a:p>
          <a:p>
            <a:r>
              <a:rPr lang="en-GB" sz="2800" i="1" dirty="0" smtClean="0">
                <a:solidFill>
                  <a:srgbClr val="0000FF"/>
                </a:solidFill>
              </a:rPr>
              <a:t>COMPOSED OF TWO UNITS</a:t>
            </a:r>
          </a:p>
          <a:p>
            <a:r>
              <a:rPr lang="en-GB" sz="2800" b="1" dirty="0"/>
              <a:t>Understanding the principles and practice of internally assuring the quality of </a:t>
            </a:r>
            <a:r>
              <a:rPr lang="en-GB" sz="2800" b="1" dirty="0" smtClean="0"/>
              <a:t>assessment</a:t>
            </a:r>
            <a:r>
              <a:rPr lang="en-GB" sz="2800" dirty="0" smtClean="0"/>
              <a:t>    </a:t>
            </a:r>
          </a:p>
          <a:p>
            <a:r>
              <a:rPr lang="en-US" sz="2800" b="1" dirty="0" smtClean="0">
                <a:solidFill>
                  <a:srgbClr val="0000FF"/>
                </a:solidFill>
              </a:rPr>
              <a:t>T</a:t>
            </a:r>
            <a:r>
              <a:rPr lang="en-US" sz="2800" b="1" dirty="0">
                <a:solidFill>
                  <a:srgbClr val="0000FF"/>
                </a:solidFill>
              </a:rPr>
              <a:t>/601/5320</a:t>
            </a:r>
            <a:r>
              <a:rPr lang="en-GB" sz="2800" dirty="0" smtClean="0">
                <a:solidFill>
                  <a:srgbClr val="0000FF"/>
                </a:solidFill>
              </a:rPr>
              <a:t>  </a:t>
            </a:r>
          </a:p>
          <a:p>
            <a:endParaRPr lang="en-GB" sz="2800" dirty="0" smtClean="0"/>
          </a:p>
          <a:p>
            <a:r>
              <a:rPr lang="en-GB" sz="2800" b="1" dirty="0"/>
              <a:t>Internally assure the quality of </a:t>
            </a:r>
            <a:r>
              <a:rPr lang="en-GB" sz="2800" b="1" dirty="0" smtClean="0"/>
              <a:t>assessment</a:t>
            </a:r>
            <a:r>
              <a:rPr lang="en-GB" sz="2800" dirty="0" smtClean="0"/>
              <a:t>      </a:t>
            </a:r>
          </a:p>
          <a:p>
            <a:r>
              <a:rPr lang="en-US" sz="2800" b="1" dirty="0" smtClean="0">
                <a:solidFill>
                  <a:srgbClr val="0000FF"/>
                </a:solidFill>
              </a:rPr>
              <a:t>A</a:t>
            </a:r>
            <a:r>
              <a:rPr lang="en-US" sz="2800" b="1" dirty="0">
                <a:solidFill>
                  <a:srgbClr val="0000FF"/>
                </a:solidFill>
              </a:rPr>
              <a:t>/601/5321</a:t>
            </a:r>
            <a:endParaRPr lang="en-GB" sz="2800" dirty="0" smtClean="0">
              <a:solidFill>
                <a:srgbClr val="0000FF"/>
              </a:solidFill>
            </a:endParaRPr>
          </a:p>
          <a:p>
            <a:r>
              <a:rPr lang="en-GB" sz="2800" dirty="0" smtClean="0"/>
              <a:t> </a:t>
            </a:r>
          </a:p>
          <a:p>
            <a:r>
              <a:rPr lang="en-GB" sz="2800" dirty="0" smtClean="0"/>
              <a:t> </a:t>
            </a:r>
          </a:p>
          <a:p>
            <a:r>
              <a:rPr lang="en-GB" sz="4000" b="1" dirty="0" smtClean="0">
                <a:solidFill>
                  <a:srgbClr val="FF0000"/>
                </a:solidFill>
              </a:rPr>
              <a:t> </a:t>
            </a:r>
          </a:p>
          <a:p>
            <a:endParaRPr lang="en-GB" dirty="0"/>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9144000" cy="1143000"/>
          </a:xfrm>
        </p:spPr>
        <p:txBody>
          <a:bodyPr>
            <a:normAutofit fontScale="90000"/>
          </a:bodyPr>
          <a:lstStyle/>
          <a:p>
            <a:r>
              <a:rPr lang="en-GB" b="1" dirty="0" smtClean="0">
                <a:solidFill>
                  <a:srgbClr val="FF0000"/>
                </a:solidFill>
              </a:rPr>
              <a:t>Internal Quality Assurance Qualifications</a:t>
            </a:r>
            <a:endParaRPr lang="en-GB" b="1" dirty="0">
              <a:solidFill>
                <a:srgbClr val="FF0000"/>
              </a:solidFill>
            </a:endParaRPr>
          </a:p>
        </p:txBody>
      </p:sp>
      <p:sp>
        <p:nvSpPr>
          <p:cNvPr id="6" name="TextBox 5"/>
          <p:cNvSpPr txBox="1"/>
          <p:nvPr/>
        </p:nvSpPr>
        <p:spPr>
          <a:xfrm>
            <a:off x="312614" y="1769806"/>
            <a:ext cx="8831385" cy="6863417"/>
          </a:xfrm>
          <a:prstGeom prst="rect">
            <a:avLst/>
          </a:prstGeom>
          <a:noFill/>
        </p:spPr>
        <p:txBody>
          <a:bodyPr wrap="square" rtlCol="0">
            <a:spAutoFit/>
          </a:bodyPr>
          <a:lstStyle/>
          <a:p>
            <a:pPr>
              <a:buFont typeface="Arial"/>
              <a:buChar char="•"/>
            </a:pPr>
            <a:r>
              <a:rPr lang="en-GB" sz="2800" b="1" dirty="0" smtClean="0"/>
              <a:t> ITC </a:t>
            </a:r>
            <a:r>
              <a:rPr lang="en-GB" sz="2800" b="1" dirty="0"/>
              <a:t>Level 4 Award in</a:t>
            </a:r>
            <a:r>
              <a:rPr lang="en-GB" sz="2800" b="1" dirty="0" smtClean="0">
                <a:solidFill>
                  <a:srgbClr val="FF0000"/>
                </a:solidFill>
              </a:rPr>
              <a:t> </a:t>
            </a:r>
            <a:r>
              <a:rPr lang="en-GB" sz="2800" b="1" u="sng" dirty="0" smtClean="0">
                <a:solidFill>
                  <a:srgbClr val="FF0000"/>
                </a:solidFill>
              </a:rPr>
              <a:t>Leading</a:t>
            </a:r>
            <a:r>
              <a:rPr lang="en-GB" sz="2800" b="1" dirty="0" smtClean="0">
                <a:solidFill>
                  <a:srgbClr val="FF0000"/>
                </a:solidFill>
              </a:rPr>
              <a:t> </a:t>
            </a:r>
            <a:r>
              <a:rPr lang="en-GB" sz="2800" b="1" dirty="0"/>
              <a:t>Internal Quality Assurance of Assessment Processes and Practice (QCF</a:t>
            </a:r>
            <a:r>
              <a:rPr lang="en-GB" sz="2800" b="1" dirty="0" smtClean="0"/>
              <a:t>)                                                  </a:t>
            </a:r>
            <a:r>
              <a:rPr lang="en-GB" sz="2800" b="1" dirty="0" smtClean="0">
                <a:solidFill>
                  <a:srgbClr val="000090"/>
                </a:solidFill>
              </a:rPr>
              <a:t>QN </a:t>
            </a:r>
            <a:r>
              <a:rPr lang="en-GB" sz="2800" b="1" dirty="0">
                <a:solidFill>
                  <a:srgbClr val="000090"/>
                </a:solidFill>
              </a:rPr>
              <a:t>601/</a:t>
            </a:r>
            <a:r>
              <a:rPr lang="en-GB" sz="2800" b="1" dirty="0" smtClean="0">
                <a:solidFill>
                  <a:srgbClr val="000090"/>
                </a:solidFill>
              </a:rPr>
              <a:t>0126/X </a:t>
            </a:r>
          </a:p>
          <a:p>
            <a:endParaRPr lang="en-GB" sz="2800" b="1" dirty="0" smtClean="0">
              <a:solidFill>
                <a:srgbClr val="000090"/>
              </a:solidFill>
            </a:endParaRPr>
          </a:p>
          <a:p>
            <a:r>
              <a:rPr lang="en-GB" sz="2800" i="1" dirty="0" smtClean="0">
                <a:solidFill>
                  <a:srgbClr val="0000FF"/>
                </a:solidFill>
              </a:rPr>
              <a:t>COMPOSED OF THREE UNITS</a:t>
            </a:r>
          </a:p>
          <a:p>
            <a:r>
              <a:rPr lang="en-GB" sz="2400" b="1" dirty="0"/>
              <a:t>Understanding the principles and practice of internally assuring the quality of </a:t>
            </a:r>
            <a:r>
              <a:rPr lang="en-GB" sz="2400" b="1" dirty="0" smtClean="0"/>
              <a:t>assessment</a:t>
            </a:r>
            <a:r>
              <a:rPr lang="en-GB" sz="2400" dirty="0" smtClean="0"/>
              <a:t>                    </a:t>
            </a:r>
            <a:r>
              <a:rPr lang="en-US" sz="2400" b="1" dirty="0" smtClean="0">
                <a:solidFill>
                  <a:srgbClr val="0000FF"/>
                </a:solidFill>
              </a:rPr>
              <a:t>T</a:t>
            </a:r>
            <a:r>
              <a:rPr lang="en-US" sz="2400" b="1" dirty="0">
                <a:solidFill>
                  <a:srgbClr val="0000FF"/>
                </a:solidFill>
              </a:rPr>
              <a:t>/601/5320</a:t>
            </a:r>
            <a:r>
              <a:rPr lang="en-GB" sz="2400" dirty="0" smtClean="0">
                <a:solidFill>
                  <a:srgbClr val="0000FF"/>
                </a:solidFill>
              </a:rPr>
              <a:t>  </a:t>
            </a:r>
          </a:p>
          <a:p>
            <a:endParaRPr lang="en-GB" sz="2400" dirty="0" smtClean="0"/>
          </a:p>
          <a:p>
            <a:r>
              <a:rPr lang="en-GB" sz="2400" b="1" dirty="0"/>
              <a:t>Internally assure the quality of </a:t>
            </a:r>
            <a:r>
              <a:rPr lang="en-GB" sz="2400" b="1" dirty="0" smtClean="0"/>
              <a:t>assessment</a:t>
            </a:r>
            <a:r>
              <a:rPr lang="en-GB" sz="2400" dirty="0" smtClean="0"/>
              <a:t>      </a:t>
            </a:r>
            <a:r>
              <a:rPr lang="en-US" sz="2400" b="1" dirty="0" smtClean="0">
                <a:solidFill>
                  <a:srgbClr val="0000FF"/>
                </a:solidFill>
              </a:rPr>
              <a:t>A</a:t>
            </a:r>
            <a:r>
              <a:rPr lang="en-US" sz="2400" b="1" dirty="0">
                <a:solidFill>
                  <a:srgbClr val="0000FF"/>
                </a:solidFill>
              </a:rPr>
              <a:t>/601/</a:t>
            </a:r>
            <a:r>
              <a:rPr lang="en-US" sz="2400" b="1" dirty="0" smtClean="0">
                <a:solidFill>
                  <a:srgbClr val="0000FF"/>
                </a:solidFill>
              </a:rPr>
              <a:t>5321</a:t>
            </a:r>
          </a:p>
          <a:p>
            <a:endParaRPr lang="en-US" sz="2400" b="1" dirty="0" smtClean="0">
              <a:solidFill>
                <a:srgbClr val="0000FF"/>
              </a:solidFill>
            </a:endParaRPr>
          </a:p>
          <a:p>
            <a:r>
              <a:rPr lang="en-US" sz="2400" b="1" dirty="0" smtClean="0"/>
              <a:t>Plan, allocate and monitor work in own area of responsibility              </a:t>
            </a:r>
            <a:r>
              <a:rPr lang="en-US" sz="2400" b="1" dirty="0" smtClean="0">
                <a:solidFill>
                  <a:srgbClr val="0000FF"/>
                </a:solidFill>
              </a:rPr>
              <a:t>								    H/600/9674</a:t>
            </a:r>
            <a:endParaRPr lang="en-GB" sz="2400" dirty="0" smtClean="0">
              <a:solidFill>
                <a:srgbClr val="0000FF"/>
              </a:solidFill>
            </a:endParaRPr>
          </a:p>
          <a:p>
            <a:r>
              <a:rPr lang="en-GB" sz="2800" dirty="0" smtClean="0"/>
              <a:t> </a:t>
            </a:r>
          </a:p>
          <a:p>
            <a:r>
              <a:rPr lang="en-GB" sz="2800" dirty="0" smtClean="0"/>
              <a:t> </a:t>
            </a:r>
          </a:p>
          <a:p>
            <a:r>
              <a:rPr lang="en-GB" sz="4000" b="1" dirty="0" smtClean="0">
                <a:solidFill>
                  <a:srgbClr val="FF0000"/>
                </a:solidFill>
              </a:rPr>
              <a:t> </a:t>
            </a:r>
          </a:p>
          <a:p>
            <a:endParaRPr lang="en-GB" dirty="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solidFill>
                  <a:srgbClr val="FF0000"/>
                </a:solidFill>
              </a:rPr>
              <a:t>Quality &amp; Quality Assurance</a:t>
            </a:r>
            <a:endParaRPr lang="en-GB" b="1" dirty="0">
              <a:solidFill>
                <a:srgbClr val="FF0000"/>
              </a:solidFill>
            </a:endParaRPr>
          </a:p>
        </p:txBody>
      </p:sp>
      <p:sp>
        <p:nvSpPr>
          <p:cNvPr id="4" name="TextBox 3"/>
          <p:cNvSpPr txBox="1"/>
          <p:nvPr/>
        </p:nvSpPr>
        <p:spPr>
          <a:xfrm>
            <a:off x="462084" y="2286000"/>
            <a:ext cx="8294859" cy="2554545"/>
          </a:xfrm>
          <a:prstGeom prst="rect">
            <a:avLst/>
          </a:prstGeom>
          <a:noFill/>
        </p:spPr>
        <p:txBody>
          <a:bodyPr wrap="none" rtlCol="0">
            <a:spAutoFit/>
          </a:bodyPr>
          <a:lstStyle/>
          <a:p>
            <a:pPr algn="ctr"/>
            <a:r>
              <a:rPr lang="en-GB" sz="4000" b="1" dirty="0" smtClean="0"/>
              <a:t>Must be planned and built into Centre </a:t>
            </a:r>
          </a:p>
          <a:p>
            <a:pPr algn="ctr"/>
            <a:r>
              <a:rPr lang="en-GB" sz="4000" b="1" dirty="0" smtClean="0"/>
              <a:t>delivery from the outset</a:t>
            </a:r>
          </a:p>
          <a:p>
            <a:pPr algn="ctr"/>
            <a:endParaRPr lang="en-GB" sz="4000" b="1" dirty="0" smtClean="0"/>
          </a:p>
          <a:p>
            <a:pPr algn="ctr"/>
            <a:r>
              <a:rPr lang="en-GB" sz="4000" b="1" dirty="0" smtClean="0"/>
              <a:t>All elements of the learner journey</a:t>
            </a:r>
            <a:endParaRPr lang="en-GB" sz="4000"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513</TotalTime>
  <Words>1407</Words>
  <Application>Microsoft Macintosh PowerPoint</Application>
  <PresentationFormat>On-screen Show (4:3)</PresentationFormat>
  <Paragraphs>233</Paragraphs>
  <Slides>16</Slides>
  <Notes>16</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Office Theme</vt:lpstr>
      <vt:lpstr>Domestics</vt:lpstr>
      <vt:lpstr>Plan for the day</vt:lpstr>
      <vt:lpstr>Internal Quality Assurance</vt:lpstr>
      <vt:lpstr>TAQA Qualifications</vt:lpstr>
      <vt:lpstr>Internal Quality Assurance Qualifications</vt:lpstr>
      <vt:lpstr>Internal Quality Assurance Qualifications</vt:lpstr>
      <vt:lpstr>Internal Quality Assurance Qualifications</vt:lpstr>
      <vt:lpstr>Internal Quality Assurance Qualifications</vt:lpstr>
      <vt:lpstr>Quality &amp; Quality Assurance</vt:lpstr>
      <vt:lpstr>Learner Journey</vt:lpstr>
      <vt:lpstr>IQA of Delivery &amp; Assessment</vt:lpstr>
      <vt:lpstr>Portfolios</vt:lpstr>
      <vt:lpstr>IQA system for delivering and assessing IQA qualifications</vt:lpstr>
      <vt:lpstr>Considerations for sampling plans  C   - Candidates A  - Assessors M  - Methods of Assessment E  - Evidence R  - Records A  - Assessment Sites</vt:lpstr>
      <vt:lpstr>External Quality Assurance</vt:lpstr>
      <vt:lpstr>Note</vt:lpstr>
    </vt:vector>
  </TitlesOfParts>
  <Company>MWS First Aid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Internal Quality Assurance</dc:title>
  <dc:creator>Ian Moore</dc:creator>
  <cp:lastModifiedBy>I Moo</cp:lastModifiedBy>
  <cp:revision>61</cp:revision>
  <cp:lastPrinted>2014-09-09T11:46:35Z</cp:lastPrinted>
  <dcterms:created xsi:type="dcterms:W3CDTF">2014-09-09T11:43:15Z</dcterms:created>
  <dcterms:modified xsi:type="dcterms:W3CDTF">2014-09-09T11:46:41Z</dcterms:modified>
</cp:coreProperties>
</file>