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Haas Grot Disp" panose="020B0604020202020204" charset="0"/>
      <p:regular r:id="rId16"/>
    </p:embeddedFont>
    <p:embeddedFont>
      <p:font typeface="Poppins" panose="00000500000000000000" pitchFamily="2" charset="0"/>
      <p:regular r:id="rId17"/>
    </p:embeddedFont>
    <p:embeddedFont>
      <p:font typeface="Poppins Bold" panose="00000800000000000000" charset="0"/>
      <p:regular r:id="rId18"/>
    </p:embeddedFont>
    <p:embeddedFont>
      <p:font typeface="Poppins Bold Italics"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09" autoAdjust="0"/>
    <p:restoredTop sz="94622" autoAdjust="0"/>
  </p:normalViewPr>
  <p:slideViewPr>
    <p:cSldViewPr>
      <p:cViewPr varScale="1">
        <p:scale>
          <a:sx n="70" d="100"/>
          <a:sy n="70" d="100"/>
        </p:scale>
        <p:origin x="112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Steele-Perkins" userId="7db47313-f603-4bd1-8698-915225170cb8" providerId="ADAL" clId="{E51768C0-2B69-4A67-B1E3-DC3943300162}"/>
    <pc:docChg chg="modSld">
      <pc:chgData name="Anna Steele-Perkins" userId="7db47313-f603-4bd1-8698-915225170cb8" providerId="ADAL" clId="{E51768C0-2B69-4A67-B1E3-DC3943300162}" dt="2026-03-06T10:22:42.506" v="3" actId="1076"/>
      <pc:docMkLst>
        <pc:docMk/>
      </pc:docMkLst>
      <pc:sldChg chg="modSp mod">
        <pc:chgData name="Anna Steele-Perkins" userId="7db47313-f603-4bd1-8698-915225170cb8" providerId="ADAL" clId="{E51768C0-2B69-4A67-B1E3-DC3943300162}" dt="2026-03-06T10:22:35.113" v="1" actId="1076"/>
        <pc:sldMkLst>
          <pc:docMk/>
          <pc:sldMk cId="0" sldId="264"/>
        </pc:sldMkLst>
        <pc:spChg chg="mod">
          <ac:chgData name="Anna Steele-Perkins" userId="7db47313-f603-4bd1-8698-915225170cb8" providerId="ADAL" clId="{E51768C0-2B69-4A67-B1E3-DC3943300162}" dt="2026-03-06T10:22:35.113" v="1" actId="1076"/>
          <ac:spMkLst>
            <pc:docMk/>
            <pc:sldMk cId="0" sldId="264"/>
            <ac:spMk id="6" creationId="{00000000-0000-0000-0000-000000000000}"/>
          </ac:spMkLst>
        </pc:spChg>
      </pc:sldChg>
      <pc:sldChg chg="modSp mod">
        <pc:chgData name="Anna Steele-Perkins" userId="7db47313-f603-4bd1-8698-915225170cb8" providerId="ADAL" clId="{E51768C0-2B69-4A67-B1E3-DC3943300162}" dt="2026-03-06T10:22:42.506" v="3" actId="1076"/>
        <pc:sldMkLst>
          <pc:docMk/>
          <pc:sldMk cId="0" sldId="265"/>
        </pc:sldMkLst>
        <pc:spChg chg="mod">
          <ac:chgData name="Anna Steele-Perkins" userId="7db47313-f603-4bd1-8698-915225170cb8" providerId="ADAL" clId="{E51768C0-2B69-4A67-B1E3-DC3943300162}" dt="2026-03-06T10:22:42.506" v="3" actId="1076"/>
          <ac:spMkLst>
            <pc:docMk/>
            <pc:sldMk cId="0" sldId="265"/>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outdoor learning?</a:t>
            </a:r>
          </a:p>
          <a:p>
            <a:r>
              <a:rPr lang="en-US"/>
              <a:t>Outdoor learning breaks down the boundaries of typical classroom-based learning in education, acting as a strategy to connect people with the natural world and engage them in the outdoors. </a:t>
            </a:r>
          </a:p>
          <a:p>
            <a:endParaRPr lang="en-US"/>
          </a:p>
          <a:p>
            <a:r>
              <a:rPr lang="en-US"/>
              <a:t>Key principle is to complement and support the curriculum, enhancing transferable skills, such as communication and problem solving, as well as promoting self-development. </a:t>
            </a:r>
          </a:p>
          <a:p>
            <a:endParaRPr lang="en-US"/>
          </a:p>
          <a:p>
            <a:r>
              <a:rPr lang="en-US"/>
              <a:t>In fact, a recent study found that as little as two hours of outdoor time a week could have drastic improvements for personal well-being. </a:t>
            </a:r>
          </a:p>
          <a:p>
            <a:endParaRPr lang="en-US"/>
          </a:p>
          <a:p>
            <a:r>
              <a:rPr lang="en-US"/>
              <a:t>Spending time outdoors improves children's confidence, motivation and concentration. 75% of respondents to a survey stated that their pupils concentration levels increased after outdoor learning, supporting academic performance.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Behaviour</a:t>
            </a:r>
          </a:p>
          <a:p>
            <a:r>
              <a:rPr lang="en-US"/>
              <a:t>Before going outside, form an outdoor learning contract - a list of rules in collaboration with the class. Establish a noise or action that signals the class to stop and listen. Warn, if the contract is broken it may prevent future outdoor learning.</a:t>
            </a:r>
          </a:p>
          <a:p>
            <a:r>
              <a:rPr lang="en-US"/>
              <a:t>Short activities can assist with focus and can feed into a bigger task at the end of a session or topic.  </a:t>
            </a:r>
          </a:p>
          <a:p>
            <a:r>
              <a:rPr lang="en-US"/>
              <a:t>Allow for hands-on exploration. Establish a physical connection with nature among children by deepening their understanding. </a:t>
            </a:r>
          </a:p>
          <a:p>
            <a:r>
              <a:rPr lang="en-US"/>
              <a:t>Introduce the lesson indoors and establish a focus point for the session. Explain why you're going outdoors and why it is important.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Include nature connection element/how the project helps nature.</a:t>
            </a:r>
          </a:p>
          <a:p>
            <a:r>
              <a:rPr lang="en-US"/>
              <a:t>This will come naturally with most of the CS activities, so may not require additional planning. Simply highlight how nature will be helped with their support </a:t>
            </a:r>
          </a:p>
          <a:p>
            <a:r>
              <a:rPr lang="en-US"/>
              <a:t>Gamification of the project</a:t>
            </a:r>
          </a:p>
          <a:p>
            <a:r>
              <a:rPr lang="en-US"/>
              <a:t>Many projects involve an element of counting - this can easily be made into a class competition with a simple prize for the winner.</a:t>
            </a:r>
          </a:p>
          <a:p>
            <a:r>
              <a:rPr lang="en-US"/>
              <a:t>You could have a long term leaderboard that relates to all CS projects taken across the year - the more students get involved with, the more points the gain.</a:t>
            </a:r>
          </a:p>
          <a:p>
            <a:r>
              <a:rPr lang="en-US"/>
              <a:t>Sharing</a:t>
            </a:r>
          </a:p>
          <a:p>
            <a:r>
              <a:rPr lang="en-US"/>
              <a:t>Some students may want to present what they did and what they learnt. This could be something they will want to work towards. Other students may dislike the idea of sharing. You’ll know best whether this is a suitable motivation for your class.</a:t>
            </a:r>
          </a:p>
          <a:p>
            <a:r>
              <a:rPr lang="en-US"/>
              <a:t>Highlight science contribution</a:t>
            </a:r>
          </a:p>
          <a:p>
            <a:r>
              <a:rPr lang="en-US"/>
              <a:t>There could be certificates handed out for science contribution! The Great UK WaterBlitz gives all participants a certificate.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sv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svg"/><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1.sv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svg"/><Relationship Id="rId1" Type="http://schemas.openxmlformats.org/officeDocument/2006/relationships/slideLayout" Target="../slideLayouts/slideLayout7.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715938" y="-236393"/>
            <a:ext cx="15785089" cy="10523393"/>
          </a:xfrm>
          <a:custGeom>
            <a:avLst/>
            <a:gdLst/>
            <a:ahLst/>
            <a:cxnLst/>
            <a:rect l="l" t="t" r="r" b="b"/>
            <a:pathLst>
              <a:path w="15785089" h="10523393">
                <a:moveTo>
                  <a:pt x="0" y="0"/>
                </a:moveTo>
                <a:lnTo>
                  <a:pt x="15785089" y="0"/>
                </a:lnTo>
                <a:lnTo>
                  <a:pt x="15785089" y="10523393"/>
                </a:lnTo>
                <a:lnTo>
                  <a:pt x="0" y="10523393"/>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881087" y="-969190"/>
            <a:ext cx="9899755" cy="12225379"/>
            <a:chOff x="0" y="0"/>
            <a:chExt cx="13199673" cy="16300506"/>
          </a:xfrm>
        </p:grpSpPr>
        <p:grpSp>
          <p:nvGrpSpPr>
            <p:cNvPr id="4" name="Group 4"/>
            <p:cNvGrpSpPr/>
            <p:nvPr/>
          </p:nvGrpSpPr>
          <p:grpSpPr>
            <a:xfrm>
              <a:off x="0" y="1260959"/>
              <a:ext cx="10902178" cy="14386401"/>
              <a:chOff x="0" y="0"/>
              <a:chExt cx="2490372" cy="3286269"/>
            </a:xfrm>
          </p:grpSpPr>
          <p:sp>
            <p:nvSpPr>
              <p:cNvPr id="5" name="Freeform 5"/>
              <p:cNvSpPr/>
              <p:nvPr/>
            </p:nvSpPr>
            <p:spPr>
              <a:xfrm>
                <a:off x="0" y="0"/>
                <a:ext cx="2490372" cy="3286270"/>
              </a:xfrm>
              <a:custGeom>
                <a:avLst/>
                <a:gdLst/>
                <a:ahLst/>
                <a:cxnLst/>
                <a:rect l="l" t="t" r="r" b="b"/>
                <a:pathLst>
                  <a:path w="2490372" h="3286270">
                    <a:moveTo>
                      <a:pt x="0" y="0"/>
                    </a:moveTo>
                    <a:lnTo>
                      <a:pt x="2490372" y="0"/>
                    </a:lnTo>
                    <a:lnTo>
                      <a:pt x="2490372" y="3286270"/>
                    </a:lnTo>
                    <a:lnTo>
                      <a:pt x="0" y="3286270"/>
                    </a:lnTo>
                    <a:close/>
                  </a:path>
                </a:pathLst>
              </a:custGeom>
              <a:solidFill>
                <a:srgbClr val="006A5A"/>
              </a:solidFill>
            </p:spPr>
            <p:txBody>
              <a:bodyPr/>
              <a:lstStyle/>
              <a:p>
                <a:endParaRPr lang="en-GB"/>
              </a:p>
            </p:txBody>
          </p:sp>
          <p:sp>
            <p:nvSpPr>
              <p:cNvPr id="6" name="TextBox 6"/>
              <p:cNvSpPr txBox="1"/>
              <p:nvPr/>
            </p:nvSpPr>
            <p:spPr>
              <a:xfrm>
                <a:off x="0" y="-38100"/>
                <a:ext cx="2490372" cy="3324369"/>
              </a:xfrm>
              <a:prstGeom prst="rect">
                <a:avLst/>
              </a:prstGeom>
            </p:spPr>
            <p:txBody>
              <a:bodyPr lIns="38419" tIns="38419" rIns="38419" bIns="38419" rtlCol="0" anchor="ctr"/>
              <a:lstStyle/>
              <a:p>
                <a:pPr algn="ctr">
                  <a:lnSpc>
                    <a:spcPts val="2011"/>
                  </a:lnSpc>
                </a:pPr>
                <a:endParaRPr/>
              </a:p>
            </p:txBody>
          </p:sp>
        </p:grpSp>
        <p:sp>
          <p:nvSpPr>
            <p:cNvPr id="7" name="Freeform 7"/>
            <p:cNvSpPr/>
            <p:nvPr/>
          </p:nvSpPr>
          <p:spPr>
            <a:xfrm rot="-5400000">
              <a:off x="3276740" y="6377573"/>
              <a:ext cx="16300506" cy="3545360"/>
            </a:xfrm>
            <a:custGeom>
              <a:avLst/>
              <a:gdLst/>
              <a:ahLst/>
              <a:cxnLst/>
              <a:rect l="l" t="t" r="r" b="b"/>
              <a:pathLst>
                <a:path w="16300506" h="3545360">
                  <a:moveTo>
                    <a:pt x="0" y="0"/>
                  </a:moveTo>
                  <a:lnTo>
                    <a:pt x="16300506" y="0"/>
                  </a:lnTo>
                  <a:lnTo>
                    <a:pt x="16300506" y="3545360"/>
                  </a:lnTo>
                  <a:lnTo>
                    <a:pt x="0" y="354536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grpSp>
        <p:nvGrpSpPr>
          <p:cNvPr id="8" name="Group 8"/>
          <p:cNvGrpSpPr/>
          <p:nvPr/>
        </p:nvGrpSpPr>
        <p:grpSpPr>
          <a:xfrm rot="5400000">
            <a:off x="12853118" y="4518702"/>
            <a:ext cx="1406105" cy="8073009"/>
            <a:chOff x="0" y="0"/>
            <a:chExt cx="416052" cy="2388616"/>
          </a:xfrm>
        </p:grpSpPr>
        <p:sp>
          <p:nvSpPr>
            <p:cNvPr id="9" name="Freeform 9"/>
            <p:cNvSpPr/>
            <p:nvPr/>
          </p:nvSpPr>
          <p:spPr>
            <a:xfrm>
              <a:off x="0" y="0"/>
              <a:ext cx="416052" cy="2388616"/>
            </a:xfrm>
            <a:custGeom>
              <a:avLst/>
              <a:gdLst/>
              <a:ahLst/>
              <a:cxnLst/>
              <a:rect l="l" t="t" r="r" b="b"/>
              <a:pathLst>
                <a:path w="416052" h="2388616">
                  <a:moveTo>
                    <a:pt x="416052" y="208026"/>
                  </a:moveTo>
                  <a:lnTo>
                    <a:pt x="416052" y="2180590"/>
                  </a:lnTo>
                  <a:cubicBezTo>
                    <a:pt x="416052" y="2235762"/>
                    <a:pt x="394135" y="2288674"/>
                    <a:pt x="355123" y="2327687"/>
                  </a:cubicBezTo>
                  <a:cubicBezTo>
                    <a:pt x="316110" y="2366699"/>
                    <a:pt x="263198" y="2388616"/>
                    <a:pt x="208026" y="2388616"/>
                  </a:cubicBezTo>
                  <a:lnTo>
                    <a:pt x="208026" y="2388616"/>
                  </a:lnTo>
                  <a:cubicBezTo>
                    <a:pt x="152854" y="2388616"/>
                    <a:pt x="99942" y="2366699"/>
                    <a:pt x="60929" y="2327687"/>
                  </a:cubicBezTo>
                  <a:cubicBezTo>
                    <a:pt x="21917" y="2288674"/>
                    <a:pt x="0" y="2235762"/>
                    <a:pt x="0" y="2180590"/>
                  </a:cubicBezTo>
                  <a:lnTo>
                    <a:pt x="0" y="208026"/>
                  </a:lnTo>
                  <a:cubicBezTo>
                    <a:pt x="0" y="152854"/>
                    <a:pt x="21917" y="99942"/>
                    <a:pt x="60929" y="60929"/>
                  </a:cubicBezTo>
                  <a:cubicBezTo>
                    <a:pt x="99942" y="21917"/>
                    <a:pt x="152854" y="0"/>
                    <a:pt x="208026" y="0"/>
                  </a:cubicBezTo>
                  <a:lnTo>
                    <a:pt x="208026" y="0"/>
                  </a:lnTo>
                  <a:cubicBezTo>
                    <a:pt x="322916" y="0"/>
                    <a:pt x="416052" y="93136"/>
                    <a:pt x="416052" y="208026"/>
                  </a:cubicBezTo>
                  <a:close/>
                </a:path>
              </a:pathLst>
            </a:custGeom>
            <a:solidFill>
              <a:srgbClr val="006A5A"/>
            </a:solidFill>
          </p:spPr>
          <p:txBody>
            <a:bodyPr/>
            <a:lstStyle/>
            <a:p>
              <a:endParaRPr lang="en-GB"/>
            </a:p>
          </p:txBody>
        </p:sp>
        <p:sp>
          <p:nvSpPr>
            <p:cNvPr id="10" name="TextBox 10"/>
            <p:cNvSpPr txBox="1"/>
            <p:nvPr/>
          </p:nvSpPr>
          <p:spPr>
            <a:xfrm>
              <a:off x="0" y="-57150"/>
              <a:ext cx="416052" cy="2445766"/>
            </a:xfrm>
            <a:prstGeom prst="rect">
              <a:avLst/>
            </a:prstGeom>
          </p:spPr>
          <p:txBody>
            <a:bodyPr lIns="50800" tIns="50800" rIns="50800" bIns="50800" rtlCol="0" anchor="ctr"/>
            <a:lstStyle/>
            <a:p>
              <a:pPr algn="l">
                <a:lnSpc>
                  <a:spcPts val="2659"/>
                </a:lnSpc>
                <a:spcBef>
                  <a:spcPct val="0"/>
                </a:spcBef>
              </a:pPr>
              <a:endParaRPr/>
            </a:p>
          </p:txBody>
        </p:sp>
      </p:grpSp>
      <p:sp>
        <p:nvSpPr>
          <p:cNvPr id="11" name="Freeform 11"/>
          <p:cNvSpPr/>
          <p:nvPr/>
        </p:nvSpPr>
        <p:spPr>
          <a:xfrm>
            <a:off x="1545780" y="6032356"/>
            <a:ext cx="6030033" cy="3535859"/>
          </a:xfrm>
          <a:custGeom>
            <a:avLst/>
            <a:gdLst/>
            <a:ahLst/>
            <a:cxnLst/>
            <a:rect l="l" t="t" r="r" b="b"/>
            <a:pathLst>
              <a:path w="6030033" h="3535859">
                <a:moveTo>
                  <a:pt x="0" y="0"/>
                </a:moveTo>
                <a:lnTo>
                  <a:pt x="6030033" y="0"/>
                </a:lnTo>
                <a:lnTo>
                  <a:pt x="6030033" y="3535858"/>
                </a:lnTo>
                <a:lnTo>
                  <a:pt x="0" y="3535858"/>
                </a:lnTo>
                <a:lnTo>
                  <a:pt x="0" y="0"/>
                </a:lnTo>
                <a:close/>
              </a:path>
            </a:pathLst>
          </a:custGeom>
          <a:blipFill>
            <a:blip r:embed="rId4"/>
            <a:stretch>
              <a:fillRect/>
            </a:stretch>
          </a:blipFill>
        </p:spPr>
        <p:txBody>
          <a:bodyPr/>
          <a:lstStyle/>
          <a:p>
            <a:endParaRPr lang="en-GB"/>
          </a:p>
        </p:txBody>
      </p:sp>
      <p:sp>
        <p:nvSpPr>
          <p:cNvPr id="12" name="TextBox 12"/>
          <p:cNvSpPr txBox="1"/>
          <p:nvPr/>
        </p:nvSpPr>
        <p:spPr>
          <a:xfrm>
            <a:off x="404349" y="2838808"/>
            <a:ext cx="7328883" cy="2754456"/>
          </a:xfrm>
          <a:prstGeom prst="rect">
            <a:avLst/>
          </a:prstGeom>
        </p:spPr>
        <p:txBody>
          <a:bodyPr lIns="0" tIns="0" rIns="0" bIns="0" rtlCol="0" anchor="t">
            <a:spAutoFit/>
          </a:bodyPr>
          <a:lstStyle/>
          <a:p>
            <a:pPr algn="ctr">
              <a:lnSpc>
                <a:spcPts val="7254"/>
              </a:lnSpc>
            </a:pPr>
            <a:r>
              <a:rPr lang="en-US" sz="5181" b="1">
                <a:solidFill>
                  <a:srgbClr val="D0DC24"/>
                </a:solidFill>
                <a:latin typeface="Poppins Bold"/>
                <a:ea typeface="Poppins Bold"/>
                <a:cs typeface="Poppins Bold"/>
                <a:sym typeface="Poppins Bold"/>
              </a:rPr>
              <a:t>Overview of Citizen Science and Learning Outdoors </a:t>
            </a:r>
          </a:p>
        </p:txBody>
      </p:sp>
      <p:sp>
        <p:nvSpPr>
          <p:cNvPr id="13" name="TextBox 13"/>
          <p:cNvSpPr txBox="1"/>
          <p:nvPr/>
        </p:nvSpPr>
        <p:spPr>
          <a:xfrm>
            <a:off x="732643" y="5690690"/>
            <a:ext cx="6843170" cy="798830"/>
          </a:xfrm>
          <a:prstGeom prst="rect">
            <a:avLst/>
          </a:prstGeom>
        </p:spPr>
        <p:txBody>
          <a:bodyPr lIns="0" tIns="0" rIns="0" bIns="0" rtlCol="0" anchor="t">
            <a:spAutoFit/>
          </a:bodyPr>
          <a:lstStyle/>
          <a:p>
            <a:pPr algn="ctr">
              <a:lnSpc>
                <a:spcPts val="3220"/>
              </a:lnSpc>
              <a:spcBef>
                <a:spcPct val="0"/>
              </a:spcBef>
            </a:pPr>
            <a:r>
              <a:rPr lang="en-US" sz="2300">
                <a:solidFill>
                  <a:srgbClr val="A3BAC3"/>
                </a:solidFill>
                <a:latin typeface="Poppins"/>
                <a:ea typeface="Poppins"/>
                <a:cs typeface="Poppins"/>
                <a:sym typeface="Poppins"/>
              </a:rPr>
              <a:t>How to bring nature and science into your school.</a:t>
            </a:r>
          </a:p>
        </p:txBody>
      </p:sp>
      <p:sp>
        <p:nvSpPr>
          <p:cNvPr id="14" name="TextBox 14"/>
          <p:cNvSpPr txBox="1"/>
          <p:nvPr/>
        </p:nvSpPr>
        <p:spPr>
          <a:xfrm>
            <a:off x="9686333" y="8023071"/>
            <a:ext cx="7739675" cy="1545143"/>
          </a:xfrm>
          <a:prstGeom prst="rect">
            <a:avLst/>
          </a:prstGeom>
        </p:spPr>
        <p:txBody>
          <a:bodyPr lIns="0" tIns="0" rIns="0" bIns="0" rtlCol="0" anchor="t">
            <a:spAutoFit/>
          </a:bodyPr>
          <a:lstStyle/>
          <a:p>
            <a:pPr algn="ctr">
              <a:lnSpc>
                <a:spcPts val="4093"/>
              </a:lnSpc>
            </a:pPr>
            <a:r>
              <a:rPr lang="en-US" sz="2923" b="1">
                <a:solidFill>
                  <a:srgbClr val="D0DC24"/>
                </a:solidFill>
                <a:latin typeface="Poppins Bold"/>
                <a:ea typeface="Poppins Bold"/>
                <a:cs typeface="Poppins Bold"/>
                <a:sym typeface="Poppins Bold"/>
              </a:rPr>
              <a:t>WHAT DO YOU THINK CITIZEN SCIENCE MEANS?</a:t>
            </a:r>
          </a:p>
          <a:p>
            <a:pPr algn="ctr">
              <a:lnSpc>
                <a:spcPts val="4093"/>
              </a:lnSpc>
            </a:pPr>
            <a:endParaRPr lang="en-US" sz="2923" b="1">
              <a:solidFill>
                <a:srgbClr val="D0DC24"/>
              </a:solidFill>
              <a:latin typeface="Poppins Bold"/>
              <a:ea typeface="Poppins Bold"/>
              <a:cs typeface="Poppins Bold"/>
              <a:sym typeface="Poppins Bold"/>
            </a:endParaRPr>
          </a:p>
        </p:txBody>
      </p:sp>
      <p:sp>
        <p:nvSpPr>
          <p:cNvPr id="15" name="Freeform 15"/>
          <p:cNvSpPr/>
          <p:nvPr/>
        </p:nvSpPr>
        <p:spPr>
          <a:xfrm rot="9704729">
            <a:off x="-2251142" y="-1205336"/>
            <a:ext cx="7305036" cy="3443022"/>
          </a:xfrm>
          <a:custGeom>
            <a:avLst/>
            <a:gdLst/>
            <a:ahLst/>
            <a:cxnLst/>
            <a:rect l="l" t="t" r="r" b="b"/>
            <a:pathLst>
              <a:path w="7305036" h="3443022">
                <a:moveTo>
                  <a:pt x="0" y="0"/>
                </a:moveTo>
                <a:lnTo>
                  <a:pt x="7305036" y="0"/>
                </a:lnTo>
                <a:lnTo>
                  <a:pt x="7305036" y="3443022"/>
                </a:lnTo>
                <a:lnTo>
                  <a:pt x="0" y="344302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Freeform 16"/>
          <p:cNvSpPr/>
          <p:nvPr/>
        </p:nvSpPr>
        <p:spPr>
          <a:xfrm rot="9704729">
            <a:off x="-2472503" y="-1957904"/>
            <a:ext cx="7305036" cy="3443022"/>
          </a:xfrm>
          <a:custGeom>
            <a:avLst/>
            <a:gdLst/>
            <a:ahLst/>
            <a:cxnLst/>
            <a:rect l="l" t="t" r="r" b="b"/>
            <a:pathLst>
              <a:path w="7305036" h="3443022">
                <a:moveTo>
                  <a:pt x="0" y="0"/>
                </a:moveTo>
                <a:lnTo>
                  <a:pt x="7305035" y="0"/>
                </a:lnTo>
                <a:lnTo>
                  <a:pt x="7305035" y="3443022"/>
                </a:lnTo>
                <a:lnTo>
                  <a:pt x="0" y="344302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sp>
        <p:nvSpPr>
          <p:cNvPr id="2" name="Freeform 2"/>
          <p:cNvSpPr/>
          <p:nvPr/>
        </p:nvSpPr>
        <p:spPr>
          <a:xfrm rot="7145075" flipH="1" flipV="1">
            <a:off x="-6522215" y="4279869"/>
            <a:ext cx="9138535" cy="11586099"/>
          </a:xfrm>
          <a:custGeom>
            <a:avLst/>
            <a:gdLst/>
            <a:ahLst/>
            <a:cxnLst/>
            <a:rect l="l" t="t" r="r" b="b"/>
            <a:pathLst>
              <a:path w="9138535" h="11586099">
                <a:moveTo>
                  <a:pt x="9138535" y="11586098"/>
                </a:moveTo>
                <a:lnTo>
                  <a:pt x="0" y="11586098"/>
                </a:lnTo>
                <a:lnTo>
                  <a:pt x="0" y="0"/>
                </a:lnTo>
                <a:lnTo>
                  <a:pt x="9138535" y="0"/>
                </a:lnTo>
                <a:lnTo>
                  <a:pt x="9138535" y="11586098"/>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9627046" flipH="1" flipV="1">
            <a:off x="12765098" y="-4486879"/>
            <a:ext cx="7165271" cy="9084337"/>
          </a:xfrm>
          <a:custGeom>
            <a:avLst/>
            <a:gdLst/>
            <a:ahLst/>
            <a:cxnLst/>
            <a:rect l="l" t="t" r="r" b="b"/>
            <a:pathLst>
              <a:path w="7165271" h="9084337">
                <a:moveTo>
                  <a:pt x="7165270" y="9084337"/>
                </a:moveTo>
                <a:lnTo>
                  <a:pt x="0" y="9084337"/>
                </a:lnTo>
                <a:lnTo>
                  <a:pt x="0" y="0"/>
                </a:lnTo>
                <a:lnTo>
                  <a:pt x="7165270" y="0"/>
                </a:lnTo>
                <a:lnTo>
                  <a:pt x="7165270" y="9084337"/>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571041">
            <a:off x="15622436" y="530950"/>
            <a:ext cx="832487" cy="995500"/>
          </a:xfrm>
          <a:custGeom>
            <a:avLst/>
            <a:gdLst/>
            <a:ahLst/>
            <a:cxnLst/>
            <a:rect l="l" t="t" r="r" b="b"/>
            <a:pathLst>
              <a:path w="832487" h="995500">
                <a:moveTo>
                  <a:pt x="0" y="0"/>
                </a:moveTo>
                <a:lnTo>
                  <a:pt x="832486" y="0"/>
                </a:lnTo>
                <a:lnTo>
                  <a:pt x="832486" y="995500"/>
                </a:lnTo>
                <a:lnTo>
                  <a:pt x="0" y="9955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6347733" y="468977"/>
            <a:ext cx="6629231" cy="3652104"/>
          </a:xfrm>
          <a:custGeom>
            <a:avLst/>
            <a:gdLst/>
            <a:ahLst/>
            <a:cxnLst/>
            <a:rect l="l" t="t" r="r" b="b"/>
            <a:pathLst>
              <a:path w="6629231" h="3652104">
                <a:moveTo>
                  <a:pt x="0" y="0"/>
                </a:moveTo>
                <a:lnTo>
                  <a:pt x="6629231" y="0"/>
                </a:lnTo>
                <a:lnTo>
                  <a:pt x="6629231" y="3652104"/>
                </a:lnTo>
                <a:lnTo>
                  <a:pt x="0" y="365210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2341162" y="947764"/>
            <a:ext cx="13534438" cy="1023357"/>
          </a:xfrm>
          <a:prstGeom prst="rect">
            <a:avLst/>
          </a:prstGeom>
        </p:spPr>
        <p:txBody>
          <a:bodyPr wrap="square" lIns="0" tIns="0" rIns="0" bIns="0" rtlCol="0" anchor="t">
            <a:spAutoFit/>
          </a:bodyPr>
          <a:lstStyle/>
          <a:p>
            <a:pPr algn="ctr">
              <a:lnSpc>
                <a:spcPts val="8400"/>
              </a:lnSpc>
              <a:spcBef>
                <a:spcPct val="0"/>
              </a:spcBef>
            </a:pPr>
            <a:r>
              <a:rPr lang="en-US" sz="6000" b="1" dirty="0">
                <a:solidFill>
                  <a:srgbClr val="FFFFFF"/>
                </a:solidFill>
                <a:latin typeface="Poppins Bold"/>
                <a:ea typeface="Poppins Bold"/>
                <a:cs typeface="Poppins Bold"/>
                <a:sym typeface="Poppins Bold"/>
              </a:rPr>
              <a:t>Challenges with outdoor learning</a:t>
            </a:r>
          </a:p>
        </p:txBody>
      </p:sp>
      <p:sp>
        <p:nvSpPr>
          <p:cNvPr id="7" name="TextBox 7"/>
          <p:cNvSpPr txBox="1"/>
          <p:nvPr/>
        </p:nvSpPr>
        <p:spPr>
          <a:xfrm>
            <a:off x="12127175" y="2481033"/>
            <a:ext cx="5239104" cy="6011545"/>
          </a:xfrm>
          <a:prstGeom prst="rect">
            <a:avLst/>
          </a:prstGeom>
        </p:spPr>
        <p:txBody>
          <a:bodyPr lIns="0" tIns="0" rIns="0" bIns="0" rtlCol="0" anchor="t">
            <a:spAutoFit/>
          </a:bodyPr>
          <a:lstStyle/>
          <a:p>
            <a:pPr algn="l">
              <a:lnSpc>
                <a:spcPts val="4339"/>
              </a:lnSpc>
            </a:pPr>
            <a:r>
              <a:rPr lang="en-US" sz="3099" b="1">
                <a:solidFill>
                  <a:srgbClr val="FFFFFF"/>
                </a:solidFill>
                <a:latin typeface="Poppins Bold"/>
                <a:ea typeface="Poppins Bold"/>
                <a:cs typeface="Poppins Bold"/>
                <a:sym typeface="Poppins Bold"/>
              </a:rPr>
              <a:t>Behaviour</a:t>
            </a:r>
          </a:p>
          <a:p>
            <a:pPr marL="604519" lvl="1" indent="-302260" algn="l">
              <a:lnSpc>
                <a:spcPts val="3919"/>
              </a:lnSpc>
              <a:buFont typeface="Arial"/>
              <a:buChar char="•"/>
            </a:pPr>
            <a:r>
              <a:rPr lang="en-US" sz="2799">
                <a:solidFill>
                  <a:srgbClr val="FFFFFF"/>
                </a:solidFill>
                <a:latin typeface="Poppins"/>
                <a:ea typeface="Poppins"/>
                <a:cs typeface="Poppins"/>
                <a:sym typeface="Poppins"/>
              </a:rPr>
              <a:t>Form an </a:t>
            </a:r>
            <a:r>
              <a:rPr lang="en-US" sz="2799" b="1">
                <a:solidFill>
                  <a:srgbClr val="FFFFFF"/>
                </a:solidFill>
                <a:latin typeface="Poppins Bold"/>
                <a:ea typeface="Poppins Bold"/>
                <a:cs typeface="Poppins Bold"/>
                <a:sym typeface="Poppins Bold"/>
              </a:rPr>
              <a:t>outdoor learning contract. </a:t>
            </a:r>
          </a:p>
          <a:p>
            <a:pPr marL="604519" lvl="1" indent="-302260" algn="l">
              <a:lnSpc>
                <a:spcPts val="3919"/>
              </a:lnSpc>
              <a:buFont typeface="Arial"/>
              <a:buChar char="•"/>
            </a:pPr>
            <a:r>
              <a:rPr lang="en-US" sz="2799">
                <a:solidFill>
                  <a:srgbClr val="FFFFFF"/>
                </a:solidFill>
                <a:latin typeface="Poppins"/>
                <a:ea typeface="Poppins"/>
                <a:cs typeface="Poppins"/>
                <a:sym typeface="Poppins"/>
              </a:rPr>
              <a:t>Establish a noise/action that signals the class to stop and listen. </a:t>
            </a:r>
          </a:p>
          <a:p>
            <a:pPr marL="604519" lvl="1" indent="-302260" algn="l">
              <a:lnSpc>
                <a:spcPts val="3919"/>
              </a:lnSpc>
              <a:buFont typeface="Arial"/>
              <a:buChar char="•"/>
            </a:pPr>
            <a:r>
              <a:rPr lang="en-US" sz="2799">
                <a:solidFill>
                  <a:srgbClr val="FFFFFF"/>
                </a:solidFill>
                <a:latin typeface="Poppins"/>
                <a:ea typeface="Poppins"/>
                <a:cs typeface="Poppins"/>
                <a:sym typeface="Poppins"/>
              </a:rPr>
              <a:t>Short activities can assist with focus.</a:t>
            </a:r>
          </a:p>
          <a:p>
            <a:pPr marL="604519" lvl="1" indent="-302260" algn="l">
              <a:lnSpc>
                <a:spcPts val="3919"/>
              </a:lnSpc>
              <a:buFont typeface="Arial"/>
              <a:buChar char="•"/>
            </a:pPr>
            <a:r>
              <a:rPr lang="en-US" sz="2799">
                <a:solidFill>
                  <a:srgbClr val="FFFFFF"/>
                </a:solidFill>
                <a:latin typeface="Poppins"/>
                <a:ea typeface="Poppins"/>
                <a:cs typeface="Poppins"/>
                <a:sym typeface="Poppins"/>
              </a:rPr>
              <a:t>Introduce the lesson indoors and establish a focus point for the session. </a:t>
            </a:r>
          </a:p>
        </p:txBody>
      </p:sp>
      <p:sp>
        <p:nvSpPr>
          <p:cNvPr id="8" name="TextBox 8"/>
          <p:cNvSpPr txBox="1"/>
          <p:nvPr/>
        </p:nvSpPr>
        <p:spPr>
          <a:xfrm>
            <a:off x="16600571" y="852489"/>
            <a:ext cx="1864803" cy="2808881"/>
          </a:xfrm>
          <a:prstGeom prst="rect">
            <a:avLst/>
          </a:prstGeom>
        </p:spPr>
        <p:txBody>
          <a:bodyPr lIns="0" tIns="0" rIns="0" bIns="0" rtlCol="0" anchor="t">
            <a:spAutoFit/>
          </a:bodyPr>
          <a:lstStyle/>
          <a:p>
            <a:pPr algn="ctr">
              <a:lnSpc>
                <a:spcPts val="3729"/>
              </a:lnSpc>
              <a:spcBef>
                <a:spcPct val="0"/>
              </a:spcBef>
            </a:pPr>
            <a:r>
              <a:rPr lang="en-US" sz="2664">
                <a:solidFill>
                  <a:srgbClr val="006A5A"/>
                </a:solidFill>
                <a:latin typeface="Poppins"/>
                <a:ea typeface="Poppins"/>
                <a:cs typeface="Poppins"/>
                <a:sym typeface="Poppins"/>
              </a:rPr>
              <a:t>We have an Outdoor Learning Contract template!</a:t>
            </a:r>
          </a:p>
        </p:txBody>
      </p:sp>
      <p:sp>
        <p:nvSpPr>
          <p:cNvPr id="9" name="TextBox 9"/>
          <p:cNvSpPr txBox="1"/>
          <p:nvPr/>
        </p:nvSpPr>
        <p:spPr>
          <a:xfrm>
            <a:off x="6521923" y="2437218"/>
            <a:ext cx="5244154" cy="6506845"/>
          </a:xfrm>
          <a:prstGeom prst="rect">
            <a:avLst/>
          </a:prstGeom>
        </p:spPr>
        <p:txBody>
          <a:bodyPr lIns="0" tIns="0" rIns="0" bIns="0" rtlCol="0" anchor="t">
            <a:spAutoFit/>
          </a:bodyPr>
          <a:lstStyle/>
          <a:p>
            <a:pPr algn="l">
              <a:lnSpc>
                <a:spcPts val="4339"/>
              </a:lnSpc>
            </a:pPr>
            <a:r>
              <a:rPr lang="en-US" sz="3099" b="1">
                <a:solidFill>
                  <a:srgbClr val="FFFFFF"/>
                </a:solidFill>
                <a:latin typeface="Poppins Bold"/>
                <a:ea typeface="Poppins Bold"/>
                <a:cs typeface="Poppins Bold"/>
                <a:sym typeface="Poppins Bold"/>
              </a:rPr>
              <a:t>Confidence</a:t>
            </a:r>
          </a:p>
          <a:p>
            <a:pPr marL="604519" lvl="1" indent="-302260" algn="l">
              <a:lnSpc>
                <a:spcPts val="3919"/>
              </a:lnSpc>
              <a:buFont typeface="Arial"/>
              <a:buChar char="•"/>
            </a:pPr>
            <a:r>
              <a:rPr lang="en-US" sz="2799" b="1">
                <a:solidFill>
                  <a:srgbClr val="FFFFFF"/>
                </a:solidFill>
                <a:latin typeface="Poppins Bold"/>
                <a:ea typeface="Poppins Bold"/>
                <a:cs typeface="Poppins Bold"/>
                <a:sym typeface="Poppins Bold"/>
              </a:rPr>
              <a:t>Structure </a:t>
            </a:r>
            <a:r>
              <a:rPr lang="en-US" sz="2799">
                <a:solidFill>
                  <a:srgbClr val="FFFFFF"/>
                </a:solidFill>
                <a:latin typeface="Poppins"/>
                <a:ea typeface="Poppins"/>
                <a:cs typeface="Poppins"/>
                <a:sym typeface="Poppins"/>
              </a:rPr>
              <a:t>-have a clear starter, main and final activity. </a:t>
            </a:r>
          </a:p>
          <a:p>
            <a:pPr marL="604519" lvl="1" indent="-302260" algn="l">
              <a:lnSpc>
                <a:spcPts val="3919"/>
              </a:lnSpc>
              <a:buFont typeface="Arial"/>
              <a:buChar char="•"/>
            </a:pPr>
            <a:r>
              <a:rPr lang="en-US" sz="2799">
                <a:solidFill>
                  <a:srgbClr val="FFFFFF"/>
                </a:solidFill>
                <a:latin typeface="Poppins"/>
                <a:ea typeface="Poppins"/>
                <a:cs typeface="Poppins"/>
                <a:sym typeface="Poppins"/>
              </a:rPr>
              <a:t>Start small.</a:t>
            </a:r>
          </a:p>
          <a:p>
            <a:pPr marL="604519" lvl="1" indent="-302260" algn="l">
              <a:lnSpc>
                <a:spcPts val="3919"/>
              </a:lnSpc>
              <a:buFont typeface="Arial"/>
              <a:buChar char="•"/>
            </a:pPr>
            <a:r>
              <a:rPr lang="en-US" sz="2799">
                <a:solidFill>
                  <a:srgbClr val="FFFFFF"/>
                </a:solidFill>
                <a:latin typeface="Poppins"/>
                <a:ea typeface="Poppins"/>
                <a:cs typeface="Poppins"/>
                <a:sym typeface="Poppins"/>
              </a:rPr>
              <a:t>Community - find groups on social media, or chat with colleagues about outdoor learning. Establish a </a:t>
            </a:r>
            <a:r>
              <a:rPr lang="en-US" sz="2799" b="1">
                <a:solidFill>
                  <a:srgbClr val="FFFFFF"/>
                </a:solidFill>
                <a:latin typeface="Poppins Bold"/>
                <a:ea typeface="Poppins Bold"/>
                <a:cs typeface="Poppins Bold"/>
                <a:sym typeface="Poppins Bold"/>
              </a:rPr>
              <a:t>support network</a:t>
            </a:r>
            <a:r>
              <a:rPr lang="en-US" sz="2799">
                <a:solidFill>
                  <a:srgbClr val="FFFFFF"/>
                </a:solidFill>
                <a:latin typeface="Poppins"/>
                <a:ea typeface="Poppins"/>
                <a:cs typeface="Poppins"/>
                <a:sym typeface="Poppins"/>
              </a:rPr>
              <a:t> this can offer guidance on best practise.</a:t>
            </a:r>
          </a:p>
        </p:txBody>
      </p:sp>
      <p:grpSp>
        <p:nvGrpSpPr>
          <p:cNvPr id="10" name="Group 10"/>
          <p:cNvGrpSpPr/>
          <p:nvPr/>
        </p:nvGrpSpPr>
        <p:grpSpPr>
          <a:xfrm>
            <a:off x="4785003" y="9192148"/>
            <a:ext cx="8779788" cy="571716"/>
            <a:chOff x="0" y="0"/>
            <a:chExt cx="11706384" cy="762287"/>
          </a:xfrm>
        </p:grpSpPr>
        <p:sp>
          <p:nvSpPr>
            <p:cNvPr id="11" name="TextBox 11"/>
            <p:cNvSpPr txBox="1"/>
            <p:nvPr/>
          </p:nvSpPr>
          <p:spPr>
            <a:xfrm>
              <a:off x="0" y="26522"/>
              <a:ext cx="11706384" cy="673100"/>
            </a:xfrm>
            <a:prstGeom prst="rect">
              <a:avLst/>
            </a:prstGeom>
          </p:spPr>
          <p:txBody>
            <a:bodyPr lIns="0" tIns="0" rIns="0" bIns="0" rtlCol="0" anchor="t">
              <a:spAutoFit/>
            </a:bodyPr>
            <a:lstStyle/>
            <a:p>
              <a:pPr algn="ctr">
                <a:lnSpc>
                  <a:spcPts val="4199"/>
                </a:lnSpc>
                <a:spcBef>
                  <a:spcPct val="0"/>
                </a:spcBef>
              </a:pPr>
              <a:r>
                <a:rPr lang="en-US" sz="2999" b="1">
                  <a:solidFill>
                    <a:srgbClr val="D0DC24"/>
                  </a:solidFill>
                  <a:latin typeface="Poppins Bold"/>
                  <a:ea typeface="Poppins Bold"/>
                  <a:cs typeface="Poppins Bold"/>
                  <a:sym typeface="Poppins Bold"/>
                </a:rPr>
                <a:t>LACK OF CONFIDENCE           LACK OF CAPACITY </a:t>
              </a:r>
            </a:p>
          </p:txBody>
        </p:sp>
        <p:sp>
          <p:nvSpPr>
            <p:cNvPr id="12" name="Freeform 12"/>
            <p:cNvSpPr/>
            <p:nvPr/>
          </p:nvSpPr>
          <p:spPr>
            <a:xfrm>
              <a:off x="5764504" y="0"/>
              <a:ext cx="762287" cy="762287"/>
            </a:xfrm>
            <a:custGeom>
              <a:avLst/>
              <a:gdLst/>
              <a:ahLst/>
              <a:cxnLst/>
              <a:rect l="l" t="t" r="r" b="b"/>
              <a:pathLst>
                <a:path w="762287" h="762287">
                  <a:moveTo>
                    <a:pt x="0" y="0"/>
                  </a:moveTo>
                  <a:lnTo>
                    <a:pt x="762287" y="0"/>
                  </a:lnTo>
                  <a:lnTo>
                    <a:pt x="762287" y="762287"/>
                  </a:lnTo>
                  <a:lnTo>
                    <a:pt x="0" y="76228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grpSp>
      <p:sp>
        <p:nvSpPr>
          <p:cNvPr id="13" name="TextBox 13"/>
          <p:cNvSpPr txBox="1"/>
          <p:nvPr/>
        </p:nvSpPr>
        <p:spPr>
          <a:xfrm>
            <a:off x="1565771" y="2481033"/>
            <a:ext cx="4231693" cy="6011545"/>
          </a:xfrm>
          <a:prstGeom prst="rect">
            <a:avLst/>
          </a:prstGeom>
        </p:spPr>
        <p:txBody>
          <a:bodyPr lIns="0" tIns="0" rIns="0" bIns="0" rtlCol="0" anchor="t">
            <a:spAutoFit/>
          </a:bodyPr>
          <a:lstStyle/>
          <a:p>
            <a:pPr algn="l">
              <a:lnSpc>
                <a:spcPts val="4339"/>
              </a:lnSpc>
              <a:spcBef>
                <a:spcPct val="0"/>
              </a:spcBef>
            </a:pPr>
            <a:r>
              <a:rPr lang="en-US" sz="3099" b="1">
                <a:solidFill>
                  <a:srgbClr val="FFFFFF"/>
                </a:solidFill>
                <a:latin typeface="Poppins Bold"/>
                <a:ea typeface="Poppins Bold"/>
                <a:cs typeface="Poppins Bold"/>
                <a:sym typeface="Poppins Bold"/>
              </a:rPr>
              <a:t>Time Constraints</a:t>
            </a:r>
          </a:p>
          <a:p>
            <a:pPr marL="604519" lvl="1" indent="-302260" algn="l">
              <a:lnSpc>
                <a:spcPts val="3919"/>
              </a:lnSpc>
              <a:buFont typeface="Arial"/>
              <a:buChar char="•"/>
            </a:pPr>
            <a:r>
              <a:rPr lang="en-US" sz="2799">
                <a:solidFill>
                  <a:srgbClr val="FFFFFF"/>
                </a:solidFill>
                <a:latin typeface="Poppins"/>
                <a:ea typeface="Poppins"/>
                <a:cs typeface="Poppins"/>
                <a:sym typeface="Poppins"/>
              </a:rPr>
              <a:t>Lots of organisations, e.g. Wildlife Trust, the RSPB and Earthwatch have </a:t>
            </a:r>
            <a:r>
              <a:rPr lang="en-US" sz="2799" b="1">
                <a:solidFill>
                  <a:srgbClr val="FFFFFF"/>
                </a:solidFill>
                <a:latin typeface="Poppins Bold"/>
                <a:ea typeface="Poppins Bold"/>
                <a:cs typeface="Poppins Bold"/>
                <a:sym typeface="Poppins Bold"/>
              </a:rPr>
              <a:t>curriculum linked resources</a:t>
            </a:r>
            <a:r>
              <a:rPr lang="en-US" sz="2799">
                <a:solidFill>
                  <a:srgbClr val="FFFFFF"/>
                </a:solidFill>
                <a:latin typeface="Poppins"/>
                <a:ea typeface="Poppins"/>
                <a:cs typeface="Poppins"/>
                <a:sym typeface="Poppins"/>
              </a:rPr>
              <a:t> and activities for outdoor learning.</a:t>
            </a:r>
          </a:p>
          <a:p>
            <a:pPr marL="604519" lvl="1" indent="-302260" algn="l">
              <a:lnSpc>
                <a:spcPts val="3919"/>
              </a:lnSpc>
              <a:buFont typeface="Arial"/>
              <a:buChar char="•"/>
            </a:pPr>
            <a:r>
              <a:rPr lang="en-US" sz="2799">
                <a:solidFill>
                  <a:srgbClr val="FFFFFF"/>
                </a:solidFill>
                <a:latin typeface="Poppins"/>
                <a:ea typeface="Poppins"/>
                <a:cs typeface="Poppins"/>
                <a:sym typeface="Poppins"/>
              </a:rPr>
              <a:t>Outdoor learning can look different.</a:t>
            </a:r>
          </a:p>
        </p:txBody>
      </p:sp>
      <p:sp>
        <p:nvSpPr>
          <p:cNvPr id="14" name="Freeform 14"/>
          <p:cNvSpPr/>
          <p:nvPr/>
        </p:nvSpPr>
        <p:spPr>
          <a:xfrm rot="5400000">
            <a:off x="8988642" y="5554964"/>
            <a:ext cx="5896918" cy="256032"/>
          </a:xfrm>
          <a:custGeom>
            <a:avLst/>
            <a:gdLst/>
            <a:ahLst/>
            <a:cxnLst/>
            <a:rect l="l" t="t" r="r" b="b"/>
            <a:pathLst>
              <a:path w="5896918" h="256032">
                <a:moveTo>
                  <a:pt x="0" y="0"/>
                </a:moveTo>
                <a:lnTo>
                  <a:pt x="5896918" y="0"/>
                </a:lnTo>
                <a:lnTo>
                  <a:pt x="5896918" y="256032"/>
                </a:lnTo>
                <a:lnTo>
                  <a:pt x="0" y="256032"/>
                </a:lnTo>
                <a:lnTo>
                  <a:pt x="0" y="0"/>
                </a:lnTo>
                <a:close/>
              </a:path>
            </a:pathLst>
          </a:custGeom>
          <a:blipFill>
            <a:blip>
              <a:extLst>
                <a:ext uri="{96DAC541-7B7A-43D3-8B79-37D633B846F1}">
                  <asvg:svgBlip xmlns:asvg="http://schemas.microsoft.com/office/drawing/2016/SVG/main" r:embed="rId7"/>
                </a:ext>
              </a:extLst>
            </a:blip>
            <a:stretch>
              <a:fillRect r="-24051"/>
            </a:stretch>
          </a:blipFill>
        </p:spPr>
        <p:txBody>
          <a:bodyPr/>
          <a:lstStyle/>
          <a:p>
            <a:endParaRPr lang="en-GB"/>
          </a:p>
        </p:txBody>
      </p:sp>
      <p:sp>
        <p:nvSpPr>
          <p:cNvPr id="15" name="Freeform 15"/>
          <p:cNvSpPr/>
          <p:nvPr/>
        </p:nvSpPr>
        <p:spPr>
          <a:xfrm rot="5400000">
            <a:off x="3010134" y="5521852"/>
            <a:ext cx="5830692" cy="256032"/>
          </a:xfrm>
          <a:custGeom>
            <a:avLst/>
            <a:gdLst/>
            <a:ahLst/>
            <a:cxnLst/>
            <a:rect l="l" t="t" r="r" b="b"/>
            <a:pathLst>
              <a:path w="5830692" h="256032">
                <a:moveTo>
                  <a:pt x="0" y="0"/>
                </a:moveTo>
                <a:lnTo>
                  <a:pt x="5830692" y="0"/>
                </a:lnTo>
                <a:lnTo>
                  <a:pt x="5830692" y="256032"/>
                </a:lnTo>
                <a:lnTo>
                  <a:pt x="0" y="256032"/>
                </a:lnTo>
                <a:lnTo>
                  <a:pt x="0" y="0"/>
                </a:lnTo>
                <a:close/>
              </a:path>
            </a:pathLst>
          </a:custGeom>
          <a:blipFill>
            <a:blip>
              <a:extLst>
                <a:ext uri="{96DAC541-7B7A-43D3-8B79-37D633B846F1}">
                  <asvg:svgBlip xmlns:asvg="http://schemas.microsoft.com/office/drawing/2016/SVG/main" r:embed="rId7"/>
                </a:ext>
              </a:extLst>
            </a:blip>
            <a:stretch>
              <a:fillRect r="-25460"/>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sp>
        <p:nvSpPr>
          <p:cNvPr id="2" name="TextBox 2"/>
          <p:cNvSpPr txBox="1"/>
          <p:nvPr/>
        </p:nvSpPr>
        <p:spPr>
          <a:xfrm>
            <a:off x="5007420" y="1143309"/>
            <a:ext cx="9117538" cy="895350"/>
          </a:xfrm>
          <a:prstGeom prst="rect">
            <a:avLst/>
          </a:prstGeom>
        </p:spPr>
        <p:txBody>
          <a:bodyPr lIns="0" tIns="0" rIns="0" bIns="0" rtlCol="0" anchor="t">
            <a:spAutoFit/>
          </a:bodyPr>
          <a:lstStyle/>
          <a:p>
            <a:pPr algn="ctr">
              <a:lnSpc>
                <a:spcPts val="6300"/>
              </a:lnSpc>
            </a:pPr>
            <a:r>
              <a:rPr lang="en-US" sz="6000" b="1" spc="-330">
                <a:solidFill>
                  <a:srgbClr val="FFFFFF"/>
                </a:solidFill>
                <a:latin typeface="Poppins Bold"/>
                <a:ea typeface="Poppins Bold"/>
                <a:cs typeface="Poppins Bold"/>
                <a:sym typeface="Poppins Bold"/>
              </a:rPr>
              <a:t>Incoporating motvation</a:t>
            </a:r>
          </a:p>
        </p:txBody>
      </p:sp>
      <p:sp>
        <p:nvSpPr>
          <p:cNvPr id="3" name="TextBox 3"/>
          <p:cNvSpPr txBox="1"/>
          <p:nvPr/>
        </p:nvSpPr>
        <p:spPr>
          <a:xfrm>
            <a:off x="1364666" y="2181534"/>
            <a:ext cx="15558669" cy="2031365"/>
          </a:xfrm>
          <a:prstGeom prst="rect">
            <a:avLst/>
          </a:prstGeom>
        </p:spPr>
        <p:txBody>
          <a:bodyPr lIns="0" tIns="0" rIns="0" bIns="0" rtlCol="0" anchor="t">
            <a:spAutoFit/>
          </a:bodyPr>
          <a:lstStyle/>
          <a:p>
            <a:pPr algn="ctr">
              <a:lnSpc>
                <a:spcPts val="3920"/>
              </a:lnSpc>
            </a:pPr>
            <a:r>
              <a:rPr lang="en-US" sz="2800">
                <a:solidFill>
                  <a:srgbClr val="FFFFFF"/>
                </a:solidFill>
                <a:latin typeface="Poppins"/>
                <a:ea typeface="Poppins"/>
                <a:cs typeface="Poppins"/>
                <a:sym typeface="Poppins"/>
              </a:rPr>
              <a:t>Understanding the motivations of people can increase their participation in citizen science projects. You’ll know your class best - so you will have an insight into what motivates them.</a:t>
            </a:r>
          </a:p>
          <a:p>
            <a:pPr algn="ctr">
              <a:lnSpc>
                <a:spcPts val="4200"/>
              </a:lnSpc>
            </a:pPr>
            <a:r>
              <a:rPr lang="en-US" sz="3000" b="1">
                <a:solidFill>
                  <a:srgbClr val="FFFFFF"/>
                </a:solidFill>
                <a:latin typeface="Poppins Bold"/>
                <a:ea typeface="Poppins Bold"/>
                <a:cs typeface="Poppins Bold"/>
                <a:sym typeface="Poppins Bold"/>
              </a:rPr>
              <a:t>Some common motivators:</a:t>
            </a:r>
          </a:p>
        </p:txBody>
      </p:sp>
      <p:grpSp>
        <p:nvGrpSpPr>
          <p:cNvPr id="4" name="Group 4"/>
          <p:cNvGrpSpPr/>
          <p:nvPr/>
        </p:nvGrpSpPr>
        <p:grpSpPr>
          <a:xfrm>
            <a:off x="2319297" y="4423718"/>
            <a:ext cx="4604638" cy="2316425"/>
            <a:chOff x="0" y="0"/>
            <a:chExt cx="6139517" cy="3088567"/>
          </a:xfrm>
        </p:grpSpPr>
        <p:grpSp>
          <p:nvGrpSpPr>
            <p:cNvPr id="5" name="Group 5"/>
            <p:cNvGrpSpPr/>
            <p:nvPr/>
          </p:nvGrpSpPr>
          <p:grpSpPr>
            <a:xfrm>
              <a:off x="0" y="0"/>
              <a:ext cx="6139517" cy="3088567"/>
              <a:chOff x="0" y="0"/>
              <a:chExt cx="6350000" cy="3194453"/>
            </a:xfrm>
          </p:grpSpPr>
          <p:sp>
            <p:nvSpPr>
              <p:cNvPr id="6" name="Freeform 6"/>
              <p:cNvSpPr/>
              <p:nvPr/>
            </p:nvSpPr>
            <p:spPr>
              <a:xfrm>
                <a:off x="0" y="0"/>
                <a:ext cx="6350000" cy="3194453"/>
              </a:xfrm>
              <a:custGeom>
                <a:avLst/>
                <a:gdLst/>
                <a:ahLst/>
                <a:cxnLst/>
                <a:rect l="l" t="t" r="r" b="b"/>
                <a:pathLst>
                  <a:path w="6350000" h="3194453">
                    <a:moveTo>
                      <a:pt x="0" y="2464293"/>
                    </a:moveTo>
                    <a:lnTo>
                      <a:pt x="0" y="730161"/>
                    </a:lnTo>
                    <a:cubicBezTo>
                      <a:pt x="0" y="326747"/>
                      <a:pt x="454660" y="0"/>
                      <a:pt x="1016000" y="0"/>
                    </a:cubicBezTo>
                    <a:lnTo>
                      <a:pt x="5334000" y="0"/>
                    </a:lnTo>
                    <a:cubicBezTo>
                      <a:pt x="5895340" y="0"/>
                      <a:pt x="6350000" y="326747"/>
                      <a:pt x="6350000" y="730161"/>
                    </a:cubicBezTo>
                    <a:lnTo>
                      <a:pt x="6350000" y="2464293"/>
                    </a:lnTo>
                    <a:cubicBezTo>
                      <a:pt x="6350000" y="2867707"/>
                      <a:pt x="5895340" y="3194453"/>
                      <a:pt x="5334000" y="3194453"/>
                    </a:cubicBezTo>
                    <a:lnTo>
                      <a:pt x="1016000" y="3194453"/>
                    </a:lnTo>
                    <a:cubicBezTo>
                      <a:pt x="454660" y="3194453"/>
                      <a:pt x="0" y="2867707"/>
                      <a:pt x="0" y="2464293"/>
                    </a:cubicBezTo>
                    <a:close/>
                  </a:path>
                </a:pathLst>
              </a:custGeom>
              <a:solidFill>
                <a:srgbClr val="D0DC24"/>
              </a:solidFill>
            </p:spPr>
            <p:txBody>
              <a:bodyPr/>
              <a:lstStyle/>
              <a:p>
                <a:endParaRPr lang="en-GB"/>
              </a:p>
            </p:txBody>
          </p:sp>
        </p:grpSp>
        <p:sp>
          <p:nvSpPr>
            <p:cNvPr id="7" name="TextBox 7"/>
            <p:cNvSpPr txBox="1"/>
            <p:nvPr/>
          </p:nvSpPr>
          <p:spPr>
            <a:xfrm>
              <a:off x="1140435" y="917327"/>
              <a:ext cx="3858647" cy="1311063"/>
            </a:xfrm>
            <a:prstGeom prst="rect">
              <a:avLst/>
            </a:prstGeom>
          </p:spPr>
          <p:txBody>
            <a:bodyPr lIns="0" tIns="0" rIns="0" bIns="0" rtlCol="0" anchor="t">
              <a:spAutoFit/>
            </a:bodyPr>
            <a:lstStyle/>
            <a:p>
              <a:pPr algn="ctr">
                <a:lnSpc>
                  <a:spcPts val="3319"/>
                </a:lnSpc>
              </a:pPr>
              <a:r>
                <a:rPr lang="en-US" sz="3999">
                  <a:solidFill>
                    <a:srgbClr val="006A5A"/>
                  </a:solidFill>
                  <a:latin typeface="Haas Grot Disp"/>
                  <a:ea typeface="Haas Grot Disp"/>
                  <a:cs typeface="Haas Grot Disp"/>
                  <a:sym typeface="Haas Grot Disp"/>
                </a:rPr>
                <a:t>Connection to nature </a:t>
              </a:r>
            </a:p>
          </p:txBody>
        </p:sp>
      </p:grpSp>
      <p:grpSp>
        <p:nvGrpSpPr>
          <p:cNvPr id="8" name="Group 8"/>
          <p:cNvGrpSpPr/>
          <p:nvPr/>
        </p:nvGrpSpPr>
        <p:grpSpPr>
          <a:xfrm>
            <a:off x="2263595" y="6968744"/>
            <a:ext cx="4660339" cy="2450558"/>
            <a:chOff x="0" y="0"/>
            <a:chExt cx="6213786" cy="3267411"/>
          </a:xfrm>
        </p:grpSpPr>
        <p:grpSp>
          <p:nvGrpSpPr>
            <p:cNvPr id="9" name="Group 9"/>
            <p:cNvGrpSpPr/>
            <p:nvPr/>
          </p:nvGrpSpPr>
          <p:grpSpPr>
            <a:xfrm>
              <a:off x="0" y="0"/>
              <a:ext cx="6213786" cy="3267411"/>
              <a:chOff x="0" y="0"/>
              <a:chExt cx="8013994" cy="4214019"/>
            </a:xfrm>
          </p:grpSpPr>
          <p:sp>
            <p:nvSpPr>
              <p:cNvPr id="10" name="Freeform 10"/>
              <p:cNvSpPr/>
              <p:nvPr/>
            </p:nvSpPr>
            <p:spPr>
              <a:xfrm>
                <a:off x="0" y="0"/>
                <a:ext cx="8013995" cy="4214020"/>
              </a:xfrm>
              <a:custGeom>
                <a:avLst/>
                <a:gdLst/>
                <a:ahLst/>
                <a:cxnLst/>
                <a:rect l="l" t="t" r="r" b="b"/>
                <a:pathLst>
                  <a:path w="8013995" h="4214020">
                    <a:moveTo>
                      <a:pt x="0" y="3250815"/>
                    </a:moveTo>
                    <a:lnTo>
                      <a:pt x="0" y="963204"/>
                    </a:lnTo>
                    <a:cubicBezTo>
                      <a:pt x="0" y="431034"/>
                      <a:pt x="573802" y="0"/>
                      <a:pt x="1282239" y="0"/>
                    </a:cubicBezTo>
                    <a:lnTo>
                      <a:pt x="6731755" y="0"/>
                    </a:lnTo>
                    <a:cubicBezTo>
                      <a:pt x="7440192" y="0"/>
                      <a:pt x="8013995" y="431034"/>
                      <a:pt x="8013995" y="963204"/>
                    </a:cubicBezTo>
                    <a:lnTo>
                      <a:pt x="8013995" y="3250815"/>
                    </a:lnTo>
                    <a:cubicBezTo>
                      <a:pt x="8013995" y="3782986"/>
                      <a:pt x="7440192" y="4214020"/>
                      <a:pt x="6731755" y="4214020"/>
                    </a:cubicBezTo>
                    <a:lnTo>
                      <a:pt x="1282239" y="4214020"/>
                    </a:lnTo>
                    <a:cubicBezTo>
                      <a:pt x="573802" y="4214020"/>
                      <a:pt x="0" y="3782986"/>
                      <a:pt x="0" y="3250815"/>
                    </a:cubicBezTo>
                    <a:close/>
                  </a:path>
                </a:pathLst>
              </a:custGeom>
              <a:solidFill>
                <a:srgbClr val="D0DC24"/>
              </a:solidFill>
            </p:spPr>
            <p:txBody>
              <a:bodyPr/>
              <a:lstStyle/>
              <a:p>
                <a:endParaRPr lang="en-GB"/>
              </a:p>
            </p:txBody>
          </p:sp>
        </p:grpSp>
        <p:sp>
          <p:nvSpPr>
            <p:cNvPr id="11" name="TextBox 11"/>
            <p:cNvSpPr txBox="1"/>
            <p:nvPr/>
          </p:nvSpPr>
          <p:spPr>
            <a:xfrm>
              <a:off x="864824" y="749319"/>
              <a:ext cx="4484138" cy="1869863"/>
            </a:xfrm>
            <a:prstGeom prst="rect">
              <a:avLst/>
            </a:prstGeom>
          </p:spPr>
          <p:txBody>
            <a:bodyPr lIns="0" tIns="0" rIns="0" bIns="0" rtlCol="0" anchor="t">
              <a:spAutoFit/>
            </a:bodyPr>
            <a:lstStyle/>
            <a:p>
              <a:pPr algn="ctr">
                <a:lnSpc>
                  <a:spcPts val="3319"/>
                </a:lnSpc>
              </a:pPr>
              <a:r>
                <a:rPr lang="en-US" sz="3999">
                  <a:solidFill>
                    <a:srgbClr val="006A5A"/>
                  </a:solidFill>
                  <a:latin typeface="Haas Grot Disp"/>
                  <a:ea typeface="Haas Grot Disp"/>
                  <a:cs typeface="Haas Grot Disp"/>
                  <a:sym typeface="Haas Grot Disp"/>
                </a:rPr>
                <a:t>Competition and gamification</a:t>
              </a:r>
            </a:p>
          </p:txBody>
        </p:sp>
      </p:grpSp>
      <p:grpSp>
        <p:nvGrpSpPr>
          <p:cNvPr id="12" name="Group 12"/>
          <p:cNvGrpSpPr/>
          <p:nvPr/>
        </p:nvGrpSpPr>
        <p:grpSpPr>
          <a:xfrm>
            <a:off x="11740978" y="4423718"/>
            <a:ext cx="4651837" cy="2410815"/>
            <a:chOff x="0" y="0"/>
            <a:chExt cx="6202450" cy="3214420"/>
          </a:xfrm>
        </p:grpSpPr>
        <p:grpSp>
          <p:nvGrpSpPr>
            <p:cNvPr id="13" name="Group 13"/>
            <p:cNvGrpSpPr/>
            <p:nvPr/>
          </p:nvGrpSpPr>
          <p:grpSpPr>
            <a:xfrm>
              <a:off x="0" y="0"/>
              <a:ext cx="6202450" cy="3214420"/>
              <a:chOff x="0" y="0"/>
              <a:chExt cx="7902016" cy="4095220"/>
            </a:xfrm>
          </p:grpSpPr>
          <p:sp>
            <p:nvSpPr>
              <p:cNvPr id="14" name="Freeform 14"/>
              <p:cNvSpPr/>
              <p:nvPr/>
            </p:nvSpPr>
            <p:spPr>
              <a:xfrm>
                <a:off x="0" y="0"/>
                <a:ext cx="7902016" cy="4095220"/>
              </a:xfrm>
              <a:custGeom>
                <a:avLst/>
                <a:gdLst/>
                <a:ahLst/>
                <a:cxnLst/>
                <a:rect l="l" t="t" r="r" b="b"/>
                <a:pathLst>
                  <a:path w="7902016" h="4095220">
                    <a:moveTo>
                      <a:pt x="0" y="3159170"/>
                    </a:moveTo>
                    <a:lnTo>
                      <a:pt x="0" y="936050"/>
                    </a:lnTo>
                    <a:cubicBezTo>
                      <a:pt x="0" y="418882"/>
                      <a:pt x="565784" y="0"/>
                      <a:pt x="1264323" y="0"/>
                    </a:cubicBezTo>
                    <a:lnTo>
                      <a:pt x="6637693" y="0"/>
                    </a:lnTo>
                    <a:cubicBezTo>
                      <a:pt x="7336232" y="0"/>
                      <a:pt x="7902016" y="418882"/>
                      <a:pt x="7902016" y="936050"/>
                    </a:cubicBezTo>
                    <a:lnTo>
                      <a:pt x="7902016" y="3159170"/>
                    </a:lnTo>
                    <a:cubicBezTo>
                      <a:pt x="7902016" y="3676338"/>
                      <a:pt x="7336232" y="4095220"/>
                      <a:pt x="6637693" y="4095220"/>
                    </a:cubicBezTo>
                    <a:lnTo>
                      <a:pt x="1264323" y="4095220"/>
                    </a:lnTo>
                    <a:cubicBezTo>
                      <a:pt x="565784" y="4095220"/>
                      <a:pt x="0" y="3676338"/>
                      <a:pt x="0" y="3159170"/>
                    </a:cubicBezTo>
                    <a:close/>
                  </a:path>
                </a:pathLst>
              </a:custGeom>
              <a:solidFill>
                <a:srgbClr val="D0DC24"/>
              </a:solidFill>
            </p:spPr>
            <p:txBody>
              <a:bodyPr/>
              <a:lstStyle/>
              <a:p>
                <a:endParaRPr lang="en-GB"/>
              </a:p>
            </p:txBody>
          </p:sp>
        </p:grpSp>
        <p:sp>
          <p:nvSpPr>
            <p:cNvPr id="15" name="TextBox 15"/>
            <p:cNvSpPr txBox="1"/>
            <p:nvPr/>
          </p:nvSpPr>
          <p:spPr>
            <a:xfrm>
              <a:off x="863246" y="1024734"/>
              <a:ext cx="4475957" cy="1311063"/>
            </a:xfrm>
            <a:prstGeom prst="rect">
              <a:avLst/>
            </a:prstGeom>
          </p:spPr>
          <p:txBody>
            <a:bodyPr lIns="0" tIns="0" rIns="0" bIns="0" rtlCol="0" anchor="t">
              <a:spAutoFit/>
            </a:bodyPr>
            <a:lstStyle/>
            <a:p>
              <a:pPr algn="ctr">
                <a:lnSpc>
                  <a:spcPts val="3319"/>
                </a:lnSpc>
              </a:pPr>
              <a:r>
                <a:rPr lang="en-US" sz="3999">
                  <a:solidFill>
                    <a:srgbClr val="006A5A"/>
                  </a:solidFill>
                  <a:latin typeface="Haas Grot Disp"/>
                  <a:ea typeface="Haas Grot Disp"/>
                  <a:cs typeface="Haas Grot Disp"/>
                  <a:sym typeface="Haas Grot Disp"/>
                </a:rPr>
                <a:t>Sharing and presenting</a:t>
              </a:r>
            </a:p>
          </p:txBody>
        </p:sp>
      </p:grpSp>
      <p:grpSp>
        <p:nvGrpSpPr>
          <p:cNvPr id="16" name="Group 16"/>
          <p:cNvGrpSpPr/>
          <p:nvPr/>
        </p:nvGrpSpPr>
        <p:grpSpPr>
          <a:xfrm>
            <a:off x="11740978" y="7063133"/>
            <a:ext cx="4651837" cy="2424362"/>
            <a:chOff x="0" y="0"/>
            <a:chExt cx="6202450" cy="3232483"/>
          </a:xfrm>
        </p:grpSpPr>
        <p:grpSp>
          <p:nvGrpSpPr>
            <p:cNvPr id="17" name="Group 17"/>
            <p:cNvGrpSpPr/>
            <p:nvPr/>
          </p:nvGrpSpPr>
          <p:grpSpPr>
            <a:xfrm>
              <a:off x="0" y="0"/>
              <a:ext cx="6202450" cy="3232483"/>
              <a:chOff x="0" y="0"/>
              <a:chExt cx="8013994" cy="4176591"/>
            </a:xfrm>
          </p:grpSpPr>
          <p:sp>
            <p:nvSpPr>
              <p:cNvPr id="18" name="Freeform 18"/>
              <p:cNvSpPr/>
              <p:nvPr/>
            </p:nvSpPr>
            <p:spPr>
              <a:xfrm>
                <a:off x="0" y="0"/>
                <a:ext cx="8013995" cy="4176591"/>
              </a:xfrm>
              <a:custGeom>
                <a:avLst/>
                <a:gdLst/>
                <a:ahLst/>
                <a:cxnLst/>
                <a:rect l="l" t="t" r="r" b="b"/>
                <a:pathLst>
                  <a:path w="8013995" h="4176591">
                    <a:moveTo>
                      <a:pt x="0" y="3221942"/>
                    </a:moveTo>
                    <a:lnTo>
                      <a:pt x="0" y="954649"/>
                    </a:lnTo>
                    <a:cubicBezTo>
                      <a:pt x="0" y="427206"/>
                      <a:pt x="573802" y="0"/>
                      <a:pt x="1282239" y="0"/>
                    </a:cubicBezTo>
                    <a:lnTo>
                      <a:pt x="6731755" y="0"/>
                    </a:lnTo>
                    <a:cubicBezTo>
                      <a:pt x="7440192" y="0"/>
                      <a:pt x="8013995" y="427206"/>
                      <a:pt x="8013995" y="954649"/>
                    </a:cubicBezTo>
                    <a:lnTo>
                      <a:pt x="8013995" y="3221942"/>
                    </a:lnTo>
                    <a:cubicBezTo>
                      <a:pt x="8013995" y="3749386"/>
                      <a:pt x="7440192" y="4176591"/>
                      <a:pt x="6731755" y="4176591"/>
                    </a:cubicBezTo>
                    <a:lnTo>
                      <a:pt x="1282239" y="4176591"/>
                    </a:lnTo>
                    <a:cubicBezTo>
                      <a:pt x="573802" y="4176591"/>
                      <a:pt x="0" y="3749386"/>
                      <a:pt x="0" y="3221942"/>
                    </a:cubicBezTo>
                    <a:close/>
                  </a:path>
                </a:pathLst>
              </a:custGeom>
              <a:solidFill>
                <a:srgbClr val="D0DC24"/>
              </a:solidFill>
            </p:spPr>
            <p:txBody>
              <a:bodyPr/>
              <a:lstStyle/>
              <a:p>
                <a:endParaRPr lang="en-GB"/>
              </a:p>
            </p:txBody>
          </p:sp>
        </p:grpSp>
        <p:sp>
          <p:nvSpPr>
            <p:cNvPr id="19" name="TextBox 19"/>
            <p:cNvSpPr txBox="1"/>
            <p:nvPr/>
          </p:nvSpPr>
          <p:spPr>
            <a:xfrm>
              <a:off x="863246" y="967355"/>
              <a:ext cx="4475957" cy="1311063"/>
            </a:xfrm>
            <a:prstGeom prst="rect">
              <a:avLst/>
            </a:prstGeom>
          </p:spPr>
          <p:txBody>
            <a:bodyPr lIns="0" tIns="0" rIns="0" bIns="0" rtlCol="0" anchor="t">
              <a:spAutoFit/>
            </a:bodyPr>
            <a:lstStyle/>
            <a:p>
              <a:pPr algn="ctr">
                <a:lnSpc>
                  <a:spcPts val="3319"/>
                </a:lnSpc>
              </a:pPr>
              <a:r>
                <a:rPr lang="en-US" sz="3999">
                  <a:solidFill>
                    <a:srgbClr val="006A5A"/>
                  </a:solidFill>
                  <a:latin typeface="Haas Grot Disp"/>
                  <a:ea typeface="Haas Grot Disp"/>
                  <a:cs typeface="Haas Grot Disp"/>
                  <a:sym typeface="Haas Grot Disp"/>
                </a:rPr>
                <a:t>Becoming a scientist</a:t>
              </a:r>
            </a:p>
          </p:txBody>
        </p:sp>
      </p:grpSp>
      <p:sp>
        <p:nvSpPr>
          <p:cNvPr id="20" name="Freeform 20"/>
          <p:cNvSpPr/>
          <p:nvPr/>
        </p:nvSpPr>
        <p:spPr>
          <a:xfrm rot="7145075" flipH="1" flipV="1">
            <a:off x="-5883981" y="5332348"/>
            <a:ext cx="9138535" cy="11586099"/>
          </a:xfrm>
          <a:custGeom>
            <a:avLst/>
            <a:gdLst/>
            <a:ahLst/>
            <a:cxnLst/>
            <a:rect l="l" t="t" r="r" b="b"/>
            <a:pathLst>
              <a:path w="9138535" h="11586099">
                <a:moveTo>
                  <a:pt x="9138535" y="11586099"/>
                </a:moveTo>
                <a:lnTo>
                  <a:pt x="0" y="11586099"/>
                </a:lnTo>
                <a:lnTo>
                  <a:pt x="0" y="0"/>
                </a:lnTo>
                <a:lnTo>
                  <a:pt x="9138535" y="0"/>
                </a:lnTo>
                <a:lnTo>
                  <a:pt x="9138535" y="11586099"/>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1" name="Freeform 21"/>
          <p:cNvSpPr/>
          <p:nvPr/>
        </p:nvSpPr>
        <p:spPr>
          <a:xfrm rot="9627046" flipH="1" flipV="1">
            <a:off x="13302995" y="-4012150"/>
            <a:ext cx="7165271" cy="9084337"/>
          </a:xfrm>
          <a:custGeom>
            <a:avLst/>
            <a:gdLst/>
            <a:ahLst/>
            <a:cxnLst/>
            <a:rect l="l" t="t" r="r" b="b"/>
            <a:pathLst>
              <a:path w="7165271" h="9084337">
                <a:moveTo>
                  <a:pt x="7165271" y="9084337"/>
                </a:moveTo>
                <a:lnTo>
                  <a:pt x="0" y="9084337"/>
                </a:lnTo>
                <a:lnTo>
                  <a:pt x="0" y="0"/>
                </a:lnTo>
                <a:lnTo>
                  <a:pt x="7165271" y="0"/>
                </a:lnTo>
                <a:lnTo>
                  <a:pt x="7165271" y="9084337"/>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2" name="Freeform 22"/>
          <p:cNvSpPr/>
          <p:nvPr/>
        </p:nvSpPr>
        <p:spPr>
          <a:xfrm rot="-571041">
            <a:off x="16469387" y="530950"/>
            <a:ext cx="832487" cy="995500"/>
          </a:xfrm>
          <a:custGeom>
            <a:avLst/>
            <a:gdLst/>
            <a:ahLst/>
            <a:cxnLst/>
            <a:rect l="l" t="t" r="r" b="b"/>
            <a:pathLst>
              <a:path w="832487" h="995500">
                <a:moveTo>
                  <a:pt x="0" y="0"/>
                </a:moveTo>
                <a:lnTo>
                  <a:pt x="832487" y="0"/>
                </a:lnTo>
                <a:lnTo>
                  <a:pt x="832487" y="995500"/>
                </a:lnTo>
                <a:lnTo>
                  <a:pt x="0" y="9955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3" name="Freeform 23"/>
          <p:cNvSpPr/>
          <p:nvPr/>
        </p:nvSpPr>
        <p:spPr>
          <a:xfrm>
            <a:off x="-335963" y="4679727"/>
            <a:ext cx="3047411" cy="2658866"/>
          </a:xfrm>
          <a:custGeom>
            <a:avLst/>
            <a:gdLst/>
            <a:ahLst/>
            <a:cxnLst/>
            <a:rect l="l" t="t" r="r" b="b"/>
            <a:pathLst>
              <a:path w="3047411" h="2658866">
                <a:moveTo>
                  <a:pt x="0" y="0"/>
                </a:moveTo>
                <a:lnTo>
                  <a:pt x="3047411" y="0"/>
                </a:lnTo>
                <a:lnTo>
                  <a:pt x="3047411" y="2658866"/>
                </a:lnTo>
                <a:lnTo>
                  <a:pt x="0" y="2658866"/>
                </a:lnTo>
                <a:lnTo>
                  <a:pt x="0" y="0"/>
                </a:lnTo>
                <a:close/>
              </a:path>
            </a:pathLst>
          </a:custGeom>
          <a:blipFill>
            <a:blip r:embed="rId5"/>
            <a:stretch>
              <a:fillRect/>
            </a:stretch>
          </a:blipFill>
        </p:spPr>
        <p:txBody>
          <a:bodyPr/>
          <a:lstStyle/>
          <a:p>
            <a:endParaRPr lang="en-GB"/>
          </a:p>
        </p:txBody>
      </p:sp>
      <p:sp>
        <p:nvSpPr>
          <p:cNvPr id="24" name="Freeform 24"/>
          <p:cNvSpPr/>
          <p:nvPr/>
        </p:nvSpPr>
        <p:spPr>
          <a:xfrm>
            <a:off x="10378014" y="4450587"/>
            <a:ext cx="1611620" cy="2518156"/>
          </a:xfrm>
          <a:custGeom>
            <a:avLst/>
            <a:gdLst/>
            <a:ahLst/>
            <a:cxnLst/>
            <a:rect l="l" t="t" r="r" b="b"/>
            <a:pathLst>
              <a:path w="1611620" h="2518156">
                <a:moveTo>
                  <a:pt x="0" y="0"/>
                </a:moveTo>
                <a:lnTo>
                  <a:pt x="1611620" y="0"/>
                </a:lnTo>
                <a:lnTo>
                  <a:pt x="1611620" y="2518157"/>
                </a:lnTo>
                <a:lnTo>
                  <a:pt x="0" y="2518157"/>
                </a:lnTo>
                <a:lnTo>
                  <a:pt x="0" y="0"/>
                </a:lnTo>
                <a:close/>
              </a:path>
            </a:pathLst>
          </a:custGeom>
          <a:blipFill>
            <a:blip r:embed="rId6"/>
            <a:stretch>
              <a:fillRect/>
            </a:stretch>
          </a:blipFill>
        </p:spPr>
        <p:txBody>
          <a:bodyPr/>
          <a:lstStyle/>
          <a:p>
            <a:endParaRPr lang="en-GB"/>
          </a:p>
        </p:txBody>
      </p:sp>
      <p:sp>
        <p:nvSpPr>
          <p:cNvPr id="25" name="Freeform 25"/>
          <p:cNvSpPr/>
          <p:nvPr/>
        </p:nvSpPr>
        <p:spPr>
          <a:xfrm>
            <a:off x="7007242" y="7394724"/>
            <a:ext cx="2136758" cy="2024578"/>
          </a:xfrm>
          <a:custGeom>
            <a:avLst/>
            <a:gdLst/>
            <a:ahLst/>
            <a:cxnLst/>
            <a:rect l="l" t="t" r="r" b="b"/>
            <a:pathLst>
              <a:path w="2136758" h="2024578">
                <a:moveTo>
                  <a:pt x="0" y="0"/>
                </a:moveTo>
                <a:lnTo>
                  <a:pt x="2136758" y="0"/>
                </a:lnTo>
                <a:lnTo>
                  <a:pt x="2136758" y="2024578"/>
                </a:lnTo>
                <a:lnTo>
                  <a:pt x="0" y="202457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6" name="Freeform 26"/>
          <p:cNvSpPr/>
          <p:nvPr/>
        </p:nvSpPr>
        <p:spPr>
          <a:xfrm>
            <a:off x="15868268" y="7575116"/>
            <a:ext cx="1728313" cy="1912379"/>
          </a:xfrm>
          <a:custGeom>
            <a:avLst/>
            <a:gdLst/>
            <a:ahLst/>
            <a:cxnLst/>
            <a:rect l="l" t="t" r="r" b="b"/>
            <a:pathLst>
              <a:path w="1728313" h="1912379">
                <a:moveTo>
                  <a:pt x="0" y="0"/>
                </a:moveTo>
                <a:lnTo>
                  <a:pt x="1728313" y="0"/>
                </a:lnTo>
                <a:lnTo>
                  <a:pt x="1728313" y="1912379"/>
                </a:lnTo>
                <a:lnTo>
                  <a:pt x="0" y="1912379"/>
                </a:lnTo>
                <a:lnTo>
                  <a:pt x="0" y="0"/>
                </a:lnTo>
                <a:close/>
              </a:path>
            </a:pathLst>
          </a:custGeom>
          <a:blipFill>
            <a:blip r:embed="rId8"/>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sp>
        <p:nvSpPr>
          <p:cNvPr id="2" name="Freeform 2"/>
          <p:cNvSpPr/>
          <p:nvPr/>
        </p:nvSpPr>
        <p:spPr>
          <a:xfrm>
            <a:off x="-3124433" y="-1338436"/>
            <a:ext cx="7220286" cy="5649874"/>
          </a:xfrm>
          <a:custGeom>
            <a:avLst/>
            <a:gdLst/>
            <a:ahLst/>
            <a:cxnLst/>
            <a:rect l="l" t="t" r="r" b="b"/>
            <a:pathLst>
              <a:path w="7220286" h="5649874">
                <a:moveTo>
                  <a:pt x="0" y="0"/>
                </a:moveTo>
                <a:lnTo>
                  <a:pt x="7220286" y="0"/>
                </a:lnTo>
                <a:lnTo>
                  <a:pt x="7220286" y="5649874"/>
                </a:lnTo>
                <a:lnTo>
                  <a:pt x="0" y="564987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3" name="Freeform 3"/>
          <p:cNvSpPr/>
          <p:nvPr/>
        </p:nvSpPr>
        <p:spPr>
          <a:xfrm>
            <a:off x="13649157" y="6825535"/>
            <a:ext cx="7220286" cy="5649874"/>
          </a:xfrm>
          <a:custGeom>
            <a:avLst/>
            <a:gdLst/>
            <a:ahLst/>
            <a:cxnLst/>
            <a:rect l="l" t="t" r="r" b="b"/>
            <a:pathLst>
              <a:path w="7220286" h="5649874">
                <a:moveTo>
                  <a:pt x="0" y="0"/>
                </a:moveTo>
                <a:lnTo>
                  <a:pt x="7220286" y="0"/>
                </a:lnTo>
                <a:lnTo>
                  <a:pt x="7220286" y="5649873"/>
                </a:lnTo>
                <a:lnTo>
                  <a:pt x="0" y="564987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grpSp>
        <p:nvGrpSpPr>
          <p:cNvPr id="4" name="Group 4"/>
          <p:cNvGrpSpPr/>
          <p:nvPr/>
        </p:nvGrpSpPr>
        <p:grpSpPr>
          <a:xfrm rot="5400000">
            <a:off x="5610228" y="-1914813"/>
            <a:ext cx="7067544" cy="15278682"/>
            <a:chOff x="0" y="0"/>
            <a:chExt cx="2091214" cy="4520607"/>
          </a:xfrm>
        </p:grpSpPr>
        <p:sp>
          <p:nvSpPr>
            <p:cNvPr id="5" name="Freeform 5"/>
            <p:cNvSpPr/>
            <p:nvPr/>
          </p:nvSpPr>
          <p:spPr>
            <a:xfrm>
              <a:off x="0" y="0"/>
              <a:ext cx="2091214" cy="4520607"/>
            </a:xfrm>
            <a:custGeom>
              <a:avLst/>
              <a:gdLst/>
              <a:ahLst/>
              <a:cxnLst/>
              <a:rect l="l" t="t" r="r" b="b"/>
              <a:pathLst>
                <a:path w="2091214" h="4520607">
                  <a:moveTo>
                    <a:pt x="2091214" y="109542"/>
                  </a:moveTo>
                  <a:lnTo>
                    <a:pt x="2091214" y="4411066"/>
                  </a:lnTo>
                  <a:cubicBezTo>
                    <a:pt x="2091214" y="4440118"/>
                    <a:pt x="2079673" y="4467980"/>
                    <a:pt x="2059130" y="4488523"/>
                  </a:cubicBezTo>
                  <a:cubicBezTo>
                    <a:pt x="2038587" y="4509066"/>
                    <a:pt x="2010725" y="4520607"/>
                    <a:pt x="1981672" y="4520607"/>
                  </a:cubicBezTo>
                  <a:lnTo>
                    <a:pt x="109542" y="4520607"/>
                  </a:lnTo>
                  <a:cubicBezTo>
                    <a:pt x="80490" y="4520607"/>
                    <a:pt x="52627" y="4509066"/>
                    <a:pt x="32084" y="4488523"/>
                  </a:cubicBezTo>
                  <a:cubicBezTo>
                    <a:pt x="11541" y="4467980"/>
                    <a:pt x="0" y="4440118"/>
                    <a:pt x="0" y="4411066"/>
                  </a:cubicBezTo>
                  <a:lnTo>
                    <a:pt x="0" y="109542"/>
                  </a:lnTo>
                  <a:cubicBezTo>
                    <a:pt x="0" y="80490"/>
                    <a:pt x="11541" y="52627"/>
                    <a:pt x="32084" y="32084"/>
                  </a:cubicBezTo>
                  <a:cubicBezTo>
                    <a:pt x="52627" y="11541"/>
                    <a:pt x="80490" y="0"/>
                    <a:pt x="109542" y="0"/>
                  </a:cubicBezTo>
                  <a:lnTo>
                    <a:pt x="1981672" y="0"/>
                  </a:lnTo>
                  <a:cubicBezTo>
                    <a:pt x="2010725" y="0"/>
                    <a:pt x="2038587" y="11541"/>
                    <a:pt x="2059130" y="32084"/>
                  </a:cubicBezTo>
                  <a:cubicBezTo>
                    <a:pt x="2079673" y="52627"/>
                    <a:pt x="2091214" y="80490"/>
                    <a:pt x="2091214" y="109542"/>
                  </a:cubicBezTo>
                  <a:close/>
                </a:path>
              </a:pathLst>
            </a:custGeom>
            <a:solidFill>
              <a:srgbClr val="FFFFFF"/>
            </a:solidFill>
          </p:spPr>
          <p:txBody>
            <a:bodyPr/>
            <a:lstStyle/>
            <a:p>
              <a:endParaRPr lang="en-GB"/>
            </a:p>
          </p:txBody>
        </p:sp>
        <p:sp>
          <p:nvSpPr>
            <p:cNvPr id="6" name="TextBox 6"/>
            <p:cNvSpPr txBox="1"/>
            <p:nvPr/>
          </p:nvSpPr>
          <p:spPr>
            <a:xfrm>
              <a:off x="0" y="-57150"/>
              <a:ext cx="2091214" cy="4577757"/>
            </a:xfrm>
            <a:prstGeom prst="rect">
              <a:avLst/>
            </a:prstGeom>
          </p:spPr>
          <p:txBody>
            <a:bodyPr lIns="50800" tIns="50800" rIns="50800" bIns="50800" rtlCol="0" anchor="ctr"/>
            <a:lstStyle/>
            <a:p>
              <a:pPr algn="l">
                <a:lnSpc>
                  <a:spcPts val="2659"/>
                </a:lnSpc>
                <a:spcBef>
                  <a:spcPct val="0"/>
                </a:spcBef>
              </a:pPr>
              <a:endParaRPr/>
            </a:p>
          </p:txBody>
        </p:sp>
      </p:grpSp>
      <p:sp>
        <p:nvSpPr>
          <p:cNvPr id="7" name="TextBox 7"/>
          <p:cNvSpPr txBox="1"/>
          <p:nvPr/>
        </p:nvSpPr>
        <p:spPr>
          <a:xfrm>
            <a:off x="1504659" y="963299"/>
            <a:ext cx="15278682" cy="1227457"/>
          </a:xfrm>
          <a:prstGeom prst="rect">
            <a:avLst/>
          </a:prstGeom>
        </p:spPr>
        <p:txBody>
          <a:bodyPr lIns="0" tIns="0" rIns="0" bIns="0" rtlCol="0" anchor="t">
            <a:spAutoFit/>
          </a:bodyPr>
          <a:lstStyle/>
          <a:p>
            <a:pPr algn="ctr">
              <a:lnSpc>
                <a:spcPts val="9519"/>
              </a:lnSpc>
            </a:pPr>
            <a:r>
              <a:rPr lang="en-US" sz="6799" b="1">
                <a:solidFill>
                  <a:srgbClr val="D0DC24"/>
                </a:solidFill>
                <a:latin typeface="Poppins Bold"/>
                <a:ea typeface="Poppins Bold"/>
                <a:cs typeface="Poppins Bold"/>
                <a:sym typeface="Poppins Bold"/>
              </a:rPr>
              <a:t>Summary:</a:t>
            </a:r>
          </a:p>
        </p:txBody>
      </p:sp>
      <p:sp>
        <p:nvSpPr>
          <p:cNvPr id="8" name="TextBox 8"/>
          <p:cNvSpPr txBox="1"/>
          <p:nvPr/>
        </p:nvSpPr>
        <p:spPr>
          <a:xfrm>
            <a:off x="1852301" y="2358130"/>
            <a:ext cx="14583398" cy="6730366"/>
          </a:xfrm>
          <a:prstGeom prst="rect">
            <a:avLst/>
          </a:prstGeom>
        </p:spPr>
        <p:txBody>
          <a:bodyPr lIns="0" tIns="0" rIns="0" bIns="0" rtlCol="0" anchor="t">
            <a:spAutoFit/>
          </a:bodyPr>
          <a:lstStyle/>
          <a:p>
            <a:pPr marL="690871" lvl="1" indent="-345435" algn="l">
              <a:lnSpc>
                <a:spcPts val="4479"/>
              </a:lnSpc>
              <a:buFont typeface="Arial"/>
              <a:buChar char="•"/>
            </a:pPr>
            <a:r>
              <a:rPr lang="en-US" sz="3199" b="1">
                <a:solidFill>
                  <a:srgbClr val="000000"/>
                </a:solidFill>
                <a:latin typeface="Poppins Bold"/>
                <a:ea typeface="Poppins Bold"/>
                <a:cs typeface="Poppins Bold"/>
                <a:sym typeface="Poppins Bold"/>
              </a:rPr>
              <a:t>Citizen Science </a:t>
            </a:r>
            <a:r>
              <a:rPr lang="en-US" sz="3199">
                <a:solidFill>
                  <a:srgbClr val="000000"/>
                </a:solidFill>
                <a:latin typeface="Poppins"/>
                <a:ea typeface="Poppins"/>
                <a:cs typeface="Poppins"/>
                <a:sym typeface="Poppins"/>
              </a:rPr>
              <a:t>allows anyone to get involved in scientific research and make a real difference, enriching the value of these projects.</a:t>
            </a:r>
          </a:p>
          <a:p>
            <a:pPr marL="690871" lvl="1" indent="-345435" algn="l">
              <a:lnSpc>
                <a:spcPts val="4479"/>
              </a:lnSpc>
              <a:buFont typeface="Arial"/>
              <a:buChar char="•"/>
            </a:pPr>
            <a:r>
              <a:rPr lang="en-US" sz="3199">
                <a:solidFill>
                  <a:srgbClr val="000000"/>
                </a:solidFill>
                <a:latin typeface="Poppins"/>
                <a:ea typeface="Poppins"/>
                <a:cs typeface="Poppins"/>
                <a:sym typeface="Poppins"/>
              </a:rPr>
              <a:t>The </a:t>
            </a:r>
            <a:r>
              <a:rPr lang="en-US" sz="3199" b="1">
                <a:solidFill>
                  <a:srgbClr val="000000"/>
                </a:solidFill>
                <a:latin typeface="Poppins Bold"/>
                <a:ea typeface="Poppins Bold"/>
                <a:cs typeface="Poppins Bold"/>
                <a:sym typeface="Poppins Bold"/>
              </a:rPr>
              <a:t>data</a:t>
            </a:r>
            <a:r>
              <a:rPr lang="en-US" sz="3199">
                <a:solidFill>
                  <a:srgbClr val="000000"/>
                </a:solidFill>
                <a:latin typeface="Poppins"/>
                <a:ea typeface="Poppins"/>
                <a:cs typeface="Poppins"/>
                <a:sym typeface="Poppins"/>
              </a:rPr>
              <a:t> we collect helps deepen scientist’s understanding of  what’s happening in nature, gathering more evidence to ask for </a:t>
            </a:r>
            <a:r>
              <a:rPr lang="en-US" sz="3199" b="1">
                <a:solidFill>
                  <a:srgbClr val="000000"/>
                </a:solidFill>
                <a:latin typeface="Poppins Bold"/>
                <a:ea typeface="Poppins Bold"/>
                <a:cs typeface="Poppins Bold"/>
                <a:sym typeface="Poppins Bold"/>
              </a:rPr>
              <a:t>changes</a:t>
            </a:r>
            <a:r>
              <a:rPr lang="en-US" sz="3199">
                <a:solidFill>
                  <a:srgbClr val="000000"/>
                </a:solidFill>
                <a:latin typeface="Poppins"/>
                <a:ea typeface="Poppins"/>
                <a:cs typeface="Poppins"/>
                <a:sym typeface="Poppins"/>
              </a:rPr>
              <a:t> to protect our planet.</a:t>
            </a:r>
          </a:p>
          <a:p>
            <a:pPr marL="690871" lvl="1" indent="-345435" algn="l">
              <a:lnSpc>
                <a:spcPts val="4479"/>
              </a:lnSpc>
              <a:buFont typeface="Arial"/>
              <a:buChar char="•"/>
            </a:pPr>
            <a:r>
              <a:rPr lang="en-US" sz="3199">
                <a:solidFill>
                  <a:srgbClr val="000000"/>
                </a:solidFill>
                <a:latin typeface="Poppins"/>
                <a:ea typeface="Poppins"/>
                <a:cs typeface="Poppins"/>
                <a:sym typeface="Poppins"/>
              </a:rPr>
              <a:t>Outdoor learning and citizen science provides </a:t>
            </a:r>
            <a:r>
              <a:rPr lang="en-US" sz="3199" b="1">
                <a:solidFill>
                  <a:srgbClr val="000000"/>
                </a:solidFill>
                <a:latin typeface="Poppins Bold"/>
                <a:ea typeface="Poppins Bold"/>
                <a:cs typeface="Poppins Bold"/>
                <a:sym typeface="Poppins Bold"/>
              </a:rPr>
              <a:t>students with multiple benefits</a:t>
            </a:r>
            <a:r>
              <a:rPr lang="en-US" sz="3199">
                <a:solidFill>
                  <a:srgbClr val="000000"/>
                </a:solidFill>
                <a:latin typeface="Poppins"/>
                <a:ea typeface="Poppins"/>
                <a:cs typeface="Poppins"/>
                <a:sym typeface="Poppins"/>
              </a:rPr>
              <a:t>.</a:t>
            </a:r>
          </a:p>
          <a:p>
            <a:pPr marL="690871" lvl="1" indent="-345435" algn="l">
              <a:lnSpc>
                <a:spcPts val="4479"/>
              </a:lnSpc>
              <a:buFont typeface="Arial"/>
              <a:buChar char="•"/>
            </a:pPr>
            <a:r>
              <a:rPr lang="en-US" sz="3199">
                <a:solidFill>
                  <a:srgbClr val="000000"/>
                </a:solidFill>
                <a:latin typeface="Poppins"/>
                <a:ea typeface="Poppins"/>
                <a:cs typeface="Poppins"/>
                <a:sym typeface="Poppins"/>
              </a:rPr>
              <a:t>There are challenges to outdoor education, but by talking about them and sharing solutions, we can practice overcoming them. </a:t>
            </a:r>
          </a:p>
          <a:p>
            <a:pPr marL="690871" lvl="1" indent="-345435" algn="l">
              <a:lnSpc>
                <a:spcPts val="4479"/>
              </a:lnSpc>
              <a:buFont typeface="Arial"/>
              <a:buChar char="•"/>
            </a:pPr>
            <a:r>
              <a:rPr lang="en-US" sz="3199" b="1">
                <a:solidFill>
                  <a:srgbClr val="000000"/>
                </a:solidFill>
                <a:latin typeface="Poppins Bold"/>
                <a:ea typeface="Poppins Bold"/>
                <a:cs typeface="Poppins Bold"/>
                <a:sym typeface="Poppins Bold"/>
              </a:rPr>
              <a:t>The Big Picture </a:t>
            </a:r>
            <a:r>
              <a:rPr lang="en-US" sz="3199">
                <a:solidFill>
                  <a:srgbClr val="000000"/>
                </a:solidFill>
                <a:latin typeface="Poppins"/>
                <a:ea typeface="Poppins"/>
                <a:cs typeface="Poppins"/>
                <a:sym typeface="Poppins"/>
              </a:rPr>
              <a:t>→ when communities work together, we can protect nature and have a </a:t>
            </a:r>
            <a:r>
              <a:rPr lang="en-US" sz="3199" b="1">
                <a:solidFill>
                  <a:srgbClr val="000000"/>
                </a:solidFill>
                <a:latin typeface="Poppins Bold"/>
                <a:ea typeface="Poppins Bold"/>
                <a:cs typeface="Poppins Bold"/>
                <a:sym typeface="Poppins Bold"/>
              </a:rPr>
              <a:t>big impact</a:t>
            </a:r>
          </a:p>
          <a:p>
            <a:pPr algn="l">
              <a:lnSpc>
                <a:spcPts val="4339"/>
              </a:lnSpc>
            </a:pPr>
            <a:endParaRPr lang="en-US" sz="3199" b="1">
              <a:solidFill>
                <a:srgbClr val="000000"/>
              </a:solidFill>
              <a:latin typeface="Poppins Bold"/>
              <a:ea typeface="Poppins Bold"/>
              <a:cs typeface="Poppins Bold"/>
              <a:sym typeface="Poppin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6A8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444978" cy="812800"/>
          </a:xfrm>
        </p:grpSpPr>
        <p:sp>
          <p:nvSpPr>
            <p:cNvPr id="3" name="Freeform 3"/>
            <p:cNvSpPr/>
            <p:nvPr/>
          </p:nvSpPr>
          <p:spPr>
            <a:xfrm>
              <a:off x="0" y="0"/>
              <a:ext cx="1444978" cy="812800"/>
            </a:xfrm>
            <a:custGeom>
              <a:avLst/>
              <a:gdLst/>
              <a:ahLst/>
              <a:cxnLst/>
              <a:rect l="l" t="t" r="r" b="b"/>
              <a:pathLst>
                <a:path w="1444978" h="812800">
                  <a:moveTo>
                    <a:pt x="0" y="0"/>
                  </a:moveTo>
                  <a:lnTo>
                    <a:pt x="1444978" y="0"/>
                  </a:lnTo>
                  <a:lnTo>
                    <a:pt x="1444978" y="812800"/>
                  </a:lnTo>
                  <a:lnTo>
                    <a:pt x="0" y="812800"/>
                  </a:lnTo>
                  <a:close/>
                </a:path>
              </a:pathLst>
            </a:custGeom>
            <a:blipFill>
              <a:blip r:embed="rId2"/>
              <a:stretch>
                <a:fillRect t="-8828" b="-8828"/>
              </a:stretch>
            </a:blipFill>
          </p:spPr>
          <p:txBody>
            <a:bodyPr/>
            <a:lstStyle/>
            <a:p>
              <a:endParaRPr lang="en-GB"/>
            </a:p>
          </p:txBody>
        </p:sp>
      </p:grpSp>
      <p:grpSp>
        <p:nvGrpSpPr>
          <p:cNvPr id="4" name="Group 4"/>
          <p:cNvGrpSpPr/>
          <p:nvPr/>
        </p:nvGrpSpPr>
        <p:grpSpPr>
          <a:xfrm>
            <a:off x="0" y="0"/>
            <a:ext cx="18558933" cy="10439400"/>
            <a:chOff x="0" y="0"/>
            <a:chExt cx="2595478" cy="1459956"/>
          </a:xfrm>
        </p:grpSpPr>
        <p:sp>
          <p:nvSpPr>
            <p:cNvPr id="5" name="Freeform 5"/>
            <p:cNvSpPr/>
            <p:nvPr/>
          </p:nvSpPr>
          <p:spPr>
            <a:xfrm>
              <a:off x="0" y="0"/>
              <a:ext cx="2595478" cy="1459956"/>
            </a:xfrm>
            <a:custGeom>
              <a:avLst/>
              <a:gdLst/>
              <a:ahLst/>
              <a:cxnLst/>
              <a:rect l="l" t="t" r="r" b="b"/>
              <a:pathLst>
                <a:path w="2595478" h="1459956">
                  <a:moveTo>
                    <a:pt x="0" y="0"/>
                  </a:moveTo>
                  <a:lnTo>
                    <a:pt x="2595478" y="0"/>
                  </a:lnTo>
                  <a:lnTo>
                    <a:pt x="2595478" y="1459956"/>
                  </a:lnTo>
                  <a:lnTo>
                    <a:pt x="0" y="1459956"/>
                  </a:lnTo>
                  <a:close/>
                </a:path>
              </a:pathLst>
            </a:custGeom>
            <a:blipFill>
              <a:blip r:embed="rId3"/>
              <a:stretch>
                <a:fillRect t="-9151" b="-9151"/>
              </a:stretch>
            </a:blipFill>
          </p:spPr>
          <p:txBody>
            <a:bodyPr/>
            <a:lstStyle/>
            <a:p>
              <a:endParaRPr lang="en-GB"/>
            </a:p>
          </p:txBody>
        </p:sp>
      </p:grpSp>
      <p:grpSp>
        <p:nvGrpSpPr>
          <p:cNvPr id="6" name="Group 6"/>
          <p:cNvGrpSpPr/>
          <p:nvPr/>
        </p:nvGrpSpPr>
        <p:grpSpPr>
          <a:xfrm rot="5400000">
            <a:off x="7871952" y="-2410251"/>
            <a:ext cx="3056619" cy="9248020"/>
            <a:chOff x="0" y="0"/>
            <a:chExt cx="805035" cy="2435693"/>
          </a:xfrm>
        </p:grpSpPr>
        <p:sp>
          <p:nvSpPr>
            <p:cNvPr id="7" name="Freeform 7"/>
            <p:cNvSpPr/>
            <p:nvPr/>
          </p:nvSpPr>
          <p:spPr>
            <a:xfrm>
              <a:off x="0" y="0"/>
              <a:ext cx="805035" cy="2435693"/>
            </a:xfrm>
            <a:custGeom>
              <a:avLst/>
              <a:gdLst/>
              <a:ahLst/>
              <a:cxnLst/>
              <a:rect l="l" t="t" r="r" b="b"/>
              <a:pathLst>
                <a:path w="805035" h="2435693">
                  <a:moveTo>
                    <a:pt x="253284" y="0"/>
                  </a:moveTo>
                  <a:lnTo>
                    <a:pt x="551752" y="0"/>
                  </a:lnTo>
                  <a:cubicBezTo>
                    <a:pt x="618927" y="0"/>
                    <a:pt x="683350" y="26685"/>
                    <a:pt x="730850" y="74185"/>
                  </a:cubicBezTo>
                  <a:cubicBezTo>
                    <a:pt x="778350" y="121685"/>
                    <a:pt x="805035" y="186109"/>
                    <a:pt x="805035" y="253284"/>
                  </a:cubicBezTo>
                  <a:lnTo>
                    <a:pt x="805035" y="2182409"/>
                  </a:lnTo>
                  <a:cubicBezTo>
                    <a:pt x="805035" y="2249584"/>
                    <a:pt x="778350" y="2314008"/>
                    <a:pt x="730850" y="2361508"/>
                  </a:cubicBezTo>
                  <a:cubicBezTo>
                    <a:pt x="683350" y="2409007"/>
                    <a:pt x="618927" y="2435693"/>
                    <a:pt x="551752" y="2435693"/>
                  </a:cubicBezTo>
                  <a:lnTo>
                    <a:pt x="253284" y="2435693"/>
                  </a:lnTo>
                  <a:cubicBezTo>
                    <a:pt x="186109" y="2435693"/>
                    <a:pt x="121685" y="2409007"/>
                    <a:pt x="74185" y="2361508"/>
                  </a:cubicBezTo>
                  <a:cubicBezTo>
                    <a:pt x="26685" y="2314008"/>
                    <a:pt x="0" y="2249584"/>
                    <a:pt x="0" y="2182409"/>
                  </a:cubicBezTo>
                  <a:lnTo>
                    <a:pt x="0" y="253284"/>
                  </a:lnTo>
                  <a:cubicBezTo>
                    <a:pt x="0" y="186109"/>
                    <a:pt x="26685" y="121685"/>
                    <a:pt x="74185" y="74185"/>
                  </a:cubicBezTo>
                  <a:cubicBezTo>
                    <a:pt x="121685" y="26685"/>
                    <a:pt x="186109" y="0"/>
                    <a:pt x="253284" y="0"/>
                  </a:cubicBezTo>
                  <a:close/>
                </a:path>
              </a:pathLst>
            </a:custGeom>
            <a:solidFill>
              <a:srgbClr val="006A5A"/>
            </a:solidFill>
          </p:spPr>
          <p:txBody>
            <a:bodyPr/>
            <a:lstStyle/>
            <a:p>
              <a:endParaRPr lang="en-GB"/>
            </a:p>
          </p:txBody>
        </p:sp>
        <p:sp>
          <p:nvSpPr>
            <p:cNvPr id="8" name="TextBox 8"/>
            <p:cNvSpPr txBox="1"/>
            <p:nvPr/>
          </p:nvSpPr>
          <p:spPr>
            <a:xfrm>
              <a:off x="0" y="-57150"/>
              <a:ext cx="805035" cy="249284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266978" y="813868"/>
            <a:ext cx="8244771" cy="2555701"/>
          </a:xfrm>
          <a:prstGeom prst="rect">
            <a:avLst/>
          </a:prstGeom>
        </p:spPr>
        <p:txBody>
          <a:bodyPr lIns="0" tIns="0" rIns="0" bIns="0" rtlCol="0" anchor="t">
            <a:spAutoFit/>
          </a:bodyPr>
          <a:lstStyle/>
          <a:p>
            <a:pPr algn="ctr">
              <a:lnSpc>
                <a:spcPts val="8934"/>
              </a:lnSpc>
            </a:pPr>
            <a:r>
              <a:rPr lang="en-US" sz="6381" b="1">
                <a:solidFill>
                  <a:srgbClr val="FFFFFF"/>
                </a:solidFill>
                <a:latin typeface="Poppins Bold"/>
                <a:ea typeface="Poppins Bold"/>
                <a:cs typeface="Poppins Bold"/>
                <a:sym typeface="Poppins Bold"/>
              </a:rPr>
              <a:t>Any questions?</a:t>
            </a:r>
          </a:p>
          <a:p>
            <a:pPr algn="ctr">
              <a:lnSpc>
                <a:spcPts val="5434"/>
              </a:lnSpc>
            </a:pPr>
            <a:r>
              <a:rPr lang="en-US" sz="3881" b="1">
                <a:solidFill>
                  <a:srgbClr val="FFFFFF"/>
                </a:solidFill>
                <a:latin typeface="Poppins Bold"/>
                <a:ea typeface="Poppins Bold"/>
                <a:cs typeface="Poppins Bold"/>
                <a:sym typeface="Poppins Bold"/>
              </a:rPr>
              <a:t>Please email them to education@earthwatch.org.uk!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sp>
        <p:nvSpPr>
          <p:cNvPr id="2" name="Freeform 2"/>
          <p:cNvSpPr/>
          <p:nvPr/>
        </p:nvSpPr>
        <p:spPr>
          <a:xfrm>
            <a:off x="-3124433" y="-1338436"/>
            <a:ext cx="7220286" cy="5649874"/>
          </a:xfrm>
          <a:custGeom>
            <a:avLst/>
            <a:gdLst/>
            <a:ahLst/>
            <a:cxnLst/>
            <a:rect l="l" t="t" r="r" b="b"/>
            <a:pathLst>
              <a:path w="7220286" h="5649874">
                <a:moveTo>
                  <a:pt x="0" y="0"/>
                </a:moveTo>
                <a:lnTo>
                  <a:pt x="7220286" y="0"/>
                </a:lnTo>
                <a:lnTo>
                  <a:pt x="7220286" y="5649874"/>
                </a:lnTo>
                <a:lnTo>
                  <a:pt x="0" y="564987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3" name="Freeform 3"/>
          <p:cNvSpPr/>
          <p:nvPr/>
        </p:nvSpPr>
        <p:spPr>
          <a:xfrm>
            <a:off x="13649157" y="6825535"/>
            <a:ext cx="7220286" cy="5649874"/>
          </a:xfrm>
          <a:custGeom>
            <a:avLst/>
            <a:gdLst/>
            <a:ahLst/>
            <a:cxnLst/>
            <a:rect l="l" t="t" r="r" b="b"/>
            <a:pathLst>
              <a:path w="7220286" h="5649874">
                <a:moveTo>
                  <a:pt x="0" y="0"/>
                </a:moveTo>
                <a:lnTo>
                  <a:pt x="7220286" y="0"/>
                </a:lnTo>
                <a:lnTo>
                  <a:pt x="7220286" y="5649873"/>
                </a:lnTo>
                <a:lnTo>
                  <a:pt x="0" y="564987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grpSp>
        <p:nvGrpSpPr>
          <p:cNvPr id="4" name="Group 4"/>
          <p:cNvGrpSpPr/>
          <p:nvPr/>
        </p:nvGrpSpPr>
        <p:grpSpPr>
          <a:xfrm rot="5400000">
            <a:off x="3015424" y="944438"/>
            <a:ext cx="6340974" cy="9362504"/>
            <a:chOff x="0" y="0"/>
            <a:chExt cx="1876229" cy="2770148"/>
          </a:xfrm>
        </p:grpSpPr>
        <p:sp>
          <p:nvSpPr>
            <p:cNvPr id="5" name="Freeform 5"/>
            <p:cNvSpPr/>
            <p:nvPr/>
          </p:nvSpPr>
          <p:spPr>
            <a:xfrm>
              <a:off x="0" y="0"/>
              <a:ext cx="1876229" cy="2770148"/>
            </a:xfrm>
            <a:custGeom>
              <a:avLst/>
              <a:gdLst/>
              <a:ahLst/>
              <a:cxnLst/>
              <a:rect l="l" t="t" r="r" b="b"/>
              <a:pathLst>
                <a:path w="1876229" h="2770148">
                  <a:moveTo>
                    <a:pt x="1876229" y="122094"/>
                  </a:moveTo>
                  <a:lnTo>
                    <a:pt x="1876229" y="2648054"/>
                  </a:lnTo>
                  <a:cubicBezTo>
                    <a:pt x="1876229" y="2715484"/>
                    <a:pt x="1821566" y="2770148"/>
                    <a:pt x="1754136" y="2770148"/>
                  </a:cubicBezTo>
                  <a:lnTo>
                    <a:pt x="122094" y="2770148"/>
                  </a:lnTo>
                  <a:cubicBezTo>
                    <a:pt x="54663" y="2770148"/>
                    <a:pt x="0" y="2715484"/>
                    <a:pt x="0" y="2648054"/>
                  </a:cubicBezTo>
                  <a:lnTo>
                    <a:pt x="0" y="122094"/>
                  </a:lnTo>
                  <a:cubicBezTo>
                    <a:pt x="0" y="54663"/>
                    <a:pt x="54663" y="0"/>
                    <a:pt x="122094" y="0"/>
                  </a:cubicBezTo>
                  <a:lnTo>
                    <a:pt x="1754136" y="0"/>
                  </a:lnTo>
                  <a:cubicBezTo>
                    <a:pt x="1821566" y="0"/>
                    <a:pt x="1876229" y="54663"/>
                    <a:pt x="1876229" y="122094"/>
                  </a:cubicBezTo>
                  <a:close/>
                </a:path>
              </a:pathLst>
            </a:custGeom>
            <a:solidFill>
              <a:srgbClr val="FFFFFF"/>
            </a:solidFill>
          </p:spPr>
          <p:txBody>
            <a:bodyPr/>
            <a:lstStyle/>
            <a:p>
              <a:endParaRPr lang="en-GB"/>
            </a:p>
          </p:txBody>
        </p:sp>
        <p:sp>
          <p:nvSpPr>
            <p:cNvPr id="6" name="TextBox 6"/>
            <p:cNvSpPr txBox="1"/>
            <p:nvPr/>
          </p:nvSpPr>
          <p:spPr>
            <a:xfrm>
              <a:off x="0" y="-57150"/>
              <a:ext cx="1876229" cy="2827298"/>
            </a:xfrm>
            <a:prstGeom prst="rect">
              <a:avLst/>
            </a:prstGeom>
          </p:spPr>
          <p:txBody>
            <a:bodyPr lIns="50800" tIns="50800" rIns="50800" bIns="50800" rtlCol="0" anchor="ctr"/>
            <a:lstStyle/>
            <a:p>
              <a:pPr algn="l">
                <a:lnSpc>
                  <a:spcPts val="2659"/>
                </a:lnSpc>
                <a:spcBef>
                  <a:spcPct val="0"/>
                </a:spcBef>
              </a:pPr>
              <a:endParaRPr/>
            </a:p>
          </p:txBody>
        </p:sp>
      </p:grpSp>
      <p:sp>
        <p:nvSpPr>
          <p:cNvPr id="7" name="TextBox 7"/>
          <p:cNvSpPr txBox="1"/>
          <p:nvPr/>
        </p:nvSpPr>
        <p:spPr>
          <a:xfrm>
            <a:off x="3966054" y="1227745"/>
            <a:ext cx="4285186" cy="1227457"/>
          </a:xfrm>
          <a:prstGeom prst="rect">
            <a:avLst/>
          </a:prstGeom>
        </p:spPr>
        <p:txBody>
          <a:bodyPr lIns="0" tIns="0" rIns="0" bIns="0" rtlCol="0" anchor="t">
            <a:spAutoFit/>
          </a:bodyPr>
          <a:lstStyle/>
          <a:p>
            <a:pPr algn="ctr">
              <a:lnSpc>
                <a:spcPts val="9519"/>
              </a:lnSpc>
            </a:pPr>
            <a:r>
              <a:rPr lang="en-US" sz="6799" b="1">
                <a:solidFill>
                  <a:srgbClr val="D0DC24"/>
                </a:solidFill>
                <a:latin typeface="Poppins Bold"/>
                <a:ea typeface="Poppins Bold"/>
                <a:cs typeface="Poppins Bold"/>
                <a:sym typeface="Poppins Bold"/>
              </a:rPr>
              <a:t>Overview</a:t>
            </a:r>
          </a:p>
        </p:txBody>
      </p:sp>
      <p:sp>
        <p:nvSpPr>
          <p:cNvPr id="8" name="TextBox 8"/>
          <p:cNvSpPr txBox="1"/>
          <p:nvPr/>
        </p:nvSpPr>
        <p:spPr>
          <a:xfrm>
            <a:off x="1852301" y="2996014"/>
            <a:ext cx="8512692" cy="5501006"/>
          </a:xfrm>
          <a:prstGeom prst="rect">
            <a:avLst/>
          </a:prstGeom>
        </p:spPr>
        <p:txBody>
          <a:bodyPr lIns="0" tIns="0" rIns="0" bIns="0" rtlCol="0" anchor="t">
            <a:spAutoFit/>
          </a:bodyPr>
          <a:lstStyle/>
          <a:p>
            <a:pPr marL="863587" lvl="1" indent="-431793" algn="l">
              <a:lnSpc>
                <a:spcPts val="5599"/>
              </a:lnSpc>
              <a:buFont typeface="Arial"/>
              <a:buChar char="•"/>
            </a:pPr>
            <a:r>
              <a:rPr lang="en-US" sz="3999" b="1">
                <a:solidFill>
                  <a:srgbClr val="000000"/>
                </a:solidFill>
                <a:latin typeface="Poppins Bold"/>
                <a:ea typeface="Poppins Bold"/>
                <a:cs typeface="Poppins Bold"/>
                <a:sym typeface="Poppins Bold"/>
              </a:rPr>
              <a:t>What is citizen science?  </a:t>
            </a:r>
            <a:r>
              <a:rPr lang="en-US" sz="3999">
                <a:solidFill>
                  <a:srgbClr val="000000"/>
                </a:solidFill>
                <a:latin typeface="Poppins"/>
                <a:ea typeface="Poppins"/>
                <a:cs typeface="Poppins"/>
                <a:sym typeface="Poppins"/>
              </a:rPr>
              <a:t>Benefits and roles of citizens in projects.</a:t>
            </a:r>
          </a:p>
          <a:p>
            <a:pPr marL="863587" lvl="1" indent="-431793" algn="l">
              <a:lnSpc>
                <a:spcPts val="5599"/>
              </a:lnSpc>
              <a:buFont typeface="Arial"/>
              <a:buChar char="•"/>
            </a:pPr>
            <a:r>
              <a:rPr lang="en-US" sz="3999" b="1">
                <a:solidFill>
                  <a:srgbClr val="000000"/>
                </a:solidFill>
                <a:latin typeface="Poppins Bold"/>
                <a:ea typeface="Poppins Bold"/>
                <a:cs typeface="Poppins Bold"/>
                <a:sym typeface="Poppins Bold"/>
              </a:rPr>
              <a:t>What is outdoor learning?</a:t>
            </a:r>
            <a:r>
              <a:rPr lang="en-US" sz="3999">
                <a:solidFill>
                  <a:srgbClr val="000000"/>
                </a:solidFill>
                <a:latin typeface="Poppins"/>
                <a:ea typeface="Poppins"/>
                <a:cs typeface="Poppins"/>
                <a:sym typeface="Poppins"/>
              </a:rPr>
              <a:t> Benefits and challenges, plus motivations behind citizen science project participation.</a:t>
            </a:r>
          </a:p>
          <a:p>
            <a:pPr algn="l">
              <a:lnSpc>
                <a:spcPts val="4339"/>
              </a:lnSpc>
            </a:pPr>
            <a:endParaRPr lang="en-US" sz="3999">
              <a:solidFill>
                <a:srgbClr val="000000"/>
              </a:solidFill>
              <a:latin typeface="Poppins"/>
              <a:ea typeface="Poppins"/>
              <a:cs typeface="Poppins"/>
              <a:sym typeface="Poppins"/>
            </a:endParaRPr>
          </a:p>
        </p:txBody>
      </p:sp>
      <p:sp>
        <p:nvSpPr>
          <p:cNvPr id="9" name="Freeform 9"/>
          <p:cNvSpPr/>
          <p:nvPr/>
        </p:nvSpPr>
        <p:spPr>
          <a:xfrm>
            <a:off x="11075245" y="679537"/>
            <a:ext cx="6695944" cy="8927926"/>
          </a:xfrm>
          <a:custGeom>
            <a:avLst/>
            <a:gdLst/>
            <a:ahLst/>
            <a:cxnLst/>
            <a:rect l="l" t="t" r="r" b="b"/>
            <a:pathLst>
              <a:path w="6695944" h="8927926">
                <a:moveTo>
                  <a:pt x="0" y="0"/>
                </a:moveTo>
                <a:lnTo>
                  <a:pt x="6695944" y="0"/>
                </a:lnTo>
                <a:lnTo>
                  <a:pt x="6695944" y="8927926"/>
                </a:lnTo>
                <a:lnTo>
                  <a:pt x="0" y="8927926"/>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595478" cy="1459956"/>
          </a:xfrm>
        </p:grpSpPr>
        <p:sp>
          <p:nvSpPr>
            <p:cNvPr id="3" name="Freeform 3"/>
            <p:cNvSpPr/>
            <p:nvPr/>
          </p:nvSpPr>
          <p:spPr>
            <a:xfrm>
              <a:off x="0" y="0"/>
              <a:ext cx="2595478" cy="1459956"/>
            </a:xfrm>
            <a:custGeom>
              <a:avLst/>
              <a:gdLst/>
              <a:ahLst/>
              <a:cxnLst/>
              <a:rect l="l" t="t" r="r" b="b"/>
              <a:pathLst>
                <a:path w="2595478" h="1459956">
                  <a:moveTo>
                    <a:pt x="0" y="0"/>
                  </a:moveTo>
                  <a:lnTo>
                    <a:pt x="2595478" y="0"/>
                  </a:lnTo>
                  <a:lnTo>
                    <a:pt x="2595478" y="1459956"/>
                  </a:lnTo>
                  <a:lnTo>
                    <a:pt x="0" y="1459956"/>
                  </a:lnTo>
                  <a:close/>
                </a:path>
              </a:pathLst>
            </a:custGeom>
            <a:blipFill>
              <a:blip r:embed="rId2"/>
              <a:stretch>
                <a:fillRect l="-6662" r="-6662"/>
              </a:stretch>
            </a:blipFill>
          </p:spPr>
          <p:txBody>
            <a:bodyPr/>
            <a:lstStyle/>
            <a:p>
              <a:endParaRPr lang="en-GB"/>
            </a:p>
          </p:txBody>
        </p:sp>
      </p:grpSp>
      <p:grpSp>
        <p:nvGrpSpPr>
          <p:cNvPr id="4" name="Group 4"/>
          <p:cNvGrpSpPr/>
          <p:nvPr/>
        </p:nvGrpSpPr>
        <p:grpSpPr>
          <a:xfrm>
            <a:off x="-459563" y="1428627"/>
            <a:ext cx="7018178" cy="2059226"/>
            <a:chOff x="0" y="0"/>
            <a:chExt cx="1848409" cy="542348"/>
          </a:xfrm>
        </p:grpSpPr>
        <p:sp>
          <p:nvSpPr>
            <p:cNvPr id="5" name="Freeform 5"/>
            <p:cNvSpPr/>
            <p:nvPr/>
          </p:nvSpPr>
          <p:spPr>
            <a:xfrm>
              <a:off x="0" y="0"/>
              <a:ext cx="1848409" cy="542348"/>
            </a:xfrm>
            <a:custGeom>
              <a:avLst/>
              <a:gdLst/>
              <a:ahLst/>
              <a:cxnLst/>
              <a:rect l="l" t="t" r="r" b="b"/>
              <a:pathLst>
                <a:path w="1848409" h="542348">
                  <a:moveTo>
                    <a:pt x="110312" y="0"/>
                  </a:moveTo>
                  <a:lnTo>
                    <a:pt x="1738096" y="0"/>
                  </a:lnTo>
                  <a:cubicBezTo>
                    <a:pt x="1767353" y="0"/>
                    <a:pt x="1795412" y="11622"/>
                    <a:pt x="1816099" y="32310"/>
                  </a:cubicBezTo>
                  <a:cubicBezTo>
                    <a:pt x="1836787" y="52997"/>
                    <a:pt x="1848409" y="81056"/>
                    <a:pt x="1848409" y="110312"/>
                  </a:cubicBezTo>
                  <a:lnTo>
                    <a:pt x="1848409" y="432035"/>
                  </a:lnTo>
                  <a:cubicBezTo>
                    <a:pt x="1848409" y="461292"/>
                    <a:pt x="1836787" y="489350"/>
                    <a:pt x="1816099" y="510038"/>
                  </a:cubicBezTo>
                  <a:cubicBezTo>
                    <a:pt x="1795412" y="530725"/>
                    <a:pt x="1767353" y="542348"/>
                    <a:pt x="1738096" y="542348"/>
                  </a:cubicBezTo>
                  <a:lnTo>
                    <a:pt x="110312" y="542348"/>
                  </a:lnTo>
                  <a:cubicBezTo>
                    <a:pt x="81056" y="542348"/>
                    <a:pt x="52997" y="530725"/>
                    <a:pt x="32310" y="510038"/>
                  </a:cubicBezTo>
                  <a:cubicBezTo>
                    <a:pt x="11622" y="489350"/>
                    <a:pt x="0" y="461292"/>
                    <a:pt x="0" y="432035"/>
                  </a:cubicBezTo>
                  <a:lnTo>
                    <a:pt x="0" y="110312"/>
                  </a:lnTo>
                  <a:cubicBezTo>
                    <a:pt x="0" y="81056"/>
                    <a:pt x="11622" y="52997"/>
                    <a:pt x="32310" y="32310"/>
                  </a:cubicBezTo>
                  <a:cubicBezTo>
                    <a:pt x="52997" y="11622"/>
                    <a:pt x="81056" y="0"/>
                    <a:pt x="110312" y="0"/>
                  </a:cubicBezTo>
                  <a:close/>
                </a:path>
              </a:pathLst>
            </a:custGeom>
            <a:solidFill>
              <a:srgbClr val="D0DC24"/>
            </a:solidFill>
          </p:spPr>
          <p:txBody>
            <a:bodyPr/>
            <a:lstStyle/>
            <a:p>
              <a:endParaRPr lang="en-GB"/>
            </a:p>
          </p:txBody>
        </p:sp>
        <p:sp>
          <p:nvSpPr>
            <p:cNvPr id="6" name="TextBox 6"/>
            <p:cNvSpPr txBox="1"/>
            <p:nvPr/>
          </p:nvSpPr>
          <p:spPr>
            <a:xfrm>
              <a:off x="0" y="-57150"/>
              <a:ext cx="1848409" cy="599498"/>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5400000">
            <a:off x="4520803" y="-4792291"/>
            <a:ext cx="1879660" cy="12813855"/>
            <a:chOff x="0" y="0"/>
            <a:chExt cx="495054" cy="3374843"/>
          </a:xfrm>
        </p:grpSpPr>
        <p:sp>
          <p:nvSpPr>
            <p:cNvPr id="8" name="Freeform 8"/>
            <p:cNvSpPr/>
            <p:nvPr/>
          </p:nvSpPr>
          <p:spPr>
            <a:xfrm>
              <a:off x="0" y="0"/>
              <a:ext cx="495054" cy="3374842"/>
            </a:xfrm>
            <a:custGeom>
              <a:avLst/>
              <a:gdLst/>
              <a:ahLst/>
              <a:cxnLst/>
              <a:rect l="l" t="t" r="r" b="b"/>
              <a:pathLst>
                <a:path w="495054" h="3374842">
                  <a:moveTo>
                    <a:pt x="247527" y="0"/>
                  </a:moveTo>
                  <a:lnTo>
                    <a:pt x="247527" y="0"/>
                  </a:lnTo>
                  <a:cubicBezTo>
                    <a:pt x="384233" y="0"/>
                    <a:pt x="495054" y="110822"/>
                    <a:pt x="495054" y="247527"/>
                  </a:cubicBezTo>
                  <a:lnTo>
                    <a:pt x="495054" y="3127315"/>
                  </a:lnTo>
                  <a:cubicBezTo>
                    <a:pt x="495054" y="3264021"/>
                    <a:pt x="384233" y="3374842"/>
                    <a:pt x="247527" y="3374842"/>
                  </a:cubicBezTo>
                  <a:lnTo>
                    <a:pt x="247527" y="3374842"/>
                  </a:lnTo>
                  <a:cubicBezTo>
                    <a:pt x="110822" y="3374842"/>
                    <a:pt x="0" y="3264021"/>
                    <a:pt x="0" y="3127315"/>
                  </a:cubicBezTo>
                  <a:lnTo>
                    <a:pt x="0" y="247527"/>
                  </a:lnTo>
                  <a:cubicBezTo>
                    <a:pt x="0" y="110822"/>
                    <a:pt x="110822" y="0"/>
                    <a:pt x="247527" y="0"/>
                  </a:cubicBezTo>
                  <a:close/>
                </a:path>
              </a:pathLst>
            </a:custGeom>
            <a:solidFill>
              <a:srgbClr val="006A5A"/>
            </a:solidFill>
          </p:spPr>
          <p:txBody>
            <a:bodyPr/>
            <a:lstStyle/>
            <a:p>
              <a:endParaRPr lang="en-GB"/>
            </a:p>
          </p:txBody>
        </p:sp>
        <p:sp>
          <p:nvSpPr>
            <p:cNvPr id="9" name="TextBox 9"/>
            <p:cNvSpPr txBox="1"/>
            <p:nvPr/>
          </p:nvSpPr>
          <p:spPr>
            <a:xfrm>
              <a:off x="0" y="-57150"/>
              <a:ext cx="495054" cy="3431993"/>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267225" y="847725"/>
            <a:ext cx="10441475" cy="1184910"/>
          </a:xfrm>
          <a:prstGeom prst="rect">
            <a:avLst/>
          </a:prstGeom>
        </p:spPr>
        <p:txBody>
          <a:bodyPr lIns="0" tIns="0" rIns="0" bIns="0" rtlCol="0" anchor="t">
            <a:spAutoFit/>
          </a:bodyPr>
          <a:lstStyle/>
          <a:p>
            <a:pPr algn="ctr">
              <a:lnSpc>
                <a:spcPts val="9240"/>
              </a:lnSpc>
            </a:pPr>
            <a:r>
              <a:rPr lang="en-US" sz="6600" b="1">
                <a:solidFill>
                  <a:srgbClr val="D0DC24"/>
                </a:solidFill>
                <a:latin typeface="Poppins Bold"/>
                <a:ea typeface="Poppins Bold"/>
                <a:cs typeface="Poppins Bold"/>
                <a:sym typeface="Poppins Bold"/>
              </a:rPr>
              <a:t>What is citizen science?</a:t>
            </a:r>
          </a:p>
        </p:txBody>
      </p:sp>
      <p:sp>
        <p:nvSpPr>
          <p:cNvPr id="11" name="Freeform 11"/>
          <p:cNvSpPr/>
          <p:nvPr/>
        </p:nvSpPr>
        <p:spPr>
          <a:xfrm>
            <a:off x="16783341" y="9787513"/>
            <a:ext cx="1371540" cy="372030"/>
          </a:xfrm>
          <a:custGeom>
            <a:avLst/>
            <a:gdLst/>
            <a:ahLst/>
            <a:cxnLst/>
            <a:rect l="l" t="t" r="r" b="b"/>
            <a:pathLst>
              <a:path w="1371540" h="372030">
                <a:moveTo>
                  <a:pt x="0" y="0"/>
                </a:moveTo>
                <a:lnTo>
                  <a:pt x="1371540" y="0"/>
                </a:lnTo>
                <a:lnTo>
                  <a:pt x="1371540" y="372031"/>
                </a:lnTo>
                <a:lnTo>
                  <a:pt x="0" y="372031"/>
                </a:lnTo>
                <a:lnTo>
                  <a:pt x="0" y="0"/>
                </a:lnTo>
                <a:close/>
              </a:path>
            </a:pathLst>
          </a:custGeom>
          <a:blipFill>
            <a:blip r:embed="rId3"/>
            <a:stretch>
              <a:fillRect/>
            </a:stretch>
          </a:blipFill>
        </p:spPr>
        <p:txBody>
          <a:bodyPr/>
          <a:lstStyle/>
          <a:p>
            <a:endParaRPr lang="en-GB"/>
          </a:p>
        </p:txBody>
      </p:sp>
      <p:sp>
        <p:nvSpPr>
          <p:cNvPr id="12" name="TextBox 12"/>
          <p:cNvSpPr txBox="1"/>
          <p:nvPr/>
        </p:nvSpPr>
        <p:spPr>
          <a:xfrm>
            <a:off x="200625" y="2635181"/>
            <a:ext cx="6357989" cy="566421"/>
          </a:xfrm>
          <a:prstGeom prst="rect">
            <a:avLst/>
          </a:prstGeom>
        </p:spPr>
        <p:txBody>
          <a:bodyPr lIns="0" tIns="0" rIns="0" bIns="0" rtlCol="0" anchor="t">
            <a:spAutoFit/>
          </a:bodyPr>
          <a:lstStyle/>
          <a:p>
            <a:pPr algn="l">
              <a:lnSpc>
                <a:spcPts val="4479"/>
              </a:lnSpc>
            </a:pPr>
            <a:r>
              <a:rPr lang="en-US" sz="3199">
                <a:solidFill>
                  <a:srgbClr val="000000"/>
                </a:solidFill>
                <a:latin typeface="Poppins"/>
                <a:ea typeface="Poppins"/>
                <a:cs typeface="Poppins"/>
                <a:sym typeface="Poppins"/>
              </a:rPr>
              <a:t>...and what are the benefits.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sp>
        <p:nvSpPr>
          <p:cNvPr id="2" name="Freeform 2"/>
          <p:cNvSpPr/>
          <p:nvPr/>
        </p:nvSpPr>
        <p:spPr>
          <a:xfrm rot="-7438429" flipH="1">
            <a:off x="-5371015" y="3254689"/>
            <a:ext cx="13333857" cy="6800267"/>
          </a:xfrm>
          <a:custGeom>
            <a:avLst/>
            <a:gdLst/>
            <a:ahLst/>
            <a:cxnLst/>
            <a:rect l="l" t="t" r="r" b="b"/>
            <a:pathLst>
              <a:path w="13333857" h="6800267">
                <a:moveTo>
                  <a:pt x="13333858" y="0"/>
                </a:moveTo>
                <a:lnTo>
                  <a:pt x="0" y="0"/>
                </a:lnTo>
                <a:lnTo>
                  <a:pt x="0" y="6800267"/>
                </a:lnTo>
                <a:lnTo>
                  <a:pt x="13333858" y="6800267"/>
                </a:lnTo>
                <a:lnTo>
                  <a:pt x="13333858"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grpSp>
        <p:nvGrpSpPr>
          <p:cNvPr id="3" name="Group 3"/>
          <p:cNvGrpSpPr/>
          <p:nvPr/>
        </p:nvGrpSpPr>
        <p:grpSpPr>
          <a:xfrm rot="5400000">
            <a:off x="4806306" y="-1500663"/>
            <a:ext cx="7408586" cy="14109340"/>
            <a:chOff x="0" y="0"/>
            <a:chExt cx="2192125" cy="4174626"/>
          </a:xfrm>
        </p:grpSpPr>
        <p:sp>
          <p:nvSpPr>
            <p:cNvPr id="4" name="Freeform 4"/>
            <p:cNvSpPr/>
            <p:nvPr/>
          </p:nvSpPr>
          <p:spPr>
            <a:xfrm>
              <a:off x="0" y="0"/>
              <a:ext cx="2192125" cy="4174626"/>
            </a:xfrm>
            <a:custGeom>
              <a:avLst/>
              <a:gdLst/>
              <a:ahLst/>
              <a:cxnLst/>
              <a:rect l="l" t="t" r="r" b="b"/>
              <a:pathLst>
                <a:path w="2192125" h="4174626">
                  <a:moveTo>
                    <a:pt x="2192125" y="104499"/>
                  </a:moveTo>
                  <a:lnTo>
                    <a:pt x="2192125" y="4070127"/>
                  </a:lnTo>
                  <a:cubicBezTo>
                    <a:pt x="2192125" y="4097842"/>
                    <a:pt x="2181115" y="4124422"/>
                    <a:pt x="2161518" y="4144019"/>
                  </a:cubicBezTo>
                  <a:cubicBezTo>
                    <a:pt x="2141920" y="4163616"/>
                    <a:pt x="2115341" y="4174626"/>
                    <a:pt x="2087626" y="4174626"/>
                  </a:cubicBezTo>
                  <a:lnTo>
                    <a:pt x="104499" y="4174626"/>
                  </a:lnTo>
                  <a:cubicBezTo>
                    <a:pt x="46786" y="4174626"/>
                    <a:pt x="0" y="4127840"/>
                    <a:pt x="0" y="4070127"/>
                  </a:cubicBezTo>
                  <a:lnTo>
                    <a:pt x="0" y="104499"/>
                  </a:lnTo>
                  <a:cubicBezTo>
                    <a:pt x="0" y="76784"/>
                    <a:pt x="11010" y="50205"/>
                    <a:pt x="30607" y="30607"/>
                  </a:cubicBezTo>
                  <a:cubicBezTo>
                    <a:pt x="50205" y="11010"/>
                    <a:pt x="76784" y="0"/>
                    <a:pt x="104499" y="0"/>
                  </a:cubicBezTo>
                  <a:lnTo>
                    <a:pt x="2087626" y="0"/>
                  </a:lnTo>
                  <a:cubicBezTo>
                    <a:pt x="2115341" y="0"/>
                    <a:pt x="2141920" y="11010"/>
                    <a:pt x="2161518" y="30607"/>
                  </a:cubicBezTo>
                  <a:cubicBezTo>
                    <a:pt x="2181115" y="50205"/>
                    <a:pt x="2192125" y="76784"/>
                    <a:pt x="2192125" y="104499"/>
                  </a:cubicBezTo>
                  <a:close/>
                </a:path>
              </a:pathLst>
            </a:custGeom>
            <a:solidFill>
              <a:srgbClr val="FFFFFF"/>
            </a:solidFill>
          </p:spPr>
          <p:txBody>
            <a:bodyPr/>
            <a:lstStyle/>
            <a:p>
              <a:endParaRPr lang="en-GB"/>
            </a:p>
          </p:txBody>
        </p:sp>
        <p:sp>
          <p:nvSpPr>
            <p:cNvPr id="5" name="TextBox 5"/>
            <p:cNvSpPr txBox="1"/>
            <p:nvPr/>
          </p:nvSpPr>
          <p:spPr>
            <a:xfrm>
              <a:off x="0" y="-57150"/>
              <a:ext cx="2192125" cy="4231776"/>
            </a:xfrm>
            <a:prstGeom prst="rect">
              <a:avLst/>
            </a:prstGeom>
          </p:spPr>
          <p:txBody>
            <a:bodyPr lIns="50800" tIns="50800" rIns="50800" bIns="50800" rtlCol="0" anchor="ctr"/>
            <a:lstStyle/>
            <a:p>
              <a:pPr algn="l">
                <a:lnSpc>
                  <a:spcPts val="2659"/>
                </a:lnSpc>
                <a:spcBef>
                  <a:spcPct val="0"/>
                </a:spcBef>
              </a:pPr>
              <a:endParaRPr/>
            </a:p>
          </p:txBody>
        </p:sp>
      </p:grpSp>
      <p:sp>
        <p:nvSpPr>
          <p:cNvPr id="6" name="Freeform 6"/>
          <p:cNvSpPr/>
          <p:nvPr/>
        </p:nvSpPr>
        <p:spPr>
          <a:xfrm rot="-584781" flipH="1" flipV="1">
            <a:off x="13263708" y="-2355267"/>
            <a:ext cx="6201119" cy="6767933"/>
          </a:xfrm>
          <a:custGeom>
            <a:avLst/>
            <a:gdLst/>
            <a:ahLst/>
            <a:cxnLst/>
            <a:rect l="l" t="t" r="r" b="b"/>
            <a:pathLst>
              <a:path w="6201119" h="6767933">
                <a:moveTo>
                  <a:pt x="6201119" y="6767934"/>
                </a:moveTo>
                <a:lnTo>
                  <a:pt x="0" y="6767934"/>
                </a:lnTo>
                <a:lnTo>
                  <a:pt x="0" y="0"/>
                </a:lnTo>
                <a:lnTo>
                  <a:pt x="6201119" y="0"/>
                </a:lnTo>
                <a:lnTo>
                  <a:pt x="6201119" y="6767934"/>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rot="575487" flipH="1">
            <a:off x="13307824" y="7401643"/>
            <a:ext cx="3747757" cy="2759712"/>
          </a:xfrm>
          <a:custGeom>
            <a:avLst/>
            <a:gdLst/>
            <a:ahLst/>
            <a:cxnLst/>
            <a:rect l="l" t="t" r="r" b="b"/>
            <a:pathLst>
              <a:path w="3747757" h="2759712">
                <a:moveTo>
                  <a:pt x="3747757" y="0"/>
                </a:moveTo>
                <a:lnTo>
                  <a:pt x="0" y="0"/>
                </a:lnTo>
                <a:lnTo>
                  <a:pt x="0" y="2759712"/>
                </a:lnTo>
                <a:lnTo>
                  <a:pt x="3747757" y="2759712"/>
                </a:lnTo>
                <a:lnTo>
                  <a:pt x="3747757"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rot="-739576">
            <a:off x="14943792" y="1403011"/>
            <a:ext cx="2675106" cy="2057400"/>
          </a:xfrm>
          <a:custGeom>
            <a:avLst/>
            <a:gdLst/>
            <a:ahLst/>
            <a:cxnLst/>
            <a:rect l="l" t="t" r="r" b="b"/>
            <a:pathLst>
              <a:path w="2675106" h="2057400">
                <a:moveTo>
                  <a:pt x="0" y="0"/>
                </a:moveTo>
                <a:lnTo>
                  <a:pt x="2675106" y="0"/>
                </a:lnTo>
                <a:lnTo>
                  <a:pt x="2675106" y="2057400"/>
                </a:lnTo>
                <a:lnTo>
                  <a:pt x="0" y="20574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505022" y="7671099"/>
            <a:ext cx="1901812" cy="2220800"/>
          </a:xfrm>
          <a:custGeom>
            <a:avLst/>
            <a:gdLst/>
            <a:ahLst/>
            <a:cxnLst/>
            <a:rect l="l" t="t" r="r" b="b"/>
            <a:pathLst>
              <a:path w="1901812" h="2220800">
                <a:moveTo>
                  <a:pt x="0" y="0"/>
                </a:moveTo>
                <a:lnTo>
                  <a:pt x="1901812" y="0"/>
                </a:lnTo>
                <a:lnTo>
                  <a:pt x="1901812" y="2220800"/>
                </a:lnTo>
                <a:lnTo>
                  <a:pt x="0" y="22208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93306" y="3077368"/>
            <a:ext cx="1870789" cy="2066132"/>
          </a:xfrm>
          <a:custGeom>
            <a:avLst/>
            <a:gdLst/>
            <a:ahLst/>
            <a:cxnLst/>
            <a:rect l="l" t="t" r="r" b="b"/>
            <a:pathLst>
              <a:path w="1870789" h="2066132">
                <a:moveTo>
                  <a:pt x="0" y="0"/>
                </a:moveTo>
                <a:lnTo>
                  <a:pt x="1870788" y="0"/>
                </a:lnTo>
                <a:lnTo>
                  <a:pt x="1870788" y="2066132"/>
                </a:lnTo>
                <a:lnTo>
                  <a:pt x="0" y="206613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TextBox 11"/>
          <p:cNvSpPr txBox="1"/>
          <p:nvPr/>
        </p:nvSpPr>
        <p:spPr>
          <a:xfrm>
            <a:off x="1964094" y="4802984"/>
            <a:ext cx="12678132" cy="1995806"/>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Poppins"/>
                <a:ea typeface="Poppins"/>
                <a:cs typeface="Poppins"/>
                <a:sym typeface="Poppins"/>
              </a:rPr>
              <a:t>Activities include birds and bug counts, measuring plants, and water testing. The results are sent to scientists, supporting research and providing a large amount of data that scientists could not gather on their own.</a:t>
            </a:r>
          </a:p>
        </p:txBody>
      </p:sp>
      <p:sp>
        <p:nvSpPr>
          <p:cNvPr id="12" name="TextBox 12"/>
          <p:cNvSpPr txBox="1"/>
          <p:nvPr/>
        </p:nvSpPr>
        <p:spPr>
          <a:xfrm>
            <a:off x="1964094" y="2345986"/>
            <a:ext cx="12523712" cy="1500506"/>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Poppins"/>
                <a:ea typeface="Poppins"/>
                <a:cs typeface="Poppins"/>
                <a:sym typeface="Poppins"/>
              </a:rPr>
              <a:t>Citizen science is when the public volunteer to support with scientific research to address real-life problems. There are multiple ways citizens can help, often data collection is the main method.</a:t>
            </a:r>
          </a:p>
        </p:txBody>
      </p:sp>
      <p:sp>
        <p:nvSpPr>
          <p:cNvPr id="13" name="TextBox 13"/>
          <p:cNvSpPr txBox="1"/>
          <p:nvPr/>
        </p:nvSpPr>
        <p:spPr>
          <a:xfrm>
            <a:off x="2118515" y="7585374"/>
            <a:ext cx="12523712" cy="1005206"/>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Poppins"/>
                <a:ea typeface="Poppins"/>
                <a:cs typeface="Poppins"/>
                <a:sym typeface="Poppins"/>
              </a:rPr>
              <a:t>There are lots of different ways to take part in citizen science, including involving your students.</a:t>
            </a:r>
          </a:p>
        </p:txBody>
      </p:sp>
      <p:grpSp>
        <p:nvGrpSpPr>
          <p:cNvPr id="14" name="Group 14"/>
          <p:cNvGrpSpPr/>
          <p:nvPr/>
        </p:nvGrpSpPr>
        <p:grpSpPr>
          <a:xfrm rot="5400000">
            <a:off x="2738175" y="-3575420"/>
            <a:ext cx="1391969" cy="10245627"/>
            <a:chOff x="0" y="0"/>
            <a:chExt cx="366609" cy="2698437"/>
          </a:xfrm>
        </p:grpSpPr>
        <p:sp>
          <p:nvSpPr>
            <p:cNvPr id="15" name="Freeform 15"/>
            <p:cNvSpPr/>
            <p:nvPr/>
          </p:nvSpPr>
          <p:spPr>
            <a:xfrm>
              <a:off x="0" y="0"/>
              <a:ext cx="366609" cy="2698437"/>
            </a:xfrm>
            <a:custGeom>
              <a:avLst/>
              <a:gdLst/>
              <a:ahLst/>
              <a:cxnLst/>
              <a:rect l="l" t="t" r="r" b="b"/>
              <a:pathLst>
                <a:path w="366609" h="2698437">
                  <a:moveTo>
                    <a:pt x="183305" y="0"/>
                  </a:moveTo>
                  <a:lnTo>
                    <a:pt x="183305" y="0"/>
                  </a:lnTo>
                  <a:cubicBezTo>
                    <a:pt x="284541" y="0"/>
                    <a:pt x="366609" y="82068"/>
                    <a:pt x="366609" y="183305"/>
                  </a:cubicBezTo>
                  <a:lnTo>
                    <a:pt x="366609" y="2515132"/>
                  </a:lnTo>
                  <a:cubicBezTo>
                    <a:pt x="366609" y="2616369"/>
                    <a:pt x="284541" y="2698437"/>
                    <a:pt x="183305" y="2698437"/>
                  </a:cubicBezTo>
                  <a:lnTo>
                    <a:pt x="183305" y="2698437"/>
                  </a:lnTo>
                  <a:cubicBezTo>
                    <a:pt x="82068" y="2698437"/>
                    <a:pt x="0" y="2616369"/>
                    <a:pt x="0" y="2515132"/>
                  </a:cubicBezTo>
                  <a:lnTo>
                    <a:pt x="0" y="183305"/>
                  </a:lnTo>
                  <a:cubicBezTo>
                    <a:pt x="0" y="82068"/>
                    <a:pt x="82068" y="0"/>
                    <a:pt x="183305" y="0"/>
                  </a:cubicBezTo>
                  <a:close/>
                </a:path>
              </a:pathLst>
            </a:custGeom>
            <a:solidFill>
              <a:srgbClr val="D0DC24"/>
            </a:solidFill>
          </p:spPr>
          <p:txBody>
            <a:bodyPr/>
            <a:lstStyle/>
            <a:p>
              <a:endParaRPr lang="en-GB"/>
            </a:p>
          </p:txBody>
        </p:sp>
        <p:sp>
          <p:nvSpPr>
            <p:cNvPr id="16" name="TextBox 16"/>
            <p:cNvSpPr txBox="1"/>
            <p:nvPr/>
          </p:nvSpPr>
          <p:spPr>
            <a:xfrm>
              <a:off x="0" y="-57150"/>
              <a:ext cx="366609" cy="275558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226140" y="847725"/>
            <a:ext cx="8606510" cy="1184910"/>
          </a:xfrm>
          <a:prstGeom prst="rect">
            <a:avLst/>
          </a:prstGeom>
        </p:spPr>
        <p:txBody>
          <a:bodyPr lIns="0" tIns="0" rIns="0" bIns="0" rtlCol="0" anchor="t">
            <a:spAutoFit/>
          </a:bodyPr>
          <a:lstStyle/>
          <a:p>
            <a:pPr algn="ctr">
              <a:lnSpc>
                <a:spcPts val="9240"/>
              </a:lnSpc>
            </a:pPr>
            <a:r>
              <a:rPr lang="en-US" sz="6600" b="1">
                <a:solidFill>
                  <a:srgbClr val="006A5A"/>
                </a:solidFill>
                <a:latin typeface="Poppins Bold"/>
                <a:ea typeface="Poppins Bold"/>
                <a:cs typeface="Poppins Bold"/>
                <a:sym typeface="Poppins Bold"/>
              </a:rPr>
              <a:t>Citizen science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sp>
        <p:nvSpPr>
          <p:cNvPr id="2" name="Freeform 2"/>
          <p:cNvSpPr/>
          <p:nvPr/>
        </p:nvSpPr>
        <p:spPr>
          <a:xfrm rot="-584781" flipH="1" flipV="1">
            <a:off x="13633436" y="-2532557"/>
            <a:ext cx="6201119" cy="6767933"/>
          </a:xfrm>
          <a:custGeom>
            <a:avLst/>
            <a:gdLst/>
            <a:ahLst/>
            <a:cxnLst/>
            <a:rect l="l" t="t" r="r" b="b"/>
            <a:pathLst>
              <a:path w="6201119" h="6767933">
                <a:moveTo>
                  <a:pt x="6201119" y="6767933"/>
                </a:moveTo>
                <a:lnTo>
                  <a:pt x="0" y="6767933"/>
                </a:lnTo>
                <a:lnTo>
                  <a:pt x="0" y="0"/>
                </a:lnTo>
                <a:lnTo>
                  <a:pt x="6201119" y="0"/>
                </a:lnTo>
                <a:lnTo>
                  <a:pt x="6201119" y="6767933"/>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3" name="Freeform 3"/>
          <p:cNvSpPr/>
          <p:nvPr/>
        </p:nvSpPr>
        <p:spPr>
          <a:xfrm rot="-7438429" flipH="1">
            <a:off x="-5371015" y="3254689"/>
            <a:ext cx="13333857" cy="6800267"/>
          </a:xfrm>
          <a:custGeom>
            <a:avLst/>
            <a:gdLst/>
            <a:ahLst/>
            <a:cxnLst/>
            <a:rect l="l" t="t" r="r" b="b"/>
            <a:pathLst>
              <a:path w="13333857" h="6800267">
                <a:moveTo>
                  <a:pt x="13333858" y="0"/>
                </a:moveTo>
                <a:lnTo>
                  <a:pt x="0" y="0"/>
                </a:lnTo>
                <a:lnTo>
                  <a:pt x="0" y="6800267"/>
                </a:lnTo>
                <a:lnTo>
                  <a:pt x="13333858" y="6800267"/>
                </a:lnTo>
                <a:lnTo>
                  <a:pt x="13333858"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rot="5400000">
            <a:off x="4618319" y="-1312677"/>
            <a:ext cx="7784558" cy="14109340"/>
            <a:chOff x="0" y="0"/>
            <a:chExt cx="2303371" cy="4174626"/>
          </a:xfrm>
        </p:grpSpPr>
        <p:sp>
          <p:nvSpPr>
            <p:cNvPr id="5" name="Freeform 5"/>
            <p:cNvSpPr/>
            <p:nvPr/>
          </p:nvSpPr>
          <p:spPr>
            <a:xfrm>
              <a:off x="0" y="0"/>
              <a:ext cx="2303371" cy="4174626"/>
            </a:xfrm>
            <a:custGeom>
              <a:avLst/>
              <a:gdLst/>
              <a:ahLst/>
              <a:cxnLst/>
              <a:rect l="l" t="t" r="r" b="b"/>
              <a:pathLst>
                <a:path w="2303371" h="4174626">
                  <a:moveTo>
                    <a:pt x="2303371" y="99452"/>
                  </a:moveTo>
                  <a:lnTo>
                    <a:pt x="2303371" y="4075174"/>
                  </a:lnTo>
                  <a:cubicBezTo>
                    <a:pt x="2303371" y="4101550"/>
                    <a:pt x="2292893" y="4126847"/>
                    <a:pt x="2274242" y="4145497"/>
                  </a:cubicBezTo>
                  <a:cubicBezTo>
                    <a:pt x="2255591" y="4164148"/>
                    <a:pt x="2230295" y="4174626"/>
                    <a:pt x="2203919" y="4174626"/>
                  </a:cubicBezTo>
                  <a:lnTo>
                    <a:pt x="99452" y="4174626"/>
                  </a:lnTo>
                  <a:cubicBezTo>
                    <a:pt x="73076" y="4174626"/>
                    <a:pt x="47780" y="4164148"/>
                    <a:pt x="29129" y="4145497"/>
                  </a:cubicBezTo>
                  <a:cubicBezTo>
                    <a:pt x="10478" y="4126847"/>
                    <a:pt x="0" y="4101550"/>
                    <a:pt x="0" y="4075174"/>
                  </a:cubicBezTo>
                  <a:lnTo>
                    <a:pt x="0" y="99452"/>
                  </a:lnTo>
                  <a:cubicBezTo>
                    <a:pt x="0" y="73076"/>
                    <a:pt x="10478" y="47780"/>
                    <a:pt x="29129" y="29129"/>
                  </a:cubicBezTo>
                  <a:cubicBezTo>
                    <a:pt x="47780" y="10478"/>
                    <a:pt x="73076" y="0"/>
                    <a:pt x="99452" y="0"/>
                  </a:cubicBezTo>
                  <a:lnTo>
                    <a:pt x="2203919" y="0"/>
                  </a:lnTo>
                  <a:cubicBezTo>
                    <a:pt x="2230295" y="0"/>
                    <a:pt x="2255591" y="10478"/>
                    <a:pt x="2274242" y="29129"/>
                  </a:cubicBezTo>
                  <a:cubicBezTo>
                    <a:pt x="2292893" y="47780"/>
                    <a:pt x="2303371" y="73076"/>
                    <a:pt x="2303371" y="99452"/>
                  </a:cubicBezTo>
                  <a:close/>
                </a:path>
              </a:pathLst>
            </a:custGeom>
            <a:solidFill>
              <a:srgbClr val="FFFFFF"/>
            </a:solidFill>
          </p:spPr>
          <p:txBody>
            <a:bodyPr/>
            <a:lstStyle/>
            <a:p>
              <a:endParaRPr lang="en-GB"/>
            </a:p>
          </p:txBody>
        </p:sp>
        <p:sp>
          <p:nvSpPr>
            <p:cNvPr id="6" name="TextBox 6"/>
            <p:cNvSpPr txBox="1"/>
            <p:nvPr/>
          </p:nvSpPr>
          <p:spPr>
            <a:xfrm>
              <a:off x="0" y="-57150"/>
              <a:ext cx="2303371" cy="4231776"/>
            </a:xfrm>
            <a:prstGeom prst="rect">
              <a:avLst/>
            </a:prstGeom>
          </p:spPr>
          <p:txBody>
            <a:bodyPr lIns="50800" tIns="50800" rIns="50800" bIns="50800" rtlCol="0" anchor="ctr"/>
            <a:lstStyle/>
            <a:p>
              <a:pPr algn="l">
                <a:lnSpc>
                  <a:spcPts val="2659"/>
                </a:lnSpc>
                <a:spcBef>
                  <a:spcPct val="0"/>
                </a:spcBef>
              </a:pPr>
              <a:endParaRPr/>
            </a:p>
          </p:txBody>
        </p:sp>
      </p:grpSp>
      <p:sp>
        <p:nvSpPr>
          <p:cNvPr id="7" name="Freeform 7"/>
          <p:cNvSpPr/>
          <p:nvPr/>
        </p:nvSpPr>
        <p:spPr>
          <a:xfrm>
            <a:off x="15757346" y="2479654"/>
            <a:ext cx="1953299" cy="2105983"/>
          </a:xfrm>
          <a:custGeom>
            <a:avLst/>
            <a:gdLst/>
            <a:ahLst/>
            <a:cxnLst/>
            <a:rect l="l" t="t" r="r" b="b"/>
            <a:pathLst>
              <a:path w="1953299" h="2105983">
                <a:moveTo>
                  <a:pt x="0" y="0"/>
                </a:moveTo>
                <a:lnTo>
                  <a:pt x="1953299" y="0"/>
                </a:lnTo>
                <a:lnTo>
                  <a:pt x="1953299" y="2105983"/>
                </a:lnTo>
                <a:lnTo>
                  <a:pt x="0" y="210598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15705296" y="4949796"/>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5809397" y="7622448"/>
            <a:ext cx="1953299" cy="2011825"/>
          </a:xfrm>
          <a:custGeom>
            <a:avLst/>
            <a:gdLst/>
            <a:ahLst/>
            <a:cxnLst/>
            <a:rect l="l" t="t" r="r" b="b"/>
            <a:pathLst>
              <a:path w="1953299" h="2011825">
                <a:moveTo>
                  <a:pt x="0" y="0"/>
                </a:moveTo>
                <a:lnTo>
                  <a:pt x="1953299" y="0"/>
                </a:lnTo>
                <a:lnTo>
                  <a:pt x="1953299" y="2011825"/>
                </a:lnTo>
                <a:lnTo>
                  <a:pt x="0" y="201182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0" name="Group 10"/>
          <p:cNvGrpSpPr/>
          <p:nvPr/>
        </p:nvGrpSpPr>
        <p:grpSpPr>
          <a:xfrm rot="5400000">
            <a:off x="4352365" y="-5189610"/>
            <a:ext cx="1391969" cy="13474007"/>
            <a:chOff x="0" y="0"/>
            <a:chExt cx="366609" cy="3548710"/>
          </a:xfrm>
        </p:grpSpPr>
        <p:sp>
          <p:nvSpPr>
            <p:cNvPr id="11" name="Freeform 11"/>
            <p:cNvSpPr/>
            <p:nvPr/>
          </p:nvSpPr>
          <p:spPr>
            <a:xfrm>
              <a:off x="0" y="0"/>
              <a:ext cx="366609" cy="3548710"/>
            </a:xfrm>
            <a:custGeom>
              <a:avLst/>
              <a:gdLst/>
              <a:ahLst/>
              <a:cxnLst/>
              <a:rect l="l" t="t" r="r" b="b"/>
              <a:pathLst>
                <a:path w="366609" h="3548710">
                  <a:moveTo>
                    <a:pt x="183305" y="0"/>
                  </a:moveTo>
                  <a:lnTo>
                    <a:pt x="183305" y="0"/>
                  </a:lnTo>
                  <a:cubicBezTo>
                    <a:pt x="284541" y="0"/>
                    <a:pt x="366609" y="82068"/>
                    <a:pt x="366609" y="183305"/>
                  </a:cubicBezTo>
                  <a:lnTo>
                    <a:pt x="366609" y="3365405"/>
                  </a:lnTo>
                  <a:cubicBezTo>
                    <a:pt x="366609" y="3466642"/>
                    <a:pt x="284541" y="3548710"/>
                    <a:pt x="183305" y="3548710"/>
                  </a:cubicBezTo>
                  <a:lnTo>
                    <a:pt x="183305" y="3548710"/>
                  </a:lnTo>
                  <a:cubicBezTo>
                    <a:pt x="82068" y="3548710"/>
                    <a:pt x="0" y="3466642"/>
                    <a:pt x="0" y="3365405"/>
                  </a:cubicBezTo>
                  <a:lnTo>
                    <a:pt x="0" y="183305"/>
                  </a:lnTo>
                  <a:cubicBezTo>
                    <a:pt x="0" y="82068"/>
                    <a:pt x="82068" y="0"/>
                    <a:pt x="183305" y="0"/>
                  </a:cubicBezTo>
                  <a:close/>
                </a:path>
              </a:pathLst>
            </a:custGeom>
            <a:solidFill>
              <a:srgbClr val="D0DC24"/>
            </a:solidFill>
          </p:spPr>
          <p:txBody>
            <a:bodyPr/>
            <a:lstStyle/>
            <a:p>
              <a:endParaRPr lang="en-GB"/>
            </a:p>
          </p:txBody>
        </p:sp>
        <p:sp>
          <p:nvSpPr>
            <p:cNvPr id="12" name="TextBox 12"/>
            <p:cNvSpPr txBox="1"/>
            <p:nvPr/>
          </p:nvSpPr>
          <p:spPr>
            <a:xfrm>
              <a:off x="0" y="-57150"/>
              <a:ext cx="366609" cy="360586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827029" y="2393929"/>
            <a:ext cx="13367138" cy="6872606"/>
          </a:xfrm>
          <a:prstGeom prst="rect">
            <a:avLst/>
          </a:prstGeom>
        </p:spPr>
        <p:txBody>
          <a:bodyPr lIns="0" tIns="0" rIns="0" bIns="0" rtlCol="0" anchor="t">
            <a:spAutoFit/>
          </a:bodyPr>
          <a:lstStyle/>
          <a:p>
            <a:pPr algn="l">
              <a:lnSpc>
                <a:spcPts val="3919"/>
              </a:lnSpc>
            </a:pPr>
            <a:r>
              <a:rPr lang="en-US" sz="2799" b="1">
                <a:solidFill>
                  <a:srgbClr val="000000"/>
                </a:solidFill>
                <a:latin typeface="Poppins Bold"/>
                <a:ea typeface="Poppins Bold"/>
                <a:cs typeface="Poppins Bold"/>
                <a:sym typeface="Poppins Bold"/>
              </a:rPr>
              <a:t>Accessible</a:t>
            </a:r>
            <a:r>
              <a:rPr lang="en-US" sz="2799">
                <a:solidFill>
                  <a:srgbClr val="000000"/>
                </a:solidFill>
                <a:latin typeface="Poppins"/>
                <a:ea typeface="Poppins"/>
                <a:cs typeface="Poppins"/>
                <a:sym typeface="Poppins"/>
              </a:rPr>
              <a:t> - it opens up science to people from all backgrounds, ages and abilities, allowing them to gain experience and scientific skills. There are no qualification barriers. </a:t>
            </a:r>
          </a:p>
          <a:p>
            <a:pPr algn="l">
              <a:lnSpc>
                <a:spcPts val="2799"/>
              </a:lnSpc>
            </a:pPr>
            <a:endParaRPr lang="en-US" sz="2799">
              <a:solidFill>
                <a:srgbClr val="000000"/>
              </a:solidFill>
              <a:latin typeface="Poppins"/>
              <a:ea typeface="Poppins"/>
              <a:cs typeface="Poppins"/>
              <a:sym typeface="Poppins"/>
            </a:endParaRPr>
          </a:p>
          <a:p>
            <a:pPr algn="l">
              <a:lnSpc>
                <a:spcPts val="3919"/>
              </a:lnSpc>
            </a:pPr>
            <a:r>
              <a:rPr lang="en-US" sz="2799">
                <a:solidFill>
                  <a:srgbClr val="000000"/>
                </a:solidFill>
                <a:latin typeface="Poppins"/>
                <a:ea typeface="Poppins"/>
                <a:cs typeface="Poppins"/>
                <a:sym typeface="Poppins"/>
              </a:rPr>
              <a:t>Mixing scientists and non-scientists increase overall </a:t>
            </a:r>
            <a:r>
              <a:rPr lang="en-US" sz="2799" b="1">
                <a:solidFill>
                  <a:srgbClr val="000000"/>
                </a:solidFill>
                <a:latin typeface="Poppins Bold"/>
                <a:ea typeface="Poppins Bold"/>
                <a:cs typeface="Poppins Bold"/>
                <a:sym typeface="Poppins Bold"/>
              </a:rPr>
              <a:t>creativity </a:t>
            </a:r>
            <a:r>
              <a:rPr lang="en-US" sz="2799">
                <a:solidFill>
                  <a:srgbClr val="000000"/>
                </a:solidFill>
                <a:latin typeface="Poppins"/>
                <a:ea typeface="Poppins"/>
                <a:cs typeface="Poppins"/>
                <a:sym typeface="Poppins"/>
              </a:rPr>
              <a:t>and</a:t>
            </a:r>
            <a:r>
              <a:rPr lang="en-US" sz="2799" b="1">
                <a:solidFill>
                  <a:srgbClr val="000000"/>
                </a:solidFill>
                <a:latin typeface="Poppins Bold"/>
                <a:ea typeface="Poppins Bold"/>
                <a:cs typeface="Poppins Bold"/>
                <a:sym typeface="Poppins Bold"/>
              </a:rPr>
              <a:t> innovation </a:t>
            </a:r>
            <a:r>
              <a:rPr lang="en-US" sz="2799">
                <a:solidFill>
                  <a:srgbClr val="000000"/>
                </a:solidFill>
                <a:latin typeface="Poppins"/>
                <a:ea typeface="Poppins"/>
                <a:cs typeface="Poppins"/>
                <a:sym typeface="Poppins"/>
              </a:rPr>
              <a:t>as people bring </a:t>
            </a:r>
            <a:r>
              <a:rPr lang="en-US" sz="2799" b="1">
                <a:solidFill>
                  <a:srgbClr val="000000"/>
                </a:solidFill>
                <a:latin typeface="Poppins Bold"/>
                <a:ea typeface="Poppins Bold"/>
                <a:cs typeface="Poppins Bold"/>
                <a:sym typeface="Poppins Bold"/>
              </a:rPr>
              <a:t>different opinions</a:t>
            </a:r>
            <a:r>
              <a:rPr lang="en-US" sz="2799">
                <a:solidFill>
                  <a:srgbClr val="000000"/>
                </a:solidFill>
                <a:latin typeface="Poppins"/>
                <a:ea typeface="Poppins"/>
                <a:cs typeface="Poppins"/>
                <a:sym typeface="Poppins"/>
              </a:rPr>
              <a:t> and </a:t>
            </a:r>
            <a:r>
              <a:rPr lang="en-US" sz="2799" b="1">
                <a:solidFill>
                  <a:srgbClr val="000000"/>
                </a:solidFill>
                <a:latin typeface="Poppins Bold"/>
                <a:ea typeface="Poppins Bold"/>
                <a:cs typeface="Poppins Bold"/>
                <a:sym typeface="Poppins Bold"/>
              </a:rPr>
              <a:t>new ideas.</a:t>
            </a:r>
          </a:p>
          <a:p>
            <a:pPr algn="l">
              <a:lnSpc>
                <a:spcPts val="2799"/>
              </a:lnSpc>
            </a:pPr>
            <a:r>
              <a:rPr lang="en-US" sz="1999">
                <a:solidFill>
                  <a:srgbClr val="000000"/>
                </a:solidFill>
                <a:latin typeface="Poppins"/>
                <a:ea typeface="Poppins"/>
                <a:cs typeface="Poppins"/>
                <a:sym typeface="Poppins"/>
              </a:rPr>
              <a:t> </a:t>
            </a:r>
          </a:p>
          <a:p>
            <a:pPr algn="l">
              <a:lnSpc>
                <a:spcPts val="3919"/>
              </a:lnSpc>
            </a:pPr>
            <a:r>
              <a:rPr lang="en-US" sz="2799">
                <a:solidFill>
                  <a:srgbClr val="000000"/>
                </a:solidFill>
                <a:latin typeface="Poppins"/>
                <a:ea typeface="Poppins"/>
                <a:cs typeface="Poppins"/>
                <a:sym typeface="Poppins"/>
              </a:rPr>
              <a:t>Citizen science projects can </a:t>
            </a:r>
            <a:r>
              <a:rPr lang="en-US" sz="2799" b="1">
                <a:solidFill>
                  <a:srgbClr val="000000"/>
                </a:solidFill>
                <a:latin typeface="Poppins Bold"/>
                <a:ea typeface="Poppins Bold"/>
                <a:cs typeface="Poppins Bold"/>
                <a:sym typeface="Poppins Bold"/>
              </a:rPr>
              <a:t>increase participants</a:t>
            </a:r>
            <a:r>
              <a:rPr lang="en-US" sz="2799">
                <a:solidFill>
                  <a:srgbClr val="000000"/>
                </a:solidFill>
                <a:latin typeface="Poppins"/>
                <a:ea typeface="Poppins"/>
                <a:cs typeface="Poppins"/>
                <a:sym typeface="Poppins"/>
              </a:rPr>
              <a:t> </a:t>
            </a:r>
            <a:r>
              <a:rPr lang="en-US" sz="2799" b="1">
                <a:solidFill>
                  <a:srgbClr val="000000"/>
                </a:solidFill>
                <a:latin typeface="Poppins Bold"/>
                <a:ea typeface="Poppins Bold"/>
                <a:cs typeface="Poppins Bold"/>
                <a:sym typeface="Poppins Bold"/>
              </a:rPr>
              <a:t>nature connection </a:t>
            </a:r>
            <a:r>
              <a:rPr lang="en-US" sz="2799">
                <a:solidFill>
                  <a:srgbClr val="000000"/>
                </a:solidFill>
                <a:latin typeface="Poppins"/>
                <a:ea typeface="Poppins"/>
                <a:cs typeface="Poppins"/>
                <a:sym typeface="Poppins"/>
              </a:rPr>
              <a:t>and increase their likelihood to protect it. </a:t>
            </a:r>
          </a:p>
          <a:p>
            <a:pPr algn="l">
              <a:lnSpc>
                <a:spcPts val="2799"/>
              </a:lnSpc>
            </a:pPr>
            <a:endParaRPr lang="en-US" sz="2799">
              <a:solidFill>
                <a:srgbClr val="000000"/>
              </a:solidFill>
              <a:latin typeface="Poppins"/>
              <a:ea typeface="Poppins"/>
              <a:cs typeface="Poppins"/>
              <a:sym typeface="Poppins"/>
            </a:endParaRPr>
          </a:p>
          <a:p>
            <a:pPr algn="l">
              <a:lnSpc>
                <a:spcPts val="3919"/>
              </a:lnSpc>
            </a:pPr>
            <a:r>
              <a:rPr lang="en-US" sz="2799">
                <a:solidFill>
                  <a:srgbClr val="000000"/>
                </a:solidFill>
                <a:latin typeface="Poppins"/>
                <a:ea typeface="Poppins"/>
                <a:cs typeface="Poppins"/>
                <a:sym typeface="Poppins"/>
              </a:rPr>
              <a:t>Allowing people to take action for nature reduces feelings of </a:t>
            </a:r>
            <a:r>
              <a:rPr lang="en-US" sz="2799" b="1">
                <a:solidFill>
                  <a:srgbClr val="000000"/>
                </a:solidFill>
                <a:latin typeface="Poppins Bold"/>
                <a:ea typeface="Poppins Bold"/>
                <a:cs typeface="Poppins Bold"/>
                <a:sym typeface="Poppins Bold"/>
              </a:rPr>
              <a:t>eco anxiety</a:t>
            </a:r>
            <a:r>
              <a:rPr lang="en-US" sz="2799">
                <a:solidFill>
                  <a:srgbClr val="000000"/>
                </a:solidFill>
                <a:latin typeface="Poppins"/>
                <a:ea typeface="Poppins"/>
                <a:cs typeface="Poppins"/>
                <a:sym typeface="Poppins"/>
              </a:rPr>
              <a:t>.</a:t>
            </a:r>
          </a:p>
          <a:p>
            <a:pPr algn="l">
              <a:lnSpc>
                <a:spcPts val="3919"/>
              </a:lnSpc>
            </a:pPr>
            <a:endParaRPr lang="en-US" sz="2799">
              <a:solidFill>
                <a:srgbClr val="000000"/>
              </a:solidFill>
              <a:latin typeface="Poppins"/>
              <a:ea typeface="Poppins"/>
              <a:cs typeface="Poppins"/>
              <a:sym typeface="Poppins"/>
            </a:endParaRPr>
          </a:p>
          <a:p>
            <a:pPr algn="l">
              <a:lnSpc>
                <a:spcPts val="3919"/>
              </a:lnSpc>
            </a:pPr>
            <a:r>
              <a:rPr lang="en-US" sz="2799" b="1">
                <a:solidFill>
                  <a:srgbClr val="000000"/>
                </a:solidFill>
                <a:latin typeface="Poppins Bold"/>
                <a:ea typeface="Poppins Bold"/>
                <a:cs typeface="Poppins Bold"/>
                <a:sym typeface="Poppins Bold"/>
              </a:rPr>
              <a:t>More data</a:t>
            </a:r>
            <a:r>
              <a:rPr lang="en-US" sz="2799">
                <a:solidFill>
                  <a:srgbClr val="000000"/>
                </a:solidFill>
                <a:latin typeface="Poppins"/>
                <a:ea typeface="Poppins"/>
                <a:cs typeface="Poppins"/>
                <a:sym typeface="Poppins"/>
              </a:rPr>
              <a:t> can be collected.</a:t>
            </a:r>
          </a:p>
          <a:p>
            <a:pPr algn="l">
              <a:lnSpc>
                <a:spcPts val="2799"/>
              </a:lnSpc>
            </a:pPr>
            <a:endParaRPr lang="en-US" sz="2799">
              <a:solidFill>
                <a:srgbClr val="000000"/>
              </a:solidFill>
              <a:latin typeface="Poppins"/>
              <a:ea typeface="Poppins"/>
              <a:cs typeface="Poppins"/>
              <a:sym typeface="Poppins"/>
            </a:endParaRPr>
          </a:p>
          <a:p>
            <a:pPr algn="l">
              <a:lnSpc>
                <a:spcPts val="3919"/>
              </a:lnSpc>
            </a:pPr>
            <a:r>
              <a:rPr lang="en-US" sz="2799" b="1">
                <a:solidFill>
                  <a:srgbClr val="000000"/>
                </a:solidFill>
                <a:latin typeface="Poppins Bold"/>
                <a:ea typeface="Poppins Bold"/>
                <a:cs typeface="Poppins Bold"/>
                <a:sym typeface="Poppins Bold"/>
              </a:rPr>
              <a:t>More data = better understanding and knowledge of nature.</a:t>
            </a:r>
          </a:p>
        </p:txBody>
      </p:sp>
      <p:sp>
        <p:nvSpPr>
          <p:cNvPr id="14" name="TextBox 14"/>
          <p:cNvSpPr txBox="1"/>
          <p:nvPr/>
        </p:nvSpPr>
        <p:spPr>
          <a:xfrm>
            <a:off x="0" y="847725"/>
            <a:ext cx="11785352" cy="1184906"/>
          </a:xfrm>
          <a:prstGeom prst="rect">
            <a:avLst/>
          </a:prstGeom>
        </p:spPr>
        <p:txBody>
          <a:bodyPr lIns="0" tIns="0" rIns="0" bIns="0" rtlCol="0" anchor="t">
            <a:spAutoFit/>
          </a:bodyPr>
          <a:lstStyle/>
          <a:p>
            <a:pPr algn="ctr">
              <a:lnSpc>
                <a:spcPts val="9240"/>
              </a:lnSpc>
            </a:pPr>
            <a:r>
              <a:rPr lang="en-US" sz="6600" b="1">
                <a:solidFill>
                  <a:srgbClr val="006A5A"/>
                </a:solidFill>
                <a:latin typeface="Poppins Bold"/>
                <a:ea typeface="Poppins Bold"/>
                <a:cs typeface="Poppins Bold"/>
                <a:sym typeface="Poppins Bold"/>
              </a:rPr>
              <a:t>Benefits of citizen science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sp>
        <p:nvSpPr>
          <p:cNvPr id="2" name="Freeform 2"/>
          <p:cNvSpPr/>
          <p:nvPr/>
        </p:nvSpPr>
        <p:spPr>
          <a:xfrm rot="7145075" flipH="1" flipV="1">
            <a:off x="-8593397" y="5137838"/>
            <a:ext cx="8760462" cy="11106766"/>
          </a:xfrm>
          <a:custGeom>
            <a:avLst/>
            <a:gdLst/>
            <a:ahLst/>
            <a:cxnLst/>
            <a:rect l="l" t="t" r="r" b="b"/>
            <a:pathLst>
              <a:path w="8760462" h="11106766">
                <a:moveTo>
                  <a:pt x="8760462" y="11106767"/>
                </a:moveTo>
                <a:lnTo>
                  <a:pt x="0" y="11106767"/>
                </a:lnTo>
                <a:lnTo>
                  <a:pt x="0" y="0"/>
                </a:lnTo>
                <a:lnTo>
                  <a:pt x="8760462" y="0"/>
                </a:lnTo>
                <a:lnTo>
                  <a:pt x="8760462" y="11106767"/>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grpSp>
        <p:nvGrpSpPr>
          <p:cNvPr id="3" name="Group 3"/>
          <p:cNvGrpSpPr/>
          <p:nvPr/>
        </p:nvGrpSpPr>
        <p:grpSpPr>
          <a:xfrm>
            <a:off x="521064" y="6842070"/>
            <a:ext cx="5551466" cy="2838276"/>
            <a:chOff x="0" y="0"/>
            <a:chExt cx="7401955" cy="3784368"/>
          </a:xfrm>
        </p:grpSpPr>
        <p:grpSp>
          <p:nvGrpSpPr>
            <p:cNvPr id="4" name="Group 4"/>
            <p:cNvGrpSpPr/>
            <p:nvPr/>
          </p:nvGrpSpPr>
          <p:grpSpPr>
            <a:xfrm>
              <a:off x="0" y="0"/>
              <a:ext cx="7401955" cy="3784368"/>
              <a:chOff x="0" y="0"/>
              <a:chExt cx="6350000" cy="3246540"/>
            </a:xfrm>
          </p:grpSpPr>
          <p:sp>
            <p:nvSpPr>
              <p:cNvPr id="5" name="Freeform 5"/>
              <p:cNvSpPr/>
              <p:nvPr/>
            </p:nvSpPr>
            <p:spPr>
              <a:xfrm>
                <a:off x="0" y="0"/>
                <a:ext cx="6350000" cy="3246540"/>
              </a:xfrm>
              <a:custGeom>
                <a:avLst/>
                <a:gdLst/>
                <a:ahLst/>
                <a:cxnLst/>
                <a:rect l="l" t="t" r="r" b="b"/>
                <a:pathLst>
                  <a:path w="6350000" h="3246540">
                    <a:moveTo>
                      <a:pt x="0" y="2504473"/>
                    </a:moveTo>
                    <a:lnTo>
                      <a:pt x="0" y="742066"/>
                    </a:lnTo>
                    <a:cubicBezTo>
                      <a:pt x="0" y="332075"/>
                      <a:pt x="454660" y="0"/>
                      <a:pt x="1016000" y="0"/>
                    </a:cubicBezTo>
                    <a:lnTo>
                      <a:pt x="5334000" y="0"/>
                    </a:lnTo>
                    <a:cubicBezTo>
                      <a:pt x="5895340" y="0"/>
                      <a:pt x="6350000" y="332075"/>
                      <a:pt x="6350000" y="742066"/>
                    </a:cubicBezTo>
                    <a:lnTo>
                      <a:pt x="6350000" y="2504473"/>
                    </a:lnTo>
                    <a:cubicBezTo>
                      <a:pt x="6350000" y="2914465"/>
                      <a:pt x="5895340" y="3246540"/>
                      <a:pt x="5334000" y="3246540"/>
                    </a:cubicBezTo>
                    <a:lnTo>
                      <a:pt x="1016000" y="3246540"/>
                    </a:lnTo>
                    <a:cubicBezTo>
                      <a:pt x="454660" y="3246540"/>
                      <a:pt x="0" y="2914465"/>
                      <a:pt x="0" y="2504473"/>
                    </a:cubicBezTo>
                    <a:close/>
                  </a:path>
                </a:pathLst>
              </a:custGeom>
              <a:solidFill>
                <a:srgbClr val="D0DC24"/>
              </a:solidFill>
            </p:spPr>
            <p:txBody>
              <a:bodyPr/>
              <a:lstStyle/>
              <a:p>
                <a:endParaRPr lang="en-GB"/>
              </a:p>
            </p:txBody>
          </p:sp>
        </p:grpSp>
        <p:sp>
          <p:nvSpPr>
            <p:cNvPr id="6" name="TextBox 6"/>
            <p:cNvSpPr txBox="1"/>
            <p:nvPr/>
          </p:nvSpPr>
          <p:spPr>
            <a:xfrm>
              <a:off x="1374937" y="1113251"/>
              <a:ext cx="4652081" cy="1634067"/>
            </a:xfrm>
            <a:prstGeom prst="rect">
              <a:avLst/>
            </a:prstGeom>
          </p:spPr>
          <p:txBody>
            <a:bodyPr lIns="0" tIns="0" rIns="0" bIns="0" rtlCol="0" anchor="t">
              <a:spAutoFit/>
            </a:bodyPr>
            <a:lstStyle/>
            <a:p>
              <a:pPr algn="ctr">
                <a:lnSpc>
                  <a:spcPts val="4150"/>
                </a:lnSpc>
              </a:pPr>
              <a:r>
                <a:rPr lang="en-US" sz="5000">
                  <a:solidFill>
                    <a:srgbClr val="006A5A"/>
                  </a:solidFill>
                  <a:latin typeface="Haas Grot Disp"/>
                  <a:ea typeface="Haas Grot Disp"/>
                  <a:cs typeface="Haas Grot Disp"/>
                  <a:sym typeface="Haas Grot Disp"/>
                </a:rPr>
                <a:t>Observe nature</a:t>
              </a:r>
            </a:p>
          </p:txBody>
        </p:sp>
      </p:grpSp>
      <p:grpSp>
        <p:nvGrpSpPr>
          <p:cNvPr id="7" name="Group 7"/>
          <p:cNvGrpSpPr/>
          <p:nvPr/>
        </p:nvGrpSpPr>
        <p:grpSpPr>
          <a:xfrm>
            <a:off x="6463102" y="6842070"/>
            <a:ext cx="5551466" cy="2838276"/>
            <a:chOff x="0" y="0"/>
            <a:chExt cx="7401955" cy="3784368"/>
          </a:xfrm>
        </p:grpSpPr>
        <p:grpSp>
          <p:nvGrpSpPr>
            <p:cNvPr id="8" name="Group 8"/>
            <p:cNvGrpSpPr/>
            <p:nvPr/>
          </p:nvGrpSpPr>
          <p:grpSpPr>
            <a:xfrm>
              <a:off x="0" y="0"/>
              <a:ext cx="7401955" cy="3784368"/>
              <a:chOff x="0" y="0"/>
              <a:chExt cx="6350000" cy="3246540"/>
            </a:xfrm>
          </p:grpSpPr>
          <p:sp>
            <p:nvSpPr>
              <p:cNvPr id="9" name="Freeform 9"/>
              <p:cNvSpPr/>
              <p:nvPr/>
            </p:nvSpPr>
            <p:spPr>
              <a:xfrm>
                <a:off x="0" y="0"/>
                <a:ext cx="6350000" cy="3246540"/>
              </a:xfrm>
              <a:custGeom>
                <a:avLst/>
                <a:gdLst/>
                <a:ahLst/>
                <a:cxnLst/>
                <a:rect l="l" t="t" r="r" b="b"/>
                <a:pathLst>
                  <a:path w="6350000" h="3246540">
                    <a:moveTo>
                      <a:pt x="0" y="2504473"/>
                    </a:moveTo>
                    <a:lnTo>
                      <a:pt x="0" y="742066"/>
                    </a:lnTo>
                    <a:cubicBezTo>
                      <a:pt x="0" y="332075"/>
                      <a:pt x="454660" y="0"/>
                      <a:pt x="1016000" y="0"/>
                    </a:cubicBezTo>
                    <a:lnTo>
                      <a:pt x="5334000" y="0"/>
                    </a:lnTo>
                    <a:cubicBezTo>
                      <a:pt x="5895340" y="0"/>
                      <a:pt x="6350000" y="332075"/>
                      <a:pt x="6350000" y="742066"/>
                    </a:cubicBezTo>
                    <a:lnTo>
                      <a:pt x="6350000" y="2504473"/>
                    </a:lnTo>
                    <a:cubicBezTo>
                      <a:pt x="6350000" y="2914465"/>
                      <a:pt x="5895340" y="3246540"/>
                      <a:pt x="5334000" y="3246540"/>
                    </a:cubicBezTo>
                    <a:lnTo>
                      <a:pt x="1016000" y="3246540"/>
                    </a:lnTo>
                    <a:cubicBezTo>
                      <a:pt x="454660" y="3246540"/>
                      <a:pt x="0" y="2914465"/>
                      <a:pt x="0" y="2504473"/>
                    </a:cubicBezTo>
                    <a:close/>
                  </a:path>
                </a:pathLst>
              </a:custGeom>
              <a:solidFill>
                <a:srgbClr val="D0DC24"/>
              </a:solidFill>
            </p:spPr>
            <p:txBody>
              <a:bodyPr/>
              <a:lstStyle/>
              <a:p>
                <a:endParaRPr lang="en-GB"/>
              </a:p>
            </p:txBody>
          </p:sp>
        </p:grpSp>
        <p:sp>
          <p:nvSpPr>
            <p:cNvPr id="10" name="TextBox 10"/>
            <p:cNvSpPr txBox="1"/>
            <p:nvPr/>
          </p:nvSpPr>
          <p:spPr>
            <a:xfrm>
              <a:off x="1374937" y="1113251"/>
              <a:ext cx="4652081" cy="1634067"/>
            </a:xfrm>
            <a:prstGeom prst="rect">
              <a:avLst/>
            </a:prstGeom>
          </p:spPr>
          <p:txBody>
            <a:bodyPr lIns="0" tIns="0" rIns="0" bIns="0" rtlCol="0" anchor="t">
              <a:spAutoFit/>
            </a:bodyPr>
            <a:lstStyle/>
            <a:p>
              <a:pPr algn="ctr">
                <a:lnSpc>
                  <a:spcPts val="4150"/>
                </a:lnSpc>
              </a:pPr>
              <a:r>
                <a:rPr lang="en-US" sz="5000">
                  <a:solidFill>
                    <a:srgbClr val="006A5A"/>
                  </a:solidFill>
                  <a:latin typeface="Haas Grot Disp"/>
                  <a:ea typeface="Haas Grot Disp"/>
                  <a:cs typeface="Haas Grot Disp"/>
                  <a:sym typeface="Haas Grot Disp"/>
                </a:rPr>
                <a:t>Record data</a:t>
              </a:r>
            </a:p>
          </p:txBody>
        </p:sp>
      </p:grpSp>
      <p:grpSp>
        <p:nvGrpSpPr>
          <p:cNvPr id="11" name="Group 11"/>
          <p:cNvGrpSpPr/>
          <p:nvPr/>
        </p:nvGrpSpPr>
        <p:grpSpPr>
          <a:xfrm>
            <a:off x="12405093" y="6842070"/>
            <a:ext cx="5551466" cy="2838276"/>
            <a:chOff x="0" y="0"/>
            <a:chExt cx="7401955" cy="3784368"/>
          </a:xfrm>
        </p:grpSpPr>
        <p:grpSp>
          <p:nvGrpSpPr>
            <p:cNvPr id="12" name="Group 12"/>
            <p:cNvGrpSpPr/>
            <p:nvPr/>
          </p:nvGrpSpPr>
          <p:grpSpPr>
            <a:xfrm>
              <a:off x="0" y="0"/>
              <a:ext cx="7401955" cy="3784368"/>
              <a:chOff x="0" y="0"/>
              <a:chExt cx="6350000" cy="3246540"/>
            </a:xfrm>
          </p:grpSpPr>
          <p:sp>
            <p:nvSpPr>
              <p:cNvPr id="13" name="Freeform 13"/>
              <p:cNvSpPr/>
              <p:nvPr/>
            </p:nvSpPr>
            <p:spPr>
              <a:xfrm>
                <a:off x="0" y="0"/>
                <a:ext cx="6350000" cy="3246540"/>
              </a:xfrm>
              <a:custGeom>
                <a:avLst/>
                <a:gdLst/>
                <a:ahLst/>
                <a:cxnLst/>
                <a:rect l="l" t="t" r="r" b="b"/>
                <a:pathLst>
                  <a:path w="6350000" h="3246540">
                    <a:moveTo>
                      <a:pt x="0" y="2504473"/>
                    </a:moveTo>
                    <a:lnTo>
                      <a:pt x="0" y="742066"/>
                    </a:lnTo>
                    <a:cubicBezTo>
                      <a:pt x="0" y="332075"/>
                      <a:pt x="454660" y="0"/>
                      <a:pt x="1016000" y="0"/>
                    </a:cubicBezTo>
                    <a:lnTo>
                      <a:pt x="5334000" y="0"/>
                    </a:lnTo>
                    <a:cubicBezTo>
                      <a:pt x="5895340" y="0"/>
                      <a:pt x="6350000" y="332075"/>
                      <a:pt x="6350000" y="742066"/>
                    </a:cubicBezTo>
                    <a:lnTo>
                      <a:pt x="6350000" y="2504473"/>
                    </a:lnTo>
                    <a:cubicBezTo>
                      <a:pt x="6350000" y="2914465"/>
                      <a:pt x="5895340" y="3246540"/>
                      <a:pt x="5334000" y="3246540"/>
                    </a:cubicBezTo>
                    <a:lnTo>
                      <a:pt x="1016000" y="3246540"/>
                    </a:lnTo>
                    <a:cubicBezTo>
                      <a:pt x="454660" y="3246540"/>
                      <a:pt x="0" y="2914465"/>
                      <a:pt x="0" y="2504473"/>
                    </a:cubicBezTo>
                    <a:close/>
                  </a:path>
                </a:pathLst>
              </a:custGeom>
              <a:solidFill>
                <a:srgbClr val="D0DC24"/>
              </a:solidFill>
            </p:spPr>
            <p:txBody>
              <a:bodyPr/>
              <a:lstStyle/>
              <a:p>
                <a:endParaRPr lang="en-GB"/>
              </a:p>
            </p:txBody>
          </p:sp>
        </p:grpSp>
        <p:sp>
          <p:nvSpPr>
            <p:cNvPr id="14" name="TextBox 14"/>
            <p:cNvSpPr txBox="1"/>
            <p:nvPr/>
          </p:nvSpPr>
          <p:spPr>
            <a:xfrm>
              <a:off x="1374937" y="1113251"/>
              <a:ext cx="4652081" cy="1634067"/>
            </a:xfrm>
            <a:prstGeom prst="rect">
              <a:avLst/>
            </a:prstGeom>
          </p:spPr>
          <p:txBody>
            <a:bodyPr lIns="0" tIns="0" rIns="0" bIns="0" rtlCol="0" anchor="t">
              <a:spAutoFit/>
            </a:bodyPr>
            <a:lstStyle/>
            <a:p>
              <a:pPr algn="ctr">
                <a:lnSpc>
                  <a:spcPts val="4150"/>
                </a:lnSpc>
              </a:pPr>
              <a:r>
                <a:rPr lang="en-US" sz="5000">
                  <a:solidFill>
                    <a:srgbClr val="006A5A"/>
                  </a:solidFill>
                  <a:latin typeface="Haas Grot Disp"/>
                  <a:ea typeface="Haas Grot Disp"/>
                  <a:cs typeface="Haas Grot Disp"/>
                  <a:sym typeface="Haas Grot Disp"/>
                </a:rPr>
                <a:t>Share with scientists</a:t>
              </a:r>
            </a:p>
          </p:txBody>
        </p:sp>
      </p:grpSp>
      <p:grpSp>
        <p:nvGrpSpPr>
          <p:cNvPr id="15" name="Group 15"/>
          <p:cNvGrpSpPr/>
          <p:nvPr/>
        </p:nvGrpSpPr>
        <p:grpSpPr>
          <a:xfrm>
            <a:off x="5432246" y="7801748"/>
            <a:ext cx="1579209" cy="918921"/>
            <a:chOff x="0" y="0"/>
            <a:chExt cx="1396835" cy="812800"/>
          </a:xfrm>
        </p:grpSpPr>
        <p:sp>
          <p:nvSpPr>
            <p:cNvPr id="16" name="Freeform 16"/>
            <p:cNvSpPr/>
            <p:nvPr/>
          </p:nvSpPr>
          <p:spPr>
            <a:xfrm>
              <a:off x="0" y="17230"/>
              <a:ext cx="1384651" cy="778340"/>
            </a:xfrm>
            <a:custGeom>
              <a:avLst/>
              <a:gdLst/>
              <a:ahLst/>
              <a:cxnLst/>
              <a:rect l="l" t="t" r="r" b="b"/>
              <a:pathLst>
                <a:path w="1384651" h="778340">
                  <a:moveTo>
                    <a:pt x="1376036" y="368371"/>
                  </a:moveTo>
                  <a:lnTo>
                    <a:pt x="1011234" y="3569"/>
                  </a:lnTo>
                  <a:cubicBezTo>
                    <a:pt x="1007750" y="85"/>
                    <a:pt x="1002509" y="-958"/>
                    <a:pt x="997956" y="928"/>
                  </a:cubicBezTo>
                  <a:cubicBezTo>
                    <a:pt x="993404" y="2814"/>
                    <a:pt x="990435" y="7257"/>
                    <a:pt x="990435" y="12184"/>
                  </a:cubicBezTo>
                  <a:lnTo>
                    <a:pt x="990435" y="156556"/>
                  </a:lnTo>
                  <a:cubicBezTo>
                    <a:pt x="990435" y="164357"/>
                    <a:pt x="987336" y="171838"/>
                    <a:pt x="981820" y="177355"/>
                  </a:cubicBezTo>
                  <a:cubicBezTo>
                    <a:pt x="976303" y="182871"/>
                    <a:pt x="968822" y="185970"/>
                    <a:pt x="961021" y="185970"/>
                  </a:cubicBezTo>
                  <a:lnTo>
                    <a:pt x="29414" y="185970"/>
                  </a:lnTo>
                  <a:cubicBezTo>
                    <a:pt x="21613" y="185970"/>
                    <a:pt x="14132" y="189069"/>
                    <a:pt x="8615" y="194585"/>
                  </a:cubicBezTo>
                  <a:cubicBezTo>
                    <a:pt x="3099" y="200102"/>
                    <a:pt x="0" y="207583"/>
                    <a:pt x="0" y="215384"/>
                  </a:cubicBezTo>
                  <a:lnTo>
                    <a:pt x="0" y="562956"/>
                  </a:lnTo>
                  <a:cubicBezTo>
                    <a:pt x="0" y="570757"/>
                    <a:pt x="3099" y="578238"/>
                    <a:pt x="8615" y="583755"/>
                  </a:cubicBezTo>
                  <a:cubicBezTo>
                    <a:pt x="14132" y="589271"/>
                    <a:pt x="21613" y="592370"/>
                    <a:pt x="29414" y="592370"/>
                  </a:cubicBezTo>
                  <a:lnTo>
                    <a:pt x="961021" y="592370"/>
                  </a:lnTo>
                  <a:cubicBezTo>
                    <a:pt x="968822" y="592370"/>
                    <a:pt x="976303" y="595469"/>
                    <a:pt x="981820" y="600985"/>
                  </a:cubicBezTo>
                  <a:cubicBezTo>
                    <a:pt x="987336" y="606502"/>
                    <a:pt x="990435" y="613983"/>
                    <a:pt x="990435" y="621784"/>
                  </a:cubicBezTo>
                  <a:lnTo>
                    <a:pt x="990435" y="766156"/>
                  </a:lnTo>
                  <a:cubicBezTo>
                    <a:pt x="990435" y="771083"/>
                    <a:pt x="993404" y="775526"/>
                    <a:pt x="997956" y="777412"/>
                  </a:cubicBezTo>
                  <a:cubicBezTo>
                    <a:pt x="1002509" y="779298"/>
                    <a:pt x="1007750" y="778255"/>
                    <a:pt x="1011234" y="774771"/>
                  </a:cubicBezTo>
                  <a:lnTo>
                    <a:pt x="1376036" y="409969"/>
                  </a:lnTo>
                  <a:cubicBezTo>
                    <a:pt x="1381552" y="404453"/>
                    <a:pt x="1384651" y="396971"/>
                    <a:pt x="1384651" y="389170"/>
                  </a:cubicBezTo>
                  <a:cubicBezTo>
                    <a:pt x="1384651" y="381369"/>
                    <a:pt x="1381552" y="373887"/>
                    <a:pt x="1376036" y="368371"/>
                  </a:cubicBezTo>
                  <a:close/>
                </a:path>
              </a:pathLst>
            </a:custGeom>
            <a:solidFill>
              <a:srgbClr val="FFFFFF"/>
            </a:solidFill>
          </p:spPr>
          <p:txBody>
            <a:bodyPr/>
            <a:lstStyle/>
            <a:p>
              <a:endParaRPr lang="en-GB"/>
            </a:p>
          </p:txBody>
        </p:sp>
        <p:sp>
          <p:nvSpPr>
            <p:cNvPr id="17" name="TextBox 17"/>
            <p:cNvSpPr txBox="1"/>
            <p:nvPr/>
          </p:nvSpPr>
          <p:spPr>
            <a:xfrm>
              <a:off x="0" y="146050"/>
              <a:ext cx="1295235" cy="4635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1412878" y="7801748"/>
            <a:ext cx="1579209" cy="918921"/>
            <a:chOff x="0" y="0"/>
            <a:chExt cx="1396835" cy="812800"/>
          </a:xfrm>
        </p:grpSpPr>
        <p:sp>
          <p:nvSpPr>
            <p:cNvPr id="19" name="Freeform 19"/>
            <p:cNvSpPr/>
            <p:nvPr/>
          </p:nvSpPr>
          <p:spPr>
            <a:xfrm>
              <a:off x="0" y="17230"/>
              <a:ext cx="1384651" cy="778340"/>
            </a:xfrm>
            <a:custGeom>
              <a:avLst/>
              <a:gdLst/>
              <a:ahLst/>
              <a:cxnLst/>
              <a:rect l="l" t="t" r="r" b="b"/>
              <a:pathLst>
                <a:path w="1384651" h="778340">
                  <a:moveTo>
                    <a:pt x="1376036" y="368371"/>
                  </a:moveTo>
                  <a:lnTo>
                    <a:pt x="1011234" y="3569"/>
                  </a:lnTo>
                  <a:cubicBezTo>
                    <a:pt x="1007750" y="85"/>
                    <a:pt x="1002509" y="-958"/>
                    <a:pt x="997956" y="928"/>
                  </a:cubicBezTo>
                  <a:cubicBezTo>
                    <a:pt x="993404" y="2814"/>
                    <a:pt x="990435" y="7257"/>
                    <a:pt x="990435" y="12184"/>
                  </a:cubicBezTo>
                  <a:lnTo>
                    <a:pt x="990435" y="156556"/>
                  </a:lnTo>
                  <a:cubicBezTo>
                    <a:pt x="990435" y="164357"/>
                    <a:pt x="987336" y="171838"/>
                    <a:pt x="981820" y="177355"/>
                  </a:cubicBezTo>
                  <a:cubicBezTo>
                    <a:pt x="976303" y="182871"/>
                    <a:pt x="968822" y="185970"/>
                    <a:pt x="961021" y="185970"/>
                  </a:cubicBezTo>
                  <a:lnTo>
                    <a:pt x="29414" y="185970"/>
                  </a:lnTo>
                  <a:cubicBezTo>
                    <a:pt x="21613" y="185970"/>
                    <a:pt x="14132" y="189069"/>
                    <a:pt x="8615" y="194585"/>
                  </a:cubicBezTo>
                  <a:cubicBezTo>
                    <a:pt x="3099" y="200102"/>
                    <a:pt x="0" y="207583"/>
                    <a:pt x="0" y="215384"/>
                  </a:cubicBezTo>
                  <a:lnTo>
                    <a:pt x="0" y="562956"/>
                  </a:lnTo>
                  <a:cubicBezTo>
                    <a:pt x="0" y="570757"/>
                    <a:pt x="3099" y="578238"/>
                    <a:pt x="8615" y="583755"/>
                  </a:cubicBezTo>
                  <a:cubicBezTo>
                    <a:pt x="14132" y="589271"/>
                    <a:pt x="21613" y="592370"/>
                    <a:pt x="29414" y="592370"/>
                  </a:cubicBezTo>
                  <a:lnTo>
                    <a:pt x="961021" y="592370"/>
                  </a:lnTo>
                  <a:cubicBezTo>
                    <a:pt x="968822" y="592370"/>
                    <a:pt x="976303" y="595469"/>
                    <a:pt x="981820" y="600985"/>
                  </a:cubicBezTo>
                  <a:cubicBezTo>
                    <a:pt x="987336" y="606502"/>
                    <a:pt x="990435" y="613983"/>
                    <a:pt x="990435" y="621784"/>
                  </a:cubicBezTo>
                  <a:lnTo>
                    <a:pt x="990435" y="766156"/>
                  </a:lnTo>
                  <a:cubicBezTo>
                    <a:pt x="990435" y="771083"/>
                    <a:pt x="993404" y="775526"/>
                    <a:pt x="997956" y="777412"/>
                  </a:cubicBezTo>
                  <a:cubicBezTo>
                    <a:pt x="1002509" y="779298"/>
                    <a:pt x="1007750" y="778255"/>
                    <a:pt x="1011234" y="774771"/>
                  </a:cubicBezTo>
                  <a:lnTo>
                    <a:pt x="1376036" y="409969"/>
                  </a:lnTo>
                  <a:cubicBezTo>
                    <a:pt x="1381552" y="404453"/>
                    <a:pt x="1384651" y="396971"/>
                    <a:pt x="1384651" y="389170"/>
                  </a:cubicBezTo>
                  <a:cubicBezTo>
                    <a:pt x="1384651" y="381369"/>
                    <a:pt x="1381552" y="373887"/>
                    <a:pt x="1376036" y="368371"/>
                  </a:cubicBezTo>
                  <a:close/>
                </a:path>
              </a:pathLst>
            </a:custGeom>
            <a:solidFill>
              <a:srgbClr val="FFFFFF"/>
            </a:solidFill>
          </p:spPr>
          <p:txBody>
            <a:bodyPr/>
            <a:lstStyle/>
            <a:p>
              <a:endParaRPr lang="en-GB"/>
            </a:p>
          </p:txBody>
        </p:sp>
        <p:sp>
          <p:nvSpPr>
            <p:cNvPr id="20" name="TextBox 20"/>
            <p:cNvSpPr txBox="1"/>
            <p:nvPr/>
          </p:nvSpPr>
          <p:spPr>
            <a:xfrm>
              <a:off x="0" y="146050"/>
              <a:ext cx="1295235" cy="46355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5400000">
            <a:off x="5803295" y="-4116388"/>
            <a:ext cx="5764432" cy="15622677"/>
            <a:chOff x="0" y="0"/>
            <a:chExt cx="1705637" cy="4622387"/>
          </a:xfrm>
        </p:grpSpPr>
        <p:sp>
          <p:nvSpPr>
            <p:cNvPr id="22" name="Freeform 22"/>
            <p:cNvSpPr/>
            <p:nvPr/>
          </p:nvSpPr>
          <p:spPr>
            <a:xfrm>
              <a:off x="0" y="0"/>
              <a:ext cx="1705637" cy="4622388"/>
            </a:xfrm>
            <a:custGeom>
              <a:avLst/>
              <a:gdLst/>
              <a:ahLst/>
              <a:cxnLst/>
              <a:rect l="l" t="t" r="r" b="b"/>
              <a:pathLst>
                <a:path w="1705637" h="4622388">
                  <a:moveTo>
                    <a:pt x="1705637" y="134305"/>
                  </a:moveTo>
                  <a:lnTo>
                    <a:pt x="1705637" y="4488083"/>
                  </a:lnTo>
                  <a:cubicBezTo>
                    <a:pt x="1705637" y="4562257"/>
                    <a:pt x="1645506" y="4622388"/>
                    <a:pt x="1571332" y="4622388"/>
                  </a:cubicBezTo>
                  <a:lnTo>
                    <a:pt x="134305" y="4622388"/>
                  </a:lnTo>
                  <a:cubicBezTo>
                    <a:pt x="60130" y="4622388"/>
                    <a:pt x="0" y="4562257"/>
                    <a:pt x="0" y="4488083"/>
                  </a:cubicBezTo>
                  <a:lnTo>
                    <a:pt x="0" y="134305"/>
                  </a:lnTo>
                  <a:cubicBezTo>
                    <a:pt x="0" y="60130"/>
                    <a:pt x="60130" y="0"/>
                    <a:pt x="134305" y="0"/>
                  </a:cubicBezTo>
                  <a:lnTo>
                    <a:pt x="1571332" y="0"/>
                  </a:lnTo>
                  <a:cubicBezTo>
                    <a:pt x="1606952" y="0"/>
                    <a:pt x="1641112" y="14150"/>
                    <a:pt x="1666300" y="39337"/>
                  </a:cubicBezTo>
                  <a:cubicBezTo>
                    <a:pt x="1691487" y="64524"/>
                    <a:pt x="1705637" y="98685"/>
                    <a:pt x="1705637" y="134305"/>
                  </a:cubicBezTo>
                  <a:close/>
                </a:path>
              </a:pathLst>
            </a:custGeom>
            <a:solidFill>
              <a:srgbClr val="FFFFFF"/>
            </a:solidFill>
          </p:spPr>
          <p:txBody>
            <a:bodyPr/>
            <a:lstStyle/>
            <a:p>
              <a:endParaRPr lang="en-GB"/>
            </a:p>
          </p:txBody>
        </p:sp>
        <p:sp>
          <p:nvSpPr>
            <p:cNvPr id="23" name="TextBox 23"/>
            <p:cNvSpPr txBox="1"/>
            <p:nvPr/>
          </p:nvSpPr>
          <p:spPr>
            <a:xfrm>
              <a:off x="0" y="-57150"/>
              <a:ext cx="1705637" cy="4679537"/>
            </a:xfrm>
            <a:prstGeom prst="rect">
              <a:avLst/>
            </a:prstGeom>
          </p:spPr>
          <p:txBody>
            <a:bodyPr lIns="50800" tIns="50800" rIns="50800" bIns="50800" rtlCol="0" anchor="ctr"/>
            <a:lstStyle/>
            <a:p>
              <a:pPr algn="l">
                <a:lnSpc>
                  <a:spcPts val="2659"/>
                </a:lnSpc>
                <a:spcBef>
                  <a:spcPct val="0"/>
                </a:spcBef>
              </a:pPr>
              <a:endParaRPr/>
            </a:p>
          </p:txBody>
        </p:sp>
      </p:grpSp>
      <p:sp>
        <p:nvSpPr>
          <p:cNvPr id="24" name="Freeform 24"/>
          <p:cNvSpPr/>
          <p:nvPr/>
        </p:nvSpPr>
        <p:spPr>
          <a:xfrm rot="9035087" flipH="1" flipV="1">
            <a:off x="12677947" y="-6593852"/>
            <a:ext cx="8760462" cy="11106766"/>
          </a:xfrm>
          <a:custGeom>
            <a:avLst/>
            <a:gdLst/>
            <a:ahLst/>
            <a:cxnLst/>
            <a:rect l="l" t="t" r="r" b="b"/>
            <a:pathLst>
              <a:path w="8760462" h="11106766">
                <a:moveTo>
                  <a:pt x="8760462" y="11106766"/>
                </a:moveTo>
                <a:lnTo>
                  <a:pt x="0" y="11106766"/>
                </a:lnTo>
                <a:lnTo>
                  <a:pt x="0" y="0"/>
                </a:lnTo>
                <a:lnTo>
                  <a:pt x="8760462" y="0"/>
                </a:lnTo>
                <a:lnTo>
                  <a:pt x="8760462" y="11106766"/>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25" name="TextBox 25"/>
          <p:cNvSpPr txBox="1"/>
          <p:nvPr/>
        </p:nvSpPr>
        <p:spPr>
          <a:xfrm>
            <a:off x="814964" y="2281910"/>
            <a:ext cx="15741095" cy="842980"/>
          </a:xfrm>
          <a:prstGeom prst="rect">
            <a:avLst/>
          </a:prstGeom>
        </p:spPr>
        <p:txBody>
          <a:bodyPr lIns="0" tIns="0" rIns="0" bIns="0" rtlCol="0" anchor="t">
            <a:spAutoFit/>
          </a:bodyPr>
          <a:lstStyle/>
          <a:p>
            <a:pPr algn="l">
              <a:lnSpc>
                <a:spcPts val="6038"/>
              </a:lnSpc>
            </a:pPr>
            <a:r>
              <a:rPr lang="en-US" sz="5750" b="1" spc="-316">
                <a:solidFill>
                  <a:srgbClr val="000000"/>
                </a:solidFill>
                <a:latin typeface="Poppins Bold"/>
                <a:ea typeface="Poppins Bold"/>
                <a:cs typeface="Poppins Bold"/>
                <a:sym typeface="Poppins Bold"/>
              </a:rPr>
              <a:t>What do citizens actually </a:t>
            </a:r>
            <a:r>
              <a:rPr lang="en-US" sz="5750" b="1" i="1" spc="-316">
                <a:solidFill>
                  <a:srgbClr val="000000"/>
                </a:solidFill>
                <a:latin typeface="Poppins Bold Italics"/>
                <a:ea typeface="Poppins Bold Italics"/>
                <a:cs typeface="Poppins Bold Italics"/>
                <a:sym typeface="Poppins Bold Italics"/>
              </a:rPr>
              <a:t>do </a:t>
            </a:r>
            <a:r>
              <a:rPr lang="en-US" sz="5750" b="1" spc="-316">
                <a:solidFill>
                  <a:srgbClr val="000000"/>
                </a:solidFill>
                <a:latin typeface="Poppins Bold"/>
                <a:ea typeface="Poppins Bold"/>
                <a:cs typeface="Poppins Bold"/>
                <a:sym typeface="Poppins Bold"/>
              </a:rPr>
              <a:t>in citizen science?</a:t>
            </a:r>
          </a:p>
        </p:txBody>
      </p:sp>
      <p:sp>
        <p:nvSpPr>
          <p:cNvPr id="26" name="TextBox 26"/>
          <p:cNvSpPr txBox="1"/>
          <p:nvPr/>
        </p:nvSpPr>
        <p:spPr>
          <a:xfrm>
            <a:off x="1289624" y="874301"/>
            <a:ext cx="14958192" cy="5462905"/>
          </a:xfrm>
          <a:prstGeom prst="rect">
            <a:avLst/>
          </a:prstGeom>
        </p:spPr>
        <p:txBody>
          <a:bodyPr lIns="0" tIns="0" rIns="0" bIns="0" rtlCol="0" anchor="t">
            <a:spAutoFit/>
          </a:bodyPr>
          <a:lstStyle/>
          <a:p>
            <a:pPr algn="l">
              <a:lnSpc>
                <a:spcPts val="3919"/>
              </a:lnSpc>
            </a:pPr>
            <a:r>
              <a:rPr lang="en-US" sz="2799">
                <a:solidFill>
                  <a:srgbClr val="000000"/>
                </a:solidFill>
                <a:latin typeface="Poppins"/>
                <a:ea typeface="Poppins"/>
                <a:cs typeface="Poppins"/>
                <a:sym typeface="Poppins"/>
              </a:rPr>
              <a:t>From astronomy to zoology, wildlife surveys to exploring WW1 diaries - there is a project for anyone and everyone! </a:t>
            </a:r>
            <a:r>
              <a:rPr lang="en-US" sz="2799" b="1">
                <a:solidFill>
                  <a:srgbClr val="000000"/>
                </a:solidFill>
                <a:latin typeface="Poppins Bold"/>
                <a:ea typeface="Poppins Bold"/>
                <a:cs typeface="Poppins Bold"/>
                <a:sym typeface="Poppins Bold"/>
              </a:rPr>
              <a:t>But.... </a:t>
            </a:r>
          </a:p>
          <a:p>
            <a:pPr algn="l">
              <a:lnSpc>
                <a:spcPts val="3919"/>
              </a:lnSpc>
            </a:pPr>
            <a:endParaRPr lang="en-US" sz="2799" b="1">
              <a:solidFill>
                <a:srgbClr val="000000"/>
              </a:solidFill>
              <a:latin typeface="Poppins Bold"/>
              <a:ea typeface="Poppins Bold"/>
              <a:cs typeface="Poppins Bold"/>
              <a:sym typeface="Poppins Bold"/>
            </a:endParaRPr>
          </a:p>
          <a:p>
            <a:pPr algn="l">
              <a:lnSpc>
                <a:spcPts val="3919"/>
              </a:lnSpc>
            </a:pPr>
            <a:endParaRPr lang="en-US" sz="2799" b="1">
              <a:solidFill>
                <a:srgbClr val="000000"/>
              </a:solidFill>
              <a:latin typeface="Poppins Bold"/>
              <a:ea typeface="Poppins Bold"/>
              <a:cs typeface="Poppins Bold"/>
              <a:sym typeface="Poppins Bold"/>
            </a:endParaRPr>
          </a:p>
          <a:p>
            <a:pPr algn="l">
              <a:lnSpc>
                <a:spcPts val="3919"/>
              </a:lnSpc>
            </a:pPr>
            <a:endParaRPr lang="en-US" sz="2799" b="1">
              <a:solidFill>
                <a:srgbClr val="000000"/>
              </a:solidFill>
              <a:latin typeface="Poppins Bold"/>
              <a:ea typeface="Poppins Bold"/>
              <a:cs typeface="Poppins Bold"/>
              <a:sym typeface="Poppins Bold"/>
            </a:endParaRPr>
          </a:p>
          <a:p>
            <a:pPr algn="l">
              <a:lnSpc>
                <a:spcPts val="3919"/>
              </a:lnSpc>
            </a:pPr>
            <a:r>
              <a:rPr lang="en-US" sz="2799">
                <a:solidFill>
                  <a:srgbClr val="000000"/>
                </a:solidFill>
                <a:latin typeface="Poppins"/>
                <a:ea typeface="Poppins"/>
                <a:cs typeface="Poppins"/>
                <a:sym typeface="Poppins"/>
              </a:rPr>
              <a:t>The main way citizens help is through </a:t>
            </a:r>
            <a:r>
              <a:rPr lang="en-US" sz="2799" b="1">
                <a:solidFill>
                  <a:srgbClr val="000000"/>
                </a:solidFill>
                <a:latin typeface="Poppins Bold"/>
                <a:ea typeface="Poppins Bold"/>
                <a:cs typeface="Poppins Bold"/>
                <a:sym typeface="Poppins Bold"/>
              </a:rPr>
              <a:t>data collection</a:t>
            </a:r>
            <a:r>
              <a:rPr lang="en-US" sz="2799">
                <a:solidFill>
                  <a:srgbClr val="000000"/>
                </a:solidFill>
                <a:latin typeface="Poppins"/>
                <a:ea typeface="Poppins"/>
                <a:cs typeface="Poppins"/>
                <a:sym typeface="Poppins"/>
              </a:rPr>
              <a:t>. This can be as simple as </a:t>
            </a:r>
            <a:r>
              <a:rPr lang="en-US" sz="2799" b="1">
                <a:solidFill>
                  <a:srgbClr val="000000"/>
                </a:solidFill>
                <a:latin typeface="Poppins Bold"/>
                <a:ea typeface="Poppins Bold"/>
                <a:cs typeface="Poppins Bold"/>
                <a:sym typeface="Poppins Bold"/>
              </a:rPr>
              <a:t>taking a photo</a:t>
            </a:r>
            <a:r>
              <a:rPr lang="en-US" sz="2799">
                <a:solidFill>
                  <a:srgbClr val="000000"/>
                </a:solidFill>
                <a:latin typeface="Poppins"/>
                <a:ea typeface="Poppins"/>
                <a:cs typeface="Poppins"/>
                <a:sym typeface="Poppins"/>
              </a:rPr>
              <a:t> of an animal or plant and uploading it to a database. Or, it can be more complicated, such as</a:t>
            </a:r>
            <a:r>
              <a:rPr lang="en-US" sz="2799" b="1">
                <a:solidFill>
                  <a:srgbClr val="000000"/>
                </a:solidFill>
                <a:latin typeface="Poppins Bold"/>
                <a:ea typeface="Poppins Bold"/>
                <a:cs typeface="Poppins Bold"/>
                <a:sym typeface="Poppins Bold"/>
              </a:rPr>
              <a:t> testing water </a:t>
            </a:r>
            <a:r>
              <a:rPr lang="en-US" sz="2799">
                <a:solidFill>
                  <a:srgbClr val="000000"/>
                </a:solidFill>
                <a:latin typeface="Poppins"/>
                <a:ea typeface="Poppins"/>
                <a:cs typeface="Poppins"/>
                <a:sym typeface="Poppins"/>
              </a:rPr>
              <a:t>and </a:t>
            </a:r>
            <a:r>
              <a:rPr lang="en-US" sz="2799" b="1">
                <a:solidFill>
                  <a:srgbClr val="000000"/>
                </a:solidFill>
                <a:latin typeface="Poppins Bold"/>
                <a:ea typeface="Poppins Bold"/>
                <a:cs typeface="Poppins Bold"/>
                <a:sym typeface="Poppins Bold"/>
              </a:rPr>
              <a:t>recording the results</a:t>
            </a:r>
            <a:r>
              <a:rPr lang="en-US" sz="2799">
                <a:solidFill>
                  <a:srgbClr val="000000"/>
                </a:solidFill>
                <a:latin typeface="Poppins"/>
                <a:ea typeface="Poppins"/>
                <a:cs typeface="Poppins"/>
                <a:sym typeface="Poppins"/>
              </a:rPr>
              <a:t>. </a:t>
            </a:r>
          </a:p>
          <a:p>
            <a:pPr algn="l">
              <a:lnSpc>
                <a:spcPts val="3919"/>
              </a:lnSpc>
            </a:pPr>
            <a:endParaRPr lang="en-US" sz="2799">
              <a:solidFill>
                <a:srgbClr val="000000"/>
              </a:solidFill>
              <a:latin typeface="Poppins"/>
              <a:ea typeface="Poppins"/>
              <a:cs typeface="Poppins"/>
              <a:sym typeface="Poppins"/>
            </a:endParaRPr>
          </a:p>
          <a:p>
            <a:pPr algn="l">
              <a:lnSpc>
                <a:spcPts val="3919"/>
              </a:lnSpc>
              <a:spcBef>
                <a:spcPct val="0"/>
              </a:spcBef>
            </a:pPr>
            <a:r>
              <a:rPr lang="en-US" sz="2799">
                <a:solidFill>
                  <a:srgbClr val="000000"/>
                </a:solidFill>
                <a:latin typeface="Poppins"/>
                <a:ea typeface="Poppins"/>
                <a:cs typeface="Poppins"/>
                <a:sym typeface="Poppins"/>
              </a:rPr>
              <a:t>Other ways to be involved include </a:t>
            </a:r>
            <a:r>
              <a:rPr lang="en-US" sz="2799" b="1">
                <a:solidFill>
                  <a:srgbClr val="000000"/>
                </a:solidFill>
                <a:latin typeface="Poppins Bold"/>
                <a:ea typeface="Poppins Bold"/>
                <a:cs typeface="Poppins Bold"/>
                <a:sym typeface="Poppins Bold"/>
              </a:rPr>
              <a:t>designing </a:t>
            </a:r>
            <a:r>
              <a:rPr lang="en-US" sz="2799">
                <a:solidFill>
                  <a:srgbClr val="000000"/>
                </a:solidFill>
                <a:latin typeface="Poppins"/>
                <a:ea typeface="Poppins"/>
                <a:cs typeface="Poppins"/>
                <a:sym typeface="Poppins"/>
              </a:rPr>
              <a:t>the project, data </a:t>
            </a:r>
            <a:r>
              <a:rPr lang="en-US" sz="2799" b="1">
                <a:solidFill>
                  <a:srgbClr val="000000"/>
                </a:solidFill>
                <a:latin typeface="Poppins Bold"/>
                <a:ea typeface="Poppins Bold"/>
                <a:cs typeface="Poppins Bold"/>
                <a:sym typeface="Poppins Bold"/>
              </a:rPr>
              <a:t>analysis</a:t>
            </a:r>
            <a:r>
              <a:rPr lang="en-US" sz="2799">
                <a:solidFill>
                  <a:srgbClr val="000000"/>
                </a:solidFill>
                <a:latin typeface="Poppins"/>
                <a:ea typeface="Poppins"/>
                <a:cs typeface="Poppins"/>
                <a:sym typeface="Poppins"/>
              </a:rPr>
              <a:t>, </a:t>
            </a:r>
            <a:r>
              <a:rPr lang="en-US" sz="2799" b="1">
                <a:solidFill>
                  <a:srgbClr val="000000"/>
                </a:solidFill>
                <a:latin typeface="Poppins Bold"/>
                <a:ea typeface="Poppins Bold"/>
                <a:cs typeface="Poppins Bold"/>
                <a:sym typeface="Poppins Bold"/>
              </a:rPr>
              <a:t>sharing results</a:t>
            </a:r>
            <a:r>
              <a:rPr lang="en-US" sz="2799">
                <a:solidFill>
                  <a:srgbClr val="000000"/>
                </a:solidFill>
                <a:latin typeface="Poppins"/>
                <a:ea typeface="Poppins"/>
                <a:cs typeface="Poppins"/>
                <a:sym typeface="Poppins"/>
              </a:rPr>
              <a:t>, and </a:t>
            </a:r>
            <a:r>
              <a:rPr lang="en-US" sz="2799" b="1">
                <a:solidFill>
                  <a:srgbClr val="000000"/>
                </a:solidFill>
                <a:latin typeface="Poppins Bold"/>
                <a:ea typeface="Poppins Bold"/>
                <a:cs typeface="Poppins Bold"/>
                <a:sym typeface="Poppins Bold"/>
              </a:rPr>
              <a:t>encouraging others to get involved</a:t>
            </a:r>
            <a:r>
              <a:rPr lang="en-US" sz="2799">
                <a:solidFill>
                  <a:srgbClr val="000000"/>
                </a:solidFill>
                <a:latin typeface="Poppins"/>
                <a:ea typeface="Poppins"/>
                <a:cs typeface="Poppins"/>
                <a:sym typeface="Poppins"/>
              </a:rPr>
              <a:t>. </a:t>
            </a:r>
          </a:p>
        </p:txBody>
      </p:sp>
      <p:sp>
        <p:nvSpPr>
          <p:cNvPr id="27" name="Freeform 27"/>
          <p:cNvSpPr/>
          <p:nvPr/>
        </p:nvSpPr>
        <p:spPr>
          <a:xfrm>
            <a:off x="16817800" y="5143500"/>
            <a:ext cx="1138759" cy="1110290"/>
          </a:xfrm>
          <a:custGeom>
            <a:avLst/>
            <a:gdLst/>
            <a:ahLst/>
            <a:cxnLst/>
            <a:rect l="l" t="t" r="r" b="b"/>
            <a:pathLst>
              <a:path w="1138759" h="1110290">
                <a:moveTo>
                  <a:pt x="0" y="0"/>
                </a:moveTo>
                <a:lnTo>
                  <a:pt x="1138759" y="0"/>
                </a:lnTo>
                <a:lnTo>
                  <a:pt x="1138759" y="1110290"/>
                </a:lnTo>
                <a:lnTo>
                  <a:pt x="0" y="11102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8" name="Freeform 28"/>
          <p:cNvSpPr/>
          <p:nvPr/>
        </p:nvSpPr>
        <p:spPr>
          <a:xfrm>
            <a:off x="286728" y="150626"/>
            <a:ext cx="741972" cy="1756147"/>
          </a:xfrm>
          <a:custGeom>
            <a:avLst/>
            <a:gdLst/>
            <a:ahLst/>
            <a:cxnLst/>
            <a:rect l="l" t="t" r="r" b="b"/>
            <a:pathLst>
              <a:path w="741972" h="1756147">
                <a:moveTo>
                  <a:pt x="0" y="0"/>
                </a:moveTo>
                <a:lnTo>
                  <a:pt x="741972" y="0"/>
                </a:lnTo>
                <a:lnTo>
                  <a:pt x="741972" y="1756148"/>
                </a:lnTo>
                <a:lnTo>
                  <a:pt x="0" y="17561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595478" cy="1459956"/>
          </a:xfrm>
        </p:grpSpPr>
        <p:sp>
          <p:nvSpPr>
            <p:cNvPr id="3" name="Freeform 3"/>
            <p:cNvSpPr/>
            <p:nvPr/>
          </p:nvSpPr>
          <p:spPr>
            <a:xfrm>
              <a:off x="0" y="0"/>
              <a:ext cx="2595478" cy="1459956"/>
            </a:xfrm>
            <a:custGeom>
              <a:avLst/>
              <a:gdLst/>
              <a:ahLst/>
              <a:cxnLst/>
              <a:rect l="l" t="t" r="r" b="b"/>
              <a:pathLst>
                <a:path w="2595478" h="1459956">
                  <a:moveTo>
                    <a:pt x="0" y="0"/>
                  </a:moveTo>
                  <a:lnTo>
                    <a:pt x="2595478" y="0"/>
                  </a:lnTo>
                  <a:lnTo>
                    <a:pt x="2595478" y="1459956"/>
                  </a:lnTo>
                  <a:lnTo>
                    <a:pt x="0" y="1459956"/>
                  </a:lnTo>
                  <a:close/>
                </a:path>
              </a:pathLst>
            </a:custGeom>
            <a:blipFill>
              <a:blip r:embed="rId2"/>
              <a:stretch>
                <a:fillRect l="-60" r="-60"/>
              </a:stretch>
            </a:blipFill>
          </p:spPr>
          <p:txBody>
            <a:bodyPr/>
            <a:lstStyle/>
            <a:p>
              <a:endParaRPr lang="en-GB"/>
            </a:p>
          </p:txBody>
        </p:sp>
      </p:grpSp>
      <p:grpSp>
        <p:nvGrpSpPr>
          <p:cNvPr id="4" name="Group 4"/>
          <p:cNvGrpSpPr/>
          <p:nvPr/>
        </p:nvGrpSpPr>
        <p:grpSpPr>
          <a:xfrm>
            <a:off x="-459563" y="1428627"/>
            <a:ext cx="7018178" cy="3096765"/>
            <a:chOff x="0" y="0"/>
            <a:chExt cx="1848409" cy="815609"/>
          </a:xfrm>
        </p:grpSpPr>
        <p:sp>
          <p:nvSpPr>
            <p:cNvPr id="5" name="Freeform 5"/>
            <p:cNvSpPr/>
            <p:nvPr/>
          </p:nvSpPr>
          <p:spPr>
            <a:xfrm>
              <a:off x="0" y="0"/>
              <a:ext cx="1848409" cy="815609"/>
            </a:xfrm>
            <a:custGeom>
              <a:avLst/>
              <a:gdLst/>
              <a:ahLst/>
              <a:cxnLst/>
              <a:rect l="l" t="t" r="r" b="b"/>
              <a:pathLst>
                <a:path w="1848409" h="815609">
                  <a:moveTo>
                    <a:pt x="110312" y="0"/>
                  </a:moveTo>
                  <a:lnTo>
                    <a:pt x="1738096" y="0"/>
                  </a:lnTo>
                  <a:cubicBezTo>
                    <a:pt x="1767353" y="0"/>
                    <a:pt x="1795412" y="11622"/>
                    <a:pt x="1816099" y="32310"/>
                  </a:cubicBezTo>
                  <a:cubicBezTo>
                    <a:pt x="1836787" y="52997"/>
                    <a:pt x="1848409" y="81056"/>
                    <a:pt x="1848409" y="110312"/>
                  </a:cubicBezTo>
                  <a:lnTo>
                    <a:pt x="1848409" y="705296"/>
                  </a:lnTo>
                  <a:cubicBezTo>
                    <a:pt x="1848409" y="734553"/>
                    <a:pt x="1836787" y="762611"/>
                    <a:pt x="1816099" y="783299"/>
                  </a:cubicBezTo>
                  <a:cubicBezTo>
                    <a:pt x="1795412" y="803987"/>
                    <a:pt x="1767353" y="815609"/>
                    <a:pt x="1738096" y="815609"/>
                  </a:cubicBezTo>
                  <a:lnTo>
                    <a:pt x="110312" y="815609"/>
                  </a:lnTo>
                  <a:cubicBezTo>
                    <a:pt x="81056" y="815609"/>
                    <a:pt x="52997" y="803987"/>
                    <a:pt x="32310" y="783299"/>
                  </a:cubicBezTo>
                  <a:cubicBezTo>
                    <a:pt x="11622" y="762611"/>
                    <a:pt x="0" y="734553"/>
                    <a:pt x="0" y="705296"/>
                  </a:cubicBezTo>
                  <a:lnTo>
                    <a:pt x="0" y="110312"/>
                  </a:lnTo>
                  <a:cubicBezTo>
                    <a:pt x="0" y="81056"/>
                    <a:pt x="11622" y="52997"/>
                    <a:pt x="32310" y="32310"/>
                  </a:cubicBezTo>
                  <a:cubicBezTo>
                    <a:pt x="52997" y="11622"/>
                    <a:pt x="81056" y="0"/>
                    <a:pt x="110312" y="0"/>
                  </a:cubicBezTo>
                  <a:close/>
                </a:path>
              </a:pathLst>
            </a:custGeom>
            <a:solidFill>
              <a:srgbClr val="D0DC24"/>
            </a:solidFill>
          </p:spPr>
          <p:txBody>
            <a:bodyPr/>
            <a:lstStyle/>
            <a:p>
              <a:endParaRPr lang="en-GB"/>
            </a:p>
          </p:txBody>
        </p:sp>
        <p:sp>
          <p:nvSpPr>
            <p:cNvPr id="6" name="TextBox 6"/>
            <p:cNvSpPr txBox="1"/>
            <p:nvPr/>
          </p:nvSpPr>
          <p:spPr>
            <a:xfrm>
              <a:off x="0" y="-57150"/>
              <a:ext cx="1848409" cy="87275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5400000">
            <a:off x="4520803" y="-4792291"/>
            <a:ext cx="1879660" cy="12813855"/>
            <a:chOff x="0" y="0"/>
            <a:chExt cx="495054" cy="3374843"/>
          </a:xfrm>
        </p:grpSpPr>
        <p:sp>
          <p:nvSpPr>
            <p:cNvPr id="8" name="Freeform 8"/>
            <p:cNvSpPr/>
            <p:nvPr/>
          </p:nvSpPr>
          <p:spPr>
            <a:xfrm>
              <a:off x="0" y="0"/>
              <a:ext cx="495054" cy="3374842"/>
            </a:xfrm>
            <a:custGeom>
              <a:avLst/>
              <a:gdLst/>
              <a:ahLst/>
              <a:cxnLst/>
              <a:rect l="l" t="t" r="r" b="b"/>
              <a:pathLst>
                <a:path w="495054" h="3374842">
                  <a:moveTo>
                    <a:pt x="247527" y="0"/>
                  </a:moveTo>
                  <a:lnTo>
                    <a:pt x="247527" y="0"/>
                  </a:lnTo>
                  <a:cubicBezTo>
                    <a:pt x="384233" y="0"/>
                    <a:pt x="495054" y="110822"/>
                    <a:pt x="495054" y="247527"/>
                  </a:cubicBezTo>
                  <a:lnTo>
                    <a:pt x="495054" y="3127315"/>
                  </a:lnTo>
                  <a:cubicBezTo>
                    <a:pt x="495054" y="3264021"/>
                    <a:pt x="384233" y="3374842"/>
                    <a:pt x="247527" y="3374842"/>
                  </a:cubicBezTo>
                  <a:lnTo>
                    <a:pt x="247527" y="3374842"/>
                  </a:lnTo>
                  <a:cubicBezTo>
                    <a:pt x="110822" y="3374842"/>
                    <a:pt x="0" y="3264021"/>
                    <a:pt x="0" y="3127315"/>
                  </a:cubicBezTo>
                  <a:lnTo>
                    <a:pt x="0" y="247527"/>
                  </a:lnTo>
                  <a:cubicBezTo>
                    <a:pt x="0" y="110822"/>
                    <a:pt x="110822" y="0"/>
                    <a:pt x="247527" y="0"/>
                  </a:cubicBezTo>
                  <a:close/>
                </a:path>
              </a:pathLst>
            </a:custGeom>
            <a:solidFill>
              <a:srgbClr val="006A5A"/>
            </a:solidFill>
          </p:spPr>
          <p:txBody>
            <a:bodyPr/>
            <a:lstStyle/>
            <a:p>
              <a:endParaRPr lang="en-GB"/>
            </a:p>
          </p:txBody>
        </p:sp>
        <p:sp>
          <p:nvSpPr>
            <p:cNvPr id="9" name="TextBox 9"/>
            <p:cNvSpPr txBox="1"/>
            <p:nvPr/>
          </p:nvSpPr>
          <p:spPr>
            <a:xfrm>
              <a:off x="0" y="-57150"/>
              <a:ext cx="495054" cy="3431993"/>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200625" y="2635181"/>
            <a:ext cx="6357989" cy="1690371"/>
          </a:xfrm>
          <a:prstGeom prst="rect">
            <a:avLst/>
          </a:prstGeom>
        </p:spPr>
        <p:txBody>
          <a:bodyPr lIns="0" tIns="0" rIns="0" bIns="0" rtlCol="0" anchor="t">
            <a:spAutoFit/>
          </a:bodyPr>
          <a:lstStyle/>
          <a:p>
            <a:pPr algn="l">
              <a:lnSpc>
                <a:spcPts val="4479"/>
              </a:lnSpc>
            </a:pPr>
            <a:r>
              <a:rPr lang="en-US" sz="3199">
                <a:solidFill>
                  <a:srgbClr val="000000"/>
                </a:solidFill>
                <a:latin typeface="Poppins"/>
                <a:ea typeface="Poppins"/>
                <a:cs typeface="Poppins"/>
                <a:sym typeface="Poppins"/>
              </a:rPr>
              <a:t>It’s benefits and challenges. Plus participant citizen science motivation.</a:t>
            </a:r>
          </a:p>
        </p:txBody>
      </p:sp>
      <p:sp>
        <p:nvSpPr>
          <p:cNvPr id="11" name="TextBox 11"/>
          <p:cNvSpPr txBox="1"/>
          <p:nvPr/>
        </p:nvSpPr>
        <p:spPr>
          <a:xfrm>
            <a:off x="267225" y="931697"/>
            <a:ext cx="11147884" cy="1184906"/>
          </a:xfrm>
          <a:prstGeom prst="rect">
            <a:avLst/>
          </a:prstGeom>
        </p:spPr>
        <p:txBody>
          <a:bodyPr lIns="0" tIns="0" rIns="0" bIns="0" rtlCol="0" anchor="t">
            <a:spAutoFit/>
          </a:bodyPr>
          <a:lstStyle/>
          <a:p>
            <a:pPr algn="ctr">
              <a:lnSpc>
                <a:spcPts val="9240"/>
              </a:lnSpc>
            </a:pPr>
            <a:r>
              <a:rPr lang="en-US" sz="6600" b="1">
                <a:solidFill>
                  <a:srgbClr val="D0DC24"/>
                </a:solidFill>
                <a:latin typeface="Poppins Bold"/>
                <a:ea typeface="Poppins Bold"/>
                <a:cs typeface="Poppins Bold"/>
                <a:sym typeface="Poppins Bold"/>
              </a:rPr>
              <a:t>What is outdoor learning?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sp>
        <p:nvSpPr>
          <p:cNvPr id="2" name="Freeform 2"/>
          <p:cNvSpPr/>
          <p:nvPr/>
        </p:nvSpPr>
        <p:spPr>
          <a:xfrm rot="7145075" flipH="1" flipV="1">
            <a:off x="-6106442" y="4670553"/>
            <a:ext cx="9138535" cy="11586099"/>
          </a:xfrm>
          <a:custGeom>
            <a:avLst/>
            <a:gdLst/>
            <a:ahLst/>
            <a:cxnLst/>
            <a:rect l="l" t="t" r="r" b="b"/>
            <a:pathLst>
              <a:path w="9138535" h="11586099">
                <a:moveTo>
                  <a:pt x="9138535" y="11586099"/>
                </a:moveTo>
                <a:lnTo>
                  <a:pt x="0" y="11586099"/>
                </a:lnTo>
                <a:lnTo>
                  <a:pt x="0" y="0"/>
                </a:lnTo>
                <a:lnTo>
                  <a:pt x="9138535" y="0"/>
                </a:lnTo>
                <a:lnTo>
                  <a:pt x="9138535" y="11586099"/>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9627046" flipH="1" flipV="1">
            <a:off x="13405111" y="-3815093"/>
            <a:ext cx="7165271" cy="9084337"/>
          </a:xfrm>
          <a:custGeom>
            <a:avLst/>
            <a:gdLst/>
            <a:ahLst/>
            <a:cxnLst/>
            <a:rect l="l" t="t" r="r" b="b"/>
            <a:pathLst>
              <a:path w="7165271" h="9084337">
                <a:moveTo>
                  <a:pt x="7165270" y="9084336"/>
                </a:moveTo>
                <a:lnTo>
                  <a:pt x="0" y="9084336"/>
                </a:lnTo>
                <a:lnTo>
                  <a:pt x="0" y="0"/>
                </a:lnTo>
                <a:lnTo>
                  <a:pt x="7165270" y="0"/>
                </a:lnTo>
                <a:lnTo>
                  <a:pt x="7165270" y="9084336"/>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571041">
            <a:off x="16469387" y="530950"/>
            <a:ext cx="832487" cy="995500"/>
          </a:xfrm>
          <a:custGeom>
            <a:avLst/>
            <a:gdLst/>
            <a:ahLst/>
            <a:cxnLst/>
            <a:rect l="l" t="t" r="r" b="b"/>
            <a:pathLst>
              <a:path w="832487" h="995500">
                <a:moveTo>
                  <a:pt x="0" y="0"/>
                </a:moveTo>
                <a:lnTo>
                  <a:pt x="832487" y="0"/>
                </a:lnTo>
                <a:lnTo>
                  <a:pt x="832487" y="995500"/>
                </a:lnTo>
                <a:lnTo>
                  <a:pt x="0" y="9955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1028700" y="1897380"/>
            <a:ext cx="15364116" cy="2986405"/>
          </a:xfrm>
          <a:prstGeom prst="rect">
            <a:avLst/>
          </a:prstGeom>
        </p:spPr>
        <p:txBody>
          <a:bodyPr lIns="0" tIns="0" rIns="0" bIns="0" rtlCol="0" anchor="t">
            <a:spAutoFit/>
          </a:bodyPr>
          <a:lstStyle/>
          <a:p>
            <a:pPr algn="l">
              <a:lnSpc>
                <a:spcPts val="3919"/>
              </a:lnSpc>
            </a:pPr>
            <a:r>
              <a:rPr lang="en-US" sz="2799" b="1">
                <a:solidFill>
                  <a:srgbClr val="FFFFFF"/>
                </a:solidFill>
                <a:latin typeface="Poppins Bold"/>
                <a:ea typeface="Poppins Bold"/>
                <a:cs typeface="Poppins Bold"/>
                <a:sym typeface="Poppins Bold"/>
              </a:rPr>
              <a:t>What is outdoor learning?</a:t>
            </a:r>
          </a:p>
          <a:p>
            <a:pPr algn="l">
              <a:lnSpc>
                <a:spcPts val="3919"/>
              </a:lnSpc>
            </a:pPr>
            <a:r>
              <a:rPr lang="en-US" sz="2799">
                <a:solidFill>
                  <a:srgbClr val="FFFFFF"/>
                </a:solidFill>
                <a:latin typeface="Poppins"/>
                <a:ea typeface="Poppins"/>
                <a:cs typeface="Poppins"/>
                <a:sym typeface="Poppins"/>
              </a:rPr>
              <a:t>Outdoor learning breaks down the boundaries of typical classroom-based learning in education. It connects pupils with the natural world.</a:t>
            </a:r>
          </a:p>
          <a:p>
            <a:pPr algn="l">
              <a:lnSpc>
                <a:spcPts val="3919"/>
              </a:lnSpc>
            </a:pPr>
            <a:r>
              <a:rPr lang="en-US" sz="2799">
                <a:solidFill>
                  <a:srgbClr val="FFFFFF"/>
                </a:solidFill>
                <a:latin typeface="Poppins"/>
                <a:ea typeface="Poppins"/>
                <a:cs typeface="Poppins"/>
                <a:sym typeface="Poppins"/>
              </a:rPr>
              <a:t>A key principle is to </a:t>
            </a:r>
            <a:r>
              <a:rPr lang="en-US" sz="2799" b="1">
                <a:solidFill>
                  <a:srgbClr val="FFFFFF"/>
                </a:solidFill>
                <a:latin typeface="Poppins Bold"/>
                <a:ea typeface="Poppins Bold"/>
                <a:cs typeface="Poppins Bold"/>
                <a:sym typeface="Poppins Bold"/>
              </a:rPr>
              <a:t>complement and support the curriculum</a:t>
            </a:r>
            <a:r>
              <a:rPr lang="en-US" sz="2799">
                <a:solidFill>
                  <a:srgbClr val="FFFFFF"/>
                </a:solidFill>
                <a:latin typeface="Poppins"/>
                <a:ea typeface="Poppins"/>
                <a:cs typeface="Poppins"/>
                <a:sym typeface="Poppins"/>
              </a:rPr>
              <a:t>, enhancing transferable skills, e.g. communication and problem solving.</a:t>
            </a:r>
          </a:p>
          <a:p>
            <a:pPr algn="l">
              <a:lnSpc>
                <a:spcPts val="3919"/>
              </a:lnSpc>
              <a:spcBef>
                <a:spcPct val="0"/>
              </a:spcBef>
            </a:pPr>
            <a:r>
              <a:rPr lang="en-US" sz="2799">
                <a:solidFill>
                  <a:srgbClr val="FFFFFF"/>
                </a:solidFill>
                <a:latin typeface="Poppins"/>
                <a:ea typeface="Poppins"/>
                <a:cs typeface="Poppins"/>
                <a:sym typeface="Poppins"/>
              </a:rPr>
              <a:t>There are benefits and challenges to outdoor learning.</a:t>
            </a:r>
          </a:p>
        </p:txBody>
      </p:sp>
      <p:sp>
        <p:nvSpPr>
          <p:cNvPr id="6" name="TextBox 6"/>
          <p:cNvSpPr txBox="1"/>
          <p:nvPr/>
        </p:nvSpPr>
        <p:spPr>
          <a:xfrm>
            <a:off x="5722560" y="857250"/>
            <a:ext cx="6842879" cy="1076326"/>
          </a:xfrm>
          <a:prstGeom prst="rect">
            <a:avLst/>
          </a:prstGeom>
        </p:spPr>
        <p:txBody>
          <a:bodyPr lIns="0" tIns="0" rIns="0" bIns="0" rtlCol="0" anchor="t">
            <a:spAutoFit/>
          </a:bodyPr>
          <a:lstStyle/>
          <a:p>
            <a:pPr algn="ctr">
              <a:lnSpc>
                <a:spcPts val="8399"/>
              </a:lnSpc>
              <a:spcBef>
                <a:spcPct val="0"/>
              </a:spcBef>
            </a:pPr>
            <a:r>
              <a:rPr lang="en-US" sz="5999" b="1">
                <a:solidFill>
                  <a:srgbClr val="FFFFFF"/>
                </a:solidFill>
                <a:latin typeface="Poppins Bold"/>
                <a:ea typeface="Poppins Bold"/>
                <a:cs typeface="Poppins Bold"/>
                <a:sym typeface="Poppins Bold"/>
              </a:rPr>
              <a:t>Outdoor Learning</a:t>
            </a:r>
          </a:p>
        </p:txBody>
      </p:sp>
      <p:sp>
        <p:nvSpPr>
          <p:cNvPr id="7" name="TextBox 7"/>
          <p:cNvSpPr txBox="1"/>
          <p:nvPr/>
        </p:nvSpPr>
        <p:spPr>
          <a:xfrm>
            <a:off x="4574222" y="5188585"/>
            <a:ext cx="2344579" cy="750570"/>
          </a:xfrm>
          <a:prstGeom prst="rect">
            <a:avLst/>
          </a:prstGeom>
        </p:spPr>
        <p:txBody>
          <a:bodyPr lIns="0" tIns="0" rIns="0" bIns="0" rtlCol="0" anchor="t">
            <a:spAutoFit/>
          </a:bodyPr>
          <a:lstStyle/>
          <a:p>
            <a:pPr algn="ctr">
              <a:lnSpc>
                <a:spcPts val="5879"/>
              </a:lnSpc>
              <a:spcBef>
                <a:spcPct val="0"/>
              </a:spcBef>
            </a:pPr>
            <a:r>
              <a:rPr lang="en-US" sz="4199" b="1">
                <a:solidFill>
                  <a:srgbClr val="FFFFFF"/>
                </a:solidFill>
                <a:latin typeface="Poppins Bold"/>
                <a:ea typeface="Poppins Bold"/>
                <a:cs typeface="Poppins Bold"/>
                <a:sym typeface="Poppins Bold"/>
              </a:rPr>
              <a:t>Benefits </a:t>
            </a:r>
          </a:p>
        </p:txBody>
      </p:sp>
      <p:sp>
        <p:nvSpPr>
          <p:cNvPr id="8" name="TextBox 8"/>
          <p:cNvSpPr txBox="1"/>
          <p:nvPr/>
        </p:nvSpPr>
        <p:spPr>
          <a:xfrm>
            <a:off x="11901548" y="5188585"/>
            <a:ext cx="3118961" cy="750570"/>
          </a:xfrm>
          <a:prstGeom prst="rect">
            <a:avLst/>
          </a:prstGeom>
        </p:spPr>
        <p:txBody>
          <a:bodyPr lIns="0" tIns="0" rIns="0" bIns="0" rtlCol="0" anchor="t">
            <a:spAutoFit/>
          </a:bodyPr>
          <a:lstStyle/>
          <a:p>
            <a:pPr algn="ctr">
              <a:lnSpc>
                <a:spcPts val="5879"/>
              </a:lnSpc>
              <a:spcBef>
                <a:spcPct val="0"/>
              </a:spcBef>
            </a:pPr>
            <a:r>
              <a:rPr lang="en-US" sz="4199" b="1">
                <a:solidFill>
                  <a:srgbClr val="FFFFFF"/>
                </a:solidFill>
                <a:latin typeface="Poppins Bold"/>
                <a:ea typeface="Poppins Bold"/>
                <a:cs typeface="Poppins Bold"/>
                <a:sym typeface="Poppins Bold"/>
              </a:rPr>
              <a:t>Challenges</a:t>
            </a:r>
          </a:p>
        </p:txBody>
      </p:sp>
      <p:sp>
        <p:nvSpPr>
          <p:cNvPr id="9" name="Freeform 9"/>
          <p:cNvSpPr/>
          <p:nvPr/>
        </p:nvSpPr>
        <p:spPr>
          <a:xfrm rot="5400000">
            <a:off x="6231290" y="9150604"/>
            <a:ext cx="7315200" cy="256032"/>
          </a:xfrm>
          <a:custGeom>
            <a:avLst/>
            <a:gdLst/>
            <a:ahLst/>
            <a:cxnLst/>
            <a:rect l="l" t="t" r="r" b="b"/>
            <a:pathLst>
              <a:path w="7315200" h="256032">
                <a:moveTo>
                  <a:pt x="0" y="0"/>
                </a:moveTo>
                <a:lnTo>
                  <a:pt x="7315200" y="0"/>
                </a:lnTo>
                <a:lnTo>
                  <a:pt x="7315200" y="256032"/>
                </a:lnTo>
                <a:lnTo>
                  <a:pt x="0" y="25603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TextBox 10"/>
          <p:cNvSpPr txBox="1"/>
          <p:nvPr/>
        </p:nvSpPr>
        <p:spPr>
          <a:xfrm>
            <a:off x="2054035" y="6271895"/>
            <a:ext cx="7089965" cy="2986404"/>
          </a:xfrm>
          <a:prstGeom prst="rect">
            <a:avLst/>
          </a:prstGeom>
        </p:spPr>
        <p:txBody>
          <a:bodyPr lIns="0" tIns="0" rIns="0" bIns="0" rtlCol="0" anchor="t">
            <a:spAutoFit/>
          </a:bodyPr>
          <a:lstStyle/>
          <a:p>
            <a:pPr algn="ctr">
              <a:lnSpc>
                <a:spcPts val="3920"/>
              </a:lnSpc>
              <a:spcBef>
                <a:spcPct val="0"/>
              </a:spcBef>
            </a:pPr>
            <a:r>
              <a:rPr lang="en-US" sz="2800" b="1">
                <a:solidFill>
                  <a:srgbClr val="FFFFFF"/>
                </a:solidFill>
                <a:latin typeface="Poppins Bold"/>
                <a:ea typeface="Poppins Bold"/>
                <a:cs typeface="Poppins Bold"/>
                <a:sym typeface="Poppins Bold"/>
              </a:rPr>
              <a:t>Communicating environmental challenges</a:t>
            </a:r>
          </a:p>
          <a:p>
            <a:pPr algn="ctr">
              <a:lnSpc>
                <a:spcPts val="3920"/>
              </a:lnSpc>
              <a:spcBef>
                <a:spcPct val="0"/>
              </a:spcBef>
            </a:pPr>
            <a:endParaRPr lang="en-US" sz="2800" b="1">
              <a:solidFill>
                <a:srgbClr val="FFFFFF"/>
              </a:solidFill>
              <a:latin typeface="Poppins Bold"/>
              <a:ea typeface="Poppins Bold"/>
              <a:cs typeface="Poppins Bold"/>
              <a:sym typeface="Poppins Bold"/>
            </a:endParaRPr>
          </a:p>
          <a:p>
            <a:pPr algn="ctr">
              <a:lnSpc>
                <a:spcPts val="3920"/>
              </a:lnSpc>
              <a:spcBef>
                <a:spcPct val="0"/>
              </a:spcBef>
            </a:pPr>
            <a:r>
              <a:rPr lang="en-US" sz="2800" b="1">
                <a:solidFill>
                  <a:srgbClr val="FFFFFF"/>
                </a:solidFill>
                <a:latin typeface="Poppins Bold"/>
                <a:ea typeface="Poppins Bold"/>
                <a:cs typeface="Poppins Bold"/>
                <a:sym typeface="Poppins Bold"/>
              </a:rPr>
              <a:t>Connection to Nature</a:t>
            </a:r>
          </a:p>
          <a:p>
            <a:pPr algn="ctr">
              <a:lnSpc>
                <a:spcPts val="3920"/>
              </a:lnSpc>
              <a:spcBef>
                <a:spcPct val="0"/>
              </a:spcBef>
            </a:pPr>
            <a:endParaRPr lang="en-US" sz="2800" b="1">
              <a:solidFill>
                <a:srgbClr val="FFFFFF"/>
              </a:solidFill>
              <a:latin typeface="Poppins Bold"/>
              <a:ea typeface="Poppins Bold"/>
              <a:cs typeface="Poppins Bold"/>
              <a:sym typeface="Poppins Bold"/>
            </a:endParaRPr>
          </a:p>
          <a:p>
            <a:pPr algn="ctr">
              <a:lnSpc>
                <a:spcPts val="3920"/>
              </a:lnSpc>
              <a:spcBef>
                <a:spcPct val="0"/>
              </a:spcBef>
            </a:pPr>
            <a:r>
              <a:rPr lang="en-US" sz="2800" b="1">
                <a:solidFill>
                  <a:srgbClr val="FFFFFF"/>
                </a:solidFill>
                <a:latin typeface="Poppins Bold"/>
                <a:ea typeface="Poppins Bold"/>
                <a:cs typeface="Poppins Bold"/>
                <a:sym typeface="Poppins Bold"/>
              </a:rPr>
              <a:t>Improved Wellbeing</a:t>
            </a:r>
          </a:p>
        </p:txBody>
      </p:sp>
      <p:sp>
        <p:nvSpPr>
          <p:cNvPr id="11" name="TextBox 11"/>
          <p:cNvSpPr txBox="1"/>
          <p:nvPr/>
        </p:nvSpPr>
        <p:spPr>
          <a:xfrm>
            <a:off x="11901548" y="6271895"/>
            <a:ext cx="3146703" cy="2491104"/>
          </a:xfrm>
          <a:prstGeom prst="rect">
            <a:avLst/>
          </a:prstGeom>
        </p:spPr>
        <p:txBody>
          <a:bodyPr lIns="0" tIns="0" rIns="0" bIns="0" rtlCol="0" anchor="t">
            <a:spAutoFit/>
          </a:bodyPr>
          <a:lstStyle/>
          <a:p>
            <a:pPr algn="ctr">
              <a:lnSpc>
                <a:spcPts val="3920"/>
              </a:lnSpc>
            </a:pPr>
            <a:r>
              <a:rPr lang="en-US" sz="2800" b="1">
                <a:solidFill>
                  <a:srgbClr val="FFFFFF"/>
                </a:solidFill>
                <a:latin typeface="Poppins Bold"/>
                <a:ea typeface="Poppins Bold"/>
                <a:cs typeface="Poppins Bold"/>
                <a:sym typeface="Poppins Bold"/>
              </a:rPr>
              <a:t>Time Constraints</a:t>
            </a:r>
          </a:p>
          <a:p>
            <a:pPr algn="ctr">
              <a:lnSpc>
                <a:spcPts val="3920"/>
              </a:lnSpc>
            </a:pPr>
            <a:endParaRPr lang="en-US" sz="2800" b="1">
              <a:solidFill>
                <a:srgbClr val="FFFFFF"/>
              </a:solidFill>
              <a:latin typeface="Poppins Bold"/>
              <a:ea typeface="Poppins Bold"/>
              <a:cs typeface="Poppins Bold"/>
              <a:sym typeface="Poppins Bold"/>
            </a:endParaRPr>
          </a:p>
          <a:p>
            <a:pPr algn="ctr">
              <a:lnSpc>
                <a:spcPts val="3920"/>
              </a:lnSpc>
            </a:pPr>
            <a:r>
              <a:rPr lang="en-US" sz="2800" b="1">
                <a:solidFill>
                  <a:srgbClr val="FFFFFF"/>
                </a:solidFill>
                <a:latin typeface="Poppins Bold"/>
                <a:ea typeface="Poppins Bold"/>
                <a:cs typeface="Poppins Bold"/>
                <a:sym typeface="Poppins Bold"/>
              </a:rPr>
              <a:t>Confidence</a:t>
            </a:r>
          </a:p>
          <a:p>
            <a:pPr algn="ctr">
              <a:lnSpc>
                <a:spcPts val="3920"/>
              </a:lnSpc>
            </a:pPr>
            <a:endParaRPr lang="en-US" sz="2800" b="1">
              <a:solidFill>
                <a:srgbClr val="FFFFFF"/>
              </a:solidFill>
              <a:latin typeface="Poppins Bold"/>
              <a:ea typeface="Poppins Bold"/>
              <a:cs typeface="Poppins Bold"/>
              <a:sym typeface="Poppins Bold"/>
            </a:endParaRPr>
          </a:p>
          <a:p>
            <a:pPr algn="ctr">
              <a:lnSpc>
                <a:spcPts val="3920"/>
              </a:lnSpc>
              <a:spcBef>
                <a:spcPct val="0"/>
              </a:spcBef>
            </a:pPr>
            <a:r>
              <a:rPr lang="en-US" sz="2800" b="1">
                <a:solidFill>
                  <a:srgbClr val="FFFFFF"/>
                </a:solidFill>
                <a:latin typeface="Poppins Bold"/>
                <a:ea typeface="Poppins Bold"/>
                <a:cs typeface="Poppins Bold"/>
                <a:sym typeface="Poppins Bold"/>
              </a:rPr>
              <a:t>Behaviour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sp>
        <p:nvSpPr>
          <p:cNvPr id="2" name="Freeform 2"/>
          <p:cNvSpPr/>
          <p:nvPr/>
        </p:nvSpPr>
        <p:spPr>
          <a:xfrm rot="7145075" flipH="1" flipV="1">
            <a:off x="-5883981" y="5332348"/>
            <a:ext cx="9138535" cy="11586099"/>
          </a:xfrm>
          <a:custGeom>
            <a:avLst/>
            <a:gdLst/>
            <a:ahLst/>
            <a:cxnLst/>
            <a:rect l="l" t="t" r="r" b="b"/>
            <a:pathLst>
              <a:path w="9138535" h="11586099">
                <a:moveTo>
                  <a:pt x="9138535" y="11586099"/>
                </a:moveTo>
                <a:lnTo>
                  <a:pt x="0" y="11586099"/>
                </a:lnTo>
                <a:lnTo>
                  <a:pt x="0" y="0"/>
                </a:lnTo>
                <a:lnTo>
                  <a:pt x="9138535" y="0"/>
                </a:lnTo>
                <a:lnTo>
                  <a:pt x="9138535" y="11586099"/>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3" name="Freeform 3"/>
          <p:cNvSpPr/>
          <p:nvPr/>
        </p:nvSpPr>
        <p:spPr>
          <a:xfrm rot="9627046" flipH="1" flipV="1">
            <a:off x="13302995" y="-4012150"/>
            <a:ext cx="7165271" cy="9084337"/>
          </a:xfrm>
          <a:custGeom>
            <a:avLst/>
            <a:gdLst/>
            <a:ahLst/>
            <a:cxnLst/>
            <a:rect l="l" t="t" r="r" b="b"/>
            <a:pathLst>
              <a:path w="7165271" h="9084337">
                <a:moveTo>
                  <a:pt x="7165271" y="9084337"/>
                </a:moveTo>
                <a:lnTo>
                  <a:pt x="0" y="9084337"/>
                </a:lnTo>
                <a:lnTo>
                  <a:pt x="0" y="0"/>
                </a:lnTo>
                <a:lnTo>
                  <a:pt x="7165271" y="0"/>
                </a:lnTo>
                <a:lnTo>
                  <a:pt x="7165271" y="9084337"/>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4" name="Freeform 4"/>
          <p:cNvSpPr/>
          <p:nvPr/>
        </p:nvSpPr>
        <p:spPr>
          <a:xfrm rot="-571041">
            <a:off x="16469387" y="530950"/>
            <a:ext cx="832487" cy="995500"/>
          </a:xfrm>
          <a:custGeom>
            <a:avLst/>
            <a:gdLst/>
            <a:ahLst/>
            <a:cxnLst/>
            <a:rect l="l" t="t" r="r" b="b"/>
            <a:pathLst>
              <a:path w="832487" h="995500">
                <a:moveTo>
                  <a:pt x="0" y="0"/>
                </a:moveTo>
                <a:lnTo>
                  <a:pt x="832487" y="0"/>
                </a:lnTo>
                <a:lnTo>
                  <a:pt x="832487" y="995500"/>
                </a:lnTo>
                <a:lnTo>
                  <a:pt x="0" y="9955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TextBox 5"/>
          <p:cNvSpPr txBox="1"/>
          <p:nvPr/>
        </p:nvSpPr>
        <p:spPr>
          <a:xfrm>
            <a:off x="1028700" y="3976207"/>
            <a:ext cx="5059606" cy="5020945"/>
          </a:xfrm>
          <a:prstGeom prst="rect">
            <a:avLst/>
          </a:prstGeom>
        </p:spPr>
        <p:txBody>
          <a:bodyPr lIns="0" tIns="0" rIns="0" bIns="0" rtlCol="0" anchor="t">
            <a:spAutoFit/>
          </a:bodyPr>
          <a:lstStyle/>
          <a:p>
            <a:pPr algn="l">
              <a:lnSpc>
                <a:spcPts val="4339"/>
              </a:lnSpc>
              <a:spcBef>
                <a:spcPct val="0"/>
              </a:spcBef>
            </a:pPr>
            <a:r>
              <a:rPr lang="en-US" sz="3099" b="1">
                <a:solidFill>
                  <a:srgbClr val="FFFFFF"/>
                </a:solidFill>
                <a:latin typeface="Poppins Bold"/>
                <a:ea typeface="Poppins Bold"/>
                <a:cs typeface="Poppins Bold"/>
                <a:sym typeface="Poppins Bold"/>
              </a:rPr>
              <a:t>Connection to Nature </a:t>
            </a:r>
          </a:p>
          <a:p>
            <a:pPr marL="604516" lvl="1" indent="-302258" algn="l">
              <a:lnSpc>
                <a:spcPts val="3919"/>
              </a:lnSpc>
              <a:buFont typeface="Arial"/>
              <a:buChar char="•"/>
            </a:pPr>
            <a:r>
              <a:rPr lang="en-US" sz="2799">
                <a:solidFill>
                  <a:srgbClr val="FFFFFF"/>
                </a:solidFill>
                <a:latin typeface="Poppins"/>
                <a:ea typeface="Poppins"/>
                <a:cs typeface="Poppins"/>
                <a:sym typeface="Poppins"/>
              </a:rPr>
              <a:t>Around</a:t>
            </a:r>
            <a:r>
              <a:rPr lang="en-US" sz="2799" b="1">
                <a:solidFill>
                  <a:srgbClr val="FFFFFF"/>
                </a:solidFill>
                <a:latin typeface="Poppins Bold"/>
                <a:ea typeface="Poppins Bold"/>
                <a:cs typeface="Poppins Bold"/>
                <a:sym typeface="Poppins Bold"/>
              </a:rPr>
              <a:t> 1 in 3 people in England don’t have access to natural spaces </a:t>
            </a:r>
            <a:r>
              <a:rPr lang="en-US" sz="2799">
                <a:solidFill>
                  <a:srgbClr val="FFFFFF"/>
                </a:solidFill>
                <a:latin typeface="Poppins"/>
                <a:ea typeface="Poppins"/>
                <a:cs typeface="Poppins"/>
                <a:sym typeface="Poppins"/>
              </a:rPr>
              <a:t>near their homes. </a:t>
            </a:r>
          </a:p>
          <a:p>
            <a:pPr marL="604516" lvl="1" indent="-302258" algn="l">
              <a:lnSpc>
                <a:spcPts val="3919"/>
              </a:lnSpc>
              <a:buFont typeface="Arial"/>
              <a:buChar char="•"/>
            </a:pPr>
            <a:r>
              <a:rPr lang="en-US" sz="2799">
                <a:solidFill>
                  <a:srgbClr val="FFFFFF"/>
                </a:solidFill>
                <a:latin typeface="Poppins"/>
                <a:ea typeface="Poppins"/>
                <a:cs typeface="Poppins"/>
                <a:sym typeface="Poppins"/>
              </a:rPr>
              <a:t>Connection to nature results in pro-environmental behaviour. </a:t>
            </a:r>
          </a:p>
        </p:txBody>
      </p:sp>
      <p:sp>
        <p:nvSpPr>
          <p:cNvPr id="6" name="TextBox 6"/>
          <p:cNvSpPr txBox="1"/>
          <p:nvPr/>
        </p:nvSpPr>
        <p:spPr>
          <a:xfrm>
            <a:off x="3483081" y="1031791"/>
            <a:ext cx="11697117" cy="1023357"/>
          </a:xfrm>
          <a:prstGeom prst="rect">
            <a:avLst/>
          </a:prstGeom>
        </p:spPr>
        <p:txBody>
          <a:bodyPr wrap="square" lIns="0" tIns="0" rIns="0" bIns="0" rtlCol="0" anchor="t">
            <a:spAutoFit/>
          </a:bodyPr>
          <a:lstStyle/>
          <a:p>
            <a:pPr algn="ctr">
              <a:lnSpc>
                <a:spcPts val="8400"/>
              </a:lnSpc>
              <a:spcBef>
                <a:spcPct val="0"/>
              </a:spcBef>
            </a:pPr>
            <a:r>
              <a:rPr lang="en-US" sz="6000" b="1" dirty="0">
                <a:solidFill>
                  <a:srgbClr val="FFFFFF"/>
                </a:solidFill>
                <a:latin typeface="Poppins Bold"/>
                <a:ea typeface="Poppins Bold"/>
                <a:cs typeface="Poppins Bold"/>
                <a:sym typeface="Poppins Bold"/>
              </a:rPr>
              <a:t>Benefits to outdoor learning</a:t>
            </a:r>
          </a:p>
        </p:txBody>
      </p:sp>
      <p:sp>
        <p:nvSpPr>
          <p:cNvPr id="7" name="TextBox 7"/>
          <p:cNvSpPr txBox="1"/>
          <p:nvPr/>
        </p:nvSpPr>
        <p:spPr>
          <a:xfrm>
            <a:off x="1461942" y="2265425"/>
            <a:ext cx="15364116" cy="1500505"/>
          </a:xfrm>
          <a:prstGeom prst="rect">
            <a:avLst/>
          </a:prstGeom>
        </p:spPr>
        <p:txBody>
          <a:bodyPr lIns="0" tIns="0" rIns="0" bIns="0" rtlCol="0" anchor="t">
            <a:spAutoFit/>
          </a:bodyPr>
          <a:lstStyle/>
          <a:p>
            <a:pPr algn="l">
              <a:lnSpc>
                <a:spcPts val="3919"/>
              </a:lnSpc>
              <a:spcBef>
                <a:spcPct val="0"/>
              </a:spcBef>
            </a:pPr>
            <a:r>
              <a:rPr lang="en-US" sz="2799">
                <a:solidFill>
                  <a:srgbClr val="FFFFFF"/>
                </a:solidFill>
                <a:latin typeface="Poppins"/>
                <a:ea typeface="Poppins"/>
                <a:cs typeface="Poppins"/>
                <a:sym typeface="Poppins"/>
              </a:rPr>
              <a:t>Outdoor education </a:t>
            </a:r>
            <a:r>
              <a:rPr lang="en-US" sz="2799" b="1">
                <a:solidFill>
                  <a:srgbClr val="FFFFFF"/>
                </a:solidFill>
                <a:latin typeface="Poppins Bold"/>
                <a:ea typeface="Poppins Bold"/>
                <a:cs typeface="Poppins Bold"/>
                <a:sym typeface="Poppins Bold"/>
              </a:rPr>
              <a:t>enhances social relationships</a:t>
            </a:r>
            <a:r>
              <a:rPr lang="en-US" sz="2799">
                <a:solidFill>
                  <a:srgbClr val="FFFFFF"/>
                </a:solidFill>
                <a:latin typeface="Poppins"/>
                <a:ea typeface="Poppins"/>
                <a:cs typeface="Poppins"/>
                <a:sym typeface="Poppins"/>
              </a:rPr>
              <a:t> and can promote </a:t>
            </a:r>
            <a:r>
              <a:rPr lang="en-US" sz="2799" b="1">
                <a:solidFill>
                  <a:srgbClr val="FFFFFF"/>
                </a:solidFill>
                <a:latin typeface="Poppins Bold"/>
                <a:ea typeface="Poppins Bold"/>
                <a:cs typeface="Poppins Bold"/>
                <a:sym typeface="Poppins Bold"/>
              </a:rPr>
              <a:t>behaviour for learning</a:t>
            </a:r>
            <a:r>
              <a:rPr lang="en-US" sz="2799">
                <a:solidFill>
                  <a:srgbClr val="FFFFFF"/>
                </a:solidFill>
                <a:latin typeface="Poppins"/>
                <a:ea typeface="Poppins"/>
                <a:cs typeface="Poppins"/>
                <a:sym typeface="Poppins"/>
              </a:rPr>
              <a:t> among students, particularly those who struggle in traditional classroom settings. Other benefits include:</a:t>
            </a:r>
          </a:p>
        </p:txBody>
      </p:sp>
      <p:sp>
        <p:nvSpPr>
          <p:cNvPr id="8" name="TextBox 8"/>
          <p:cNvSpPr txBox="1"/>
          <p:nvPr/>
        </p:nvSpPr>
        <p:spPr>
          <a:xfrm>
            <a:off x="12968247" y="3976207"/>
            <a:ext cx="4825002" cy="6071235"/>
          </a:xfrm>
          <a:prstGeom prst="rect">
            <a:avLst/>
          </a:prstGeom>
        </p:spPr>
        <p:txBody>
          <a:bodyPr lIns="0" tIns="0" rIns="0" bIns="0" rtlCol="0" anchor="t">
            <a:spAutoFit/>
          </a:bodyPr>
          <a:lstStyle/>
          <a:p>
            <a:pPr algn="l">
              <a:lnSpc>
                <a:spcPts val="4339"/>
              </a:lnSpc>
            </a:pPr>
            <a:r>
              <a:rPr lang="en-US" sz="3099" b="1">
                <a:solidFill>
                  <a:srgbClr val="FFFFFF"/>
                </a:solidFill>
                <a:latin typeface="Poppins Bold"/>
                <a:ea typeface="Poppins Bold"/>
                <a:cs typeface="Poppins Bold"/>
                <a:sym typeface="Poppins Bold"/>
              </a:rPr>
              <a:t>Communicating environmental challenges</a:t>
            </a:r>
          </a:p>
          <a:p>
            <a:pPr marL="604518" lvl="1" indent="-302259" algn="l">
              <a:lnSpc>
                <a:spcPts val="3919"/>
              </a:lnSpc>
              <a:buFont typeface="Arial"/>
              <a:buChar char="•"/>
            </a:pPr>
            <a:r>
              <a:rPr lang="en-US" sz="2799">
                <a:solidFill>
                  <a:srgbClr val="FFFFFF"/>
                </a:solidFill>
                <a:latin typeface="Poppins"/>
                <a:ea typeface="Poppins"/>
                <a:cs typeface="Poppins"/>
                <a:sym typeface="Poppins"/>
              </a:rPr>
              <a:t>Pair</a:t>
            </a:r>
            <a:r>
              <a:rPr lang="en-US" sz="2799" b="1">
                <a:solidFill>
                  <a:srgbClr val="FFFFFF"/>
                </a:solidFill>
                <a:latin typeface="Poppins Bold"/>
                <a:ea typeface="Poppins Bold"/>
                <a:cs typeface="Poppins Bold"/>
                <a:sym typeface="Poppins Bold"/>
              </a:rPr>
              <a:t> climate change</a:t>
            </a:r>
            <a:r>
              <a:rPr lang="en-US" sz="2799">
                <a:solidFill>
                  <a:srgbClr val="FFFFFF"/>
                </a:solidFill>
                <a:latin typeface="Poppins"/>
                <a:ea typeface="Poppins"/>
                <a:cs typeface="Poppins"/>
                <a:sym typeface="Poppins"/>
              </a:rPr>
              <a:t> conversations with examples of nature-based </a:t>
            </a:r>
            <a:r>
              <a:rPr lang="en-US" sz="2799" b="1">
                <a:solidFill>
                  <a:srgbClr val="FFFFFF"/>
                </a:solidFill>
                <a:latin typeface="Poppins Bold"/>
                <a:ea typeface="Poppins Bold"/>
                <a:cs typeface="Poppins Bold"/>
                <a:sym typeface="Poppins Bold"/>
              </a:rPr>
              <a:t>solutions</a:t>
            </a:r>
            <a:r>
              <a:rPr lang="en-US" sz="2799">
                <a:solidFill>
                  <a:srgbClr val="FFFFFF"/>
                </a:solidFill>
                <a:latin typeface="Poppins"/>
                <a:ea typeface="Poppins"/>
                <a:cs typeface="Poppins"/>
                <a:sym typeface="Poppins"/>
              </a:rPr>
              <a:t>.  Shows existing solutions to environmental problems.</a:t>
            </a:r>
          </a:p>
          <a:p>
            <a:pPr algn="l">
              <a:lnSpc>
                <a:spcPts val="3639"/>
              </a:lnSpc>
            </a:pPr>
            <a:endParaRPr lang="en-US" sz="2799">
              <a:solidFill>
                <a:srgbClr val="FFFFFF"/>
              </a:solidFill>
              <a:latin typeface="Poppins"/>
              <a:ea typeface="Poppins"/>
              <a:cs typeface="Poppins"/>
              <a:sym typeface="Poppins"/>
            </a:endParaRPr>
          </a:p>
        </p:txBody>
      </p:sp>
      <p:sp>
        <p:nvSpPr>
          <p:cNvPr id="9" name="TextBox 9"/>
          <p:cNvSpPr txBox="1"/>
          <p:nvPr/>
        </p:nvSpPr>
        <p:spPr>
          <a:xfrm>
            <a:off x="6503515" y="3976207"/>
            <a:ext cx="5656251" cy="5516245"/>
          </a:xfrm>
          <a:prstGeom prst="rect">
            <a:avLst/>
          </a:prstGeom>
        </p:spPr>
        <p:txBody>
          <a:bodyPr lIns="0" tIns="0" rIns="0" bIns="0" rtlCol="0" anchor="t">
            <a:spAutoFit/>
          </a:bodyPr>
          <a:lstStyle/>
          <a:p>
            <a:pPr algn="l">
              <a:lnSpc>
                <a:spcPts val="4339"/>
              </a:lnSpc>
              <a:spcBef>
                <a:spcPct val="0"/>
              </a:spcBef>
            </a:pPr>
            <a:r>
              <a:rPr lang="en-US" sz="3099" b="1">
                <a:solidFill>
                  <a:srgbClr val="FFFFFF"/>
                </a:solidFill>
                <a:latin typeface="Poppins Bold"/>
                <a:ea typeface="Poppins Bold"/>
                <a:cs typeface="Poppins Bold"/>
                <a:sym typeface="Poppins Bold"/>
              </a:rPr>
              <a:t>Improved Wellbeing</a:t>
            </a:r>
          </a:p>
          <a:p>
            <a:pPr marL="604518" lvl="1" indent="-302259" algn="l">
              <a:lnSpc>
                <a:spcPts val="3919"/>
              </a:lnSpc>
              <a:buFont typeface="Arial"/>
              <a:buChar char="•"/>
            </a:pPr>
            <a:r>
              <a:rPr lang="en-US" sz="2799">
                <a:solidFill>
                  <a:srgbClr val="FFFFFF"/>
                </a:solidFill>
                <a:latin typeface="Poppins"/>
                <a:ea typeface="Poppins"/>
                <a:cs typeface="Poppins"/>
                <a:sym typeface="Poppins"/>
              </a:rPr>
              <a:t>Being outdoors </a:t>
            </a:r>
            <a:r>
              <a:rPr lang="en-US" sz="2799" b="1">
                <a:solidFill>
                  <a:srgbClr val="FFFFFF"/>
                </a:solidFill>
                <a:latin typeface="Poppins Bold"/>
                <a:ea typeface="Poppins Bold"/>
                <a:cs typeface="Poppins Bold"/>
                <a:sym typeface="Poppins Bold"/>
              </a:rPr>
              <a:t>relieves anxiety and stress</a:t>
            </a:r>
          </a:p>
          <a:p>
            <a:pPr marL="604518" lvl="1" indent="-302259" algn="l">
              <a:lnSpc>
                <a:spcPts val="3919"/>
              </a:lnSpc>
              <a:buFont typeface="Arial"/>
              <a:buChar char="•"/>
            </a:pPr>
            <a:r>
              <a:rPr lang="en-US" sz="2799">
                <a:solidFill>
                  <a:srgbClr val="FFFFFF"/>
                </a:solidFill>
                <a:latin typeface="Poppins"/>
                <a:ea typeface="Poppins"/>
                <a:cs typeface="Poppins"/>
                <a:sym typeface="Poppins"/>
              </a:rPr>
              <a:t>Removes pupils from a overstimulating environment. </a:t>
            </a:r>
          </a:p>
          <a:p>
            <a:pPr marL="604518" lvl="1" indent="-302259" algn="l">
              <a:lnSpc>
                <a:spcPts val="3919"/>
              </a:lnSpc>
              <a:buFont typeface="Arial"/>
              <a:buChar char="•"/>
            </a:pPr>
            <a:r>
              <a:rPr lang="en-US" sz="2799">
                <a:solidFill>
                  <a:srgbClr val="FFFFFF"/>
                </a:solidFill>
                <a:latin typeface="Poppins"/>
                <a:ea typeface="Poppins"/>
                <a:cs typeface="Poppins"/>
                <a:sym typeface="Poppins"/>
              </a:rPr>
              <a:t>The Wildlife Trust states that appreciating the natural world can improve mental wellbeing and </a:t>
            </a:r>
            <a:r>
              <a:rPr lang="en-US" sz="2799" b="1">
                <a:solidFill>
                  <a:srgbClr val="FFFFFF"/>
                </a:solidFill>
                <a:latin typeface="Poppins Bold"/>
                <a:ea typeface="Poppins Bold"/>
                <a:cs typeface="Poppins Bold"/>
                <a:sym typeface="Poppins Bold"/>
              </a:rPr>
              <a:t>connect children to their emotions.</a:t>
            </a:r>
          </a:p>
        </p:txBody>
      </p:sp>
      <p:sp>
        <p:nvSpPr>
          <p:cNvPr id="10" name="Freeform 10"/>
          <p:cNvSpPr/>
          <p:nvPr/>
        </p:nvSpPr>
        <p:spPr>
          <a:xfrm rot="5400000">
            <a:off x="2441674" y="7601041"/>
            <a:ext cx="7315200" cy="256032"/>
          </a:xfrm>
          <a:custGeom>
            <a:avLst/>
            <a:gdLst/>
            <a:ahLst/>
            <a:cxnLst/>
            <a:rect l="l" t="t" r="r" b="b"/>
            <a:pathLst>
              <a:path w="7315200" h="256032">
                <a:moveTo>
                  <a:pt x="0" y="0"/>
                </a:moveTo>
                <a:lnTo>
                  <a:pt x="7315200" y="0"/>
                </a:lnTo>
                <a:lnTo>
                  <a:pt x="7315200" y="256032"/>
                </a:lnTo>
                <a:lnTo>
                  <a:pt x="0" y="25603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1" name="Freeform 11"/>
          <p:cNvSpPr/>
          <p:nvPr/>
        </p:nvSpPr>
        <p:spPr>
          <a:xfrm rot="5400000">
            <a:off x="8906406" y="7601041"/>
            <a:ext cx="7315200" cy="256032"/>
          </a:xfrm>
          <a:custGeom>
            <a:avLst/>
            <a:gdLst/>
            <a:ahLst/>
            <a:cxnLst/>
            <a:rect l="l" t="t" r="r" b="b"/>
            <a:pathLst>
              <a:path w="7315200" h="256032">
                <a:moveTo>
                  <a:pt x="0" y="0"/>
                </a:moveTo>
                <a:lnTo>
                  <a:pt x="7315200" y="0"/>
                </a:lnTo>
                <a:lnTo>
                  <a:pt x="7315200" y="256032"/>
                </a:lnTo>
                <a:lnTo>
                  <a:pt x="0" y="25603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1287</Words>
  <Application>Microsoft Office PowerPoint</Application>
  <PresentationFormat>Custom</PresentationFormat>
  <Paragraphs>123</Paragraphs>
  <Slides>13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Haas Grot Disp</vt:lpstr>
      <vt:lpstr>Poppins Bold Italics</vt:lpstr>
      <vt:lpstr>Calibri</vt:lpstr>
      <vt:lpstr>Poppins Bold</vt: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 Citizen Science Draft</dc:title>
  <dc:creator>Anna Steele-Perkins</dc:creator>
  <cp:lastModifiedBy>Anna Steele-Perkins</cp:lastModifiedBy>
  <cp:revision>2</cp:revision>
  <dcterms:created xsi:type="dcterms:W3CDTF">2006-08-16T00:00:00Z</dcterms:created>
  <dcterms:modified xsi:type="dcterms:W3CDTF">2026-03-06T10:22:49Z</dcterms:modified>
  <dc:identifier>DAG9o36iuJY</dc:identifier>
</cp:coreProperties>
</file>