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6858000" cy="9144000"/>
  <p:embeddedFontLst>
    <p:embeddedFont>
      <p:font typeface="Poppins" panose="00000500000000000000" pitchFamily="2" charset="0"/>
      <p:regular r:id="rId17"/>
    </p:embeddedFont>
    <p:embeddedFont>
      <p:font typeface="Poppins Bold" panose="00000800000000000000"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774" y="-3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16.png"/><Relationship Id="rId2" Type="http://schemas.openxmlformats.org/officeDocument/2006/relationships/image" Target="../media/image8.sv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hyperlink" Target="https://earthwatch.org.uk/greatukwaterblitz/" TargetMode="Externa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8.svg"/><Relationship Id="rId1" Type="http://schemas.openxmlformats.org/officeDocument/2006/relationships/slideLayout" Target="../slideLayouts/slideLayout7.xml"/><Relationship Id="rId6" Type="http://schemas.openxmlformats.org/officeDocument/2006/relationships/hyperlink" Target="https://www.sas.org.uk/plastic-pollution/million-mile-clean/" TargetMode="External"/><Relationship Id="rId5" Type="http://schemas.openxmlformats.org/officeDocument/2006/relationships/image" Target="../media/image29.sv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hyperlink" Target="https://www.inaturalist.org/pages/seek%5Fapp" TargetMode="Externa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8.svg"/></Relationships>
</file>

<file path=ppt/slides/_rels/slide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8.svg"/><Relationship Id="rId1" Type="http://schemas.openxmlformats.org/officeDocument/2006/relationships/slideLayout" Target="../slideLayouts/slideLayout7.xml"/><Relationship Id="rId5" Type="http://schemas.openxmlformats.org/officeDocument/2006/relationships/hyperlink" Target="https://ati.woodlandtrust.org.uk" TargetMode="Externa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sv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svg"/><Relationship Id="rId1" Type="http://schemas.openxmlformats.org/officeDocument/2006/relationships/slideLayout" Target="../slideLayouts/slideLayout7.xml"/><Relationship Id="rId6" Type="http://schemas.openxmlformats.org/officeDocument/2006/relationships/hyperlink" Target="https://www.rspb.org.uk/whats-happening/get-ready-for-big-schools-birdwatch" TargetMode="External"/><Relationship Id="rId5" Type="http://schemas.openxmlformats.org/officeDocument/2006/relationships/image" Target="../media/image10.sv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8.svg"/><Relationship Id="rId1" Type="http://schemas.openxmlformats.org/officeDocument/2006/relationships/slideLayout" Target="../slideLayouts/slideLayout7.xml"/><Relationship Id="rId6" Type="http://schemas.openxmlformats.org/officeDocument/2006/relationships/hyperlink" Target="https://naturescalendar.woodlandtrust.org.uk/?_gl=1*m36hkc*_gcl_au*NDg3NzI3NDY1LjE3NzE4Mzk2NDk.*_ga*MjgzNjE1MjI3LjE3NzE4Mzk2Mzk.*_ga_YYKVQEPV0X*czE3NzI3OTE2NDkkbzQkZzEkdDE3NzI3OTE2NTgkajUxJGwwJGgxMjU2NDk1MTk1" TargetMode="Externa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8.svg"/><Relationship Id="rId1" Type="http://schemas.openxmlformats.org/officeDocument/2006/relationships/slideLayout" Target="../slideLayouts/slideLayout7.xml"/><Relationship Id="rId6" Type="http://schemas.openxmlformats.org/officeDocument/2006/relationships/hyperlink" Target="https://thebigplasticcount.com"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sv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hyperlink" Target="https://earthwatch.org.uk/greatukwaterblitz/" TargetMode="External"/><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9.png"/><Relationship Id="rId2" Type="http://schemas.openxmlformats.org/officeDocument/2006/relationships/hyperlink" Target="https://merlin.allaboutbirds.org" TargetMode="Externa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svg"/><Relationship Id="rId1" Type="http://schemas.openxmlformats.org/officeDocument/2006/relationships/slideLayout" Target="../slideLayouts/slideLayout7.xml"/><Relationship Id="rId5" Type="http://schemas.openxmlformats.org/officeDocument/2006/relationships/hyperlink" Target="https://ukpoms.org.uk/fit-counts" TargetMode="Externa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hyperlink" Target="https://bigbutterflycount.butterfly-conservation.org" TargetMode="External"/><Relationship Id="rId3" Type="http://schemas.openxmlformats.org/officeDocument/2006/relationships/image" Target="../media/image7.svg"/><Relationship Id="rId7" Type="http://schemas.openxmlformats.org/officeDocument/2006/relationships/image" Target="../media/image24.png"/><Relationship Id="rId2" Type="http://schemas.openxmlformats.org/officeDocument/2006/relationships/image" Target="../media/image8.sv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sv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8135684" y="-166501"/>
            <a:ext cx="10469330" cy="10453501"/>
          </a:xfrm>
          <a:custGeom>
            <a:avLst/>
            <a:gdLst/>
            <a:ahLst/>
            <a:cxnLst/>
            <a:rect l="l" t="t" r="r" b="b"/>
            <a:pathLst>
              <a:path w="10469330" h="10453501">
                <a:moveTo>
                  <a:pt x="0" y="0"/>
                </a:moveTo>
                <a:lnTo>
                  <a:pt x="10469330" y="0"/>
                </a:lnTo>
                <a:lnTo>
                  <a:pt x="10469330" y="10453501"/>
                </a:lnTo>
                <a:lnTo>
                  <a:pt x="0" y="10453501"/>
                </a:lnTo>
                <a:lnTo>
                  <a:pt x="0" y="0"/>
                </a:lnTo>
                <a:close/>
              </a:path>
            </a:pathLst>
          </a:custGeom>
          <a:blipFill>
            <a:blip r:embed="rId2"/>
            <a:stretch>
              <a:fillRect t="-16767" b="-16767"/>
            </a:stretch>
          </a:blipFill>
        </p:spPr>
        <p:txBody>
          <a:bodyPr/>
          <a:lstStyle/>
          <a:p>
            <a:endParaRPr lang="en-GB"/>
          </a:p>
        </p:txBody>
      </p:sp>
      <p:grpSp>
        <p:nvGrpSpPr>
          <p:cNvPr id="3" name="Group 3"/>
          <p:cNvGrpSpPr/>
          <p:nvPr/>
        </p:nvGrpSpPr>
        <p:grpSpPr>
          <a:xfrm>
            <a:off x="-881087" y="-23470"/>
            <a:ext cx="9016771" cy="10789801"/>
            <a:chOff x="0" y="0"/>
            <a:chExt cx="2746254" cy="3286269"/>
          </a:xfrm>
        </p:grpSpPr>
        <p:sp>
          <p:nvSpPr>
            <p:cNvPr id="4" name="Freeform 4"/>
            <p:cNvSpPr/>
            <p:nvPr/>
          </p:nvSpPr>
          <p:spPr>
            <a:xfrm>
              <a:off x="0" y="0"/>
              <a:ext cx="2746254" cy="3286270"/>
            </a:xfrm>
            <a:custGeom>
              <a:avLst/>
              <a:gdLst/>
              <a:ahLst/>
              <a:cxnLst/>
              <a:rect l="l" t="t" r="r" b="b"/>
              <a:pathLst>
                <a:path w="2746254" h="3286270">
                  <a:moveTo>
                    <a:pt x="0" y="0"/>
                  </a:moveTo>
                  <a:lnTo>
                    <a:pt x="2746254" y="0"/>
                  </a:lnTo>
                  <a:lnTo>
                    <a:pt x="2746254" y="3286270"/>
                  </a:lnTo>
                  <a:lnTo>
                    <a:pt x="0" y="3286270"/>
                  </a:lnTo>
                  <a:close/>
                </a:path>
              </a:pathLst>
            </a:custGeom>
            <a:solidFill>
              <a:srgbClr val="006A5A"/>
            </a:solidFill>
          </p:spPr>
          <p:txBody>
            <a:bodyPr/>
            <a:lstStyle/>
            <a:p>
              <a:endParaRPr lang="en-GB"/>
            </a:p>
          </p:txBody>
        </p:sp>
        <p:sp>
          <p:nvSpPr>
            <p:cNvPr id="5" name="TextBox 5"/>
            <p:cNvSpPr txBox="1"/>
            <p:nvPr/>
          </p:nvSpPr>
          <p:spPr>
            <a:xfrm>
              <a:off x="0" y="-38100"/>
              <a:ext cx="2746254" cy="3324369"/>
            </a:xfrm>
            <a:prstGeom prst="rect">
              <a:avLst/>
            </a:prstGeom>
          </p:spPr>
          <p:txBody>
            <a:bodyPr lIns="43929" tIns="43929" rIns="43929" bIns="43929" rtlCol="0" anchor="ctr"/>
            <a:lstStyle/>
            <a:p>
              <a:pPr algn="ctr">
                <a:lnSpc>
                  <a:spcPts val="2011"/>
                </a:lnSpc>
              </a:pPr>
              <a:endParaRPr/>
            </a:p>
          </p:txBody>
        </p:sp>
      </p:grpSp>
      <p:sp>
        <p:nvSpPr>
          <p:cNvPr id="6" name="Freeform 6"/>
          <p:cNvSpPr/>
          <p:nvPr/>
        </p:nvSpPr>
        <p:spPr>
          <a:xfrm>
            <a:off x="1401376" y="6213784"/>
            <a:ext cx="6030033" cy="3535859"/>
          </a:xfrm>
          <a:custGeom>
            <a:avLst/>
            <a:gdLst/>
            <a:ahLst/>
            <a:cxnLst/>
            <a:rect l="l" t="t" r="r" b="b"/>
            <a:pathLst>
              <a:path w="6030033" h="3535859">
                <a:moveTo>
                  <a:pt x="0" y="0"/>
                </a:moveTo>
                <a:lnTo>
                  <a:pt x="6030033" y="0"/>
                </a:lnTo>
                <a:lnTo>
                  <a:pt x="6030033" y="3535859"/>
                </a:lnTo>
                <a:lnTo>
                  <a:pt x="0" y="3535859"/>
                </a:lnTo>
                <a:lnTo>
                  <a:pt x="0" y="0"/>
                </a:lnTo>
                <a:close/>
              </a:path>
            </a:pathLst>
          </a:custGeom>
          <a:blipFill>
            <a:blip r:embed="rId3"/>
            <a:stretch>
              <a:fillRect/>
            </a:stretch>
          </a:blipFill>
        </p:spPr>
        <p:txBody>
          <a:bodyPr/>
          <a:lstStyle/>
          <a:p>
            <a:endParaRPr lang="en-GB"/>
          </a:p>
        </p:txBody>
      </p:sp>
      <p:sp>
        <p:nvSpPr>
          <p:cNvPr id="7" name="TextBox 7"/>
          <p:cNvSpPr txBox="1"/>
          <p:nvPr/>
        </p:nvSpPr>
        <p:spPr>
          <a:xfrm>
            <a:off x="489787" y="3577586"/>
            <a:ext cx="7328883" cy="1840056"/>
          </a:xfrm>
          <a:prstGeom prst="rect">
            <a:avLst/>
          </a:prstGeom>
        </p:spPr>
        <p:txBody>
          <a:bodyPr lIns="0" tIns="0" rIns="0" bIns="0" rtlCol="0" anchor="t">
            <a:spAutoFit/>
          </a:bodyPr>
          <a:lstStyle/>
          <a:p>
            <a:pPr algn="ctr">
              <a:lnSpc>
                <a:spcPts val="7254"/>
              </a:lnSpc>
            </a:pPr>
            <a:r>
              <a:rPr lang="en-US" sz="5181" b="1">
                <a:solidFill>
                  <a:srgbClr val="D0DC24"/>
                </a:solidFill>
                <a:latin typeface="Poppins Bold"/>
                <a:ea typeface="Poppins Bold"/>
                <a:cs typeface="Poppins Bold"/>
                <a:sym typeface="Poppins Bold"/>
              </a:rPr>
              <a:t>A Calendar of Citizen Science Projects</a:t>
            </a:r>
          </a:p>
        </p:txBody>
      </p:sp>
      <p:sp>
        <p:nvSpPr>
          <p:cNvPr id="8" name="TextBox 8"/>
          <p:cNvSpPr txBox="1"/>
          <p:nvPr/>
        </p:nvSpPr>
        <p:spPr>
          <a:xfrm>
            <a:off x="732643" y="5785795"/>
            <a:ext cx="6843170" cy="798830"/>
          </a:xfrm>
          <a:prstGeom prst="rect">
            <a:avLst/>
          </a:prstGeom>
        </p:spPr>
        <p:txBody>
          <a:bodyPr lIns="0" tIns="0" rIns="0" bIns="0" rtlCol="0" anchor="t">
            <a:spAutoFit/>
          </a:bodyPr>
          <a:lstStyle/>
          <a:p>
            <a:pPr algn="ctr">
              <a:lnSpc>
                <a:spcPts val="3220"/>
              </a:lnSpc>
              <a:spcBef>
                <a:spcPct val="0"/>
              </a:spcBef>
            </a:pPr>
            <a:r>
              <a:rPr lang="en-US" sz="2300">
                <a:solidFill>
                  <a:srgbClr val="A3BAC3"/>
                </a:solidFill>
                <a:latin typeface="Poppins"/>
                <a:ea typeface="Poppins"/>
                <a:cs typeface="Poppins"/>
                <a:sym typeface="Poppins"/>
              </a:rPr>
              <a:t>How to bring nature and science into your school.</a:t>
            </a:r>
          </a:p>
        </p:txBody>
      </p:sp>
      <p:sp>
        <p:nvSpPr>
          <p:cNvPr id="9" name="Freeform 9"/>
          <p:cNvSpPr/>
          <p:nvPr/>
        </p:nvSpPr>
        <p:spPr>
          <a:xfrm rot="9704729">
            <a:off x="-2251142" y="-1205336"/>
            <a:ext cx="7305036" cy="3443022"/>
          </a:xfrm>
          <a:custGeom>
            <a:avLst/>
            <a:gdLst/>
            <a:ahLst/>
            <a:cxnLst/>
            <a:rect l="l" t="t" r="r" b="b"/>
            <a:pathLst>
              <a:path w="7305036" h="3443022">
                <a:moveTo>
                  <a:pt x="0" y="0"/>
                </a:moveTo>
                <a:lnTo>
                  <a:pt x="7305036" y="0"/>
                </a:lnTo>
                <a:lnTo>
                  <a:pt x="7305036" y="3443022"/>
                </a:lnTo>
                <a:lnTo>
                  <a:pt x="0" y="344302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0" name="Freeform 10"/>
          <p:cNvSpPr/>
          <p:nvPr/>
        </p:nvSpPr>
        <p:spPr>
          <a:xfrm rot="9704729">
            <a:off x="-2472503" y="-1957904"/>
            <a:ext cx="7305036" cy="3443022"/>
          </a:xfrm>
          <a:custGeom>
            <a:avLst/>
            <a:gdLst/>
            <a:ahLst/>
            <a:cxnLst/>
            <a:rect l="l" t="t" r="r" b="b"/>
            <a:pathLst>
              <a:path w="7305036" h="3443022">
                <a:moveTo>
                  <a:pt x="0" y="0"/>
                </a:moveTo>
                <a:lnTo>
                  <a:pt x="7305035" y="0"/>
                </a:lnTo>
                <a:lnTo>
                  <a:pt x="7305035" y="3443022"/>
                </a:lnTo>
                <a:lnTo>
                  <a:pt x="0" y="3443022"/>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6A5A"/>
        </a:solidFill>
        <a:effectLst/>
      </p:bgPr>
    </p:bg>
    <p:spTree>
      <p:nvGrpSpPr>
        <p:cNvPr id="1" name=""/>
        <p:cNvGrpSpPr/>
        <p:nvPr/>
      </p:nvGrpSpPr>
      <p:grpSpPr>
        <a:xfrm>
          <a:off x="0" y="0"/>
          <a:ext cx="0" cy="0"/>
          <a:chOff x="0" y="0"/>
          <a:chExt cx="0" cy="0"/>
        </a:xfrm>
      </p:grpSpPr>
      <p:grpSp>
        <p:nvGrpSpPr>
          <p:cNvPr id="2" name="Group 2"/>
          <p:cNvGrpSpPr/>
          <p:nvPr/>
        </p:nvGrpSpPr>
        <p:grpSpPr>
          <a:xfrm rot="126093">
            <a:off x="1271533" y="304649"/>
            <a:ext cx="16807693" cy="10491940"/>
            <a:chOff x="0" y="0"/>
            <a:chExt cx="22410257" cy="13989253"/>
          </a:xfrm>
        </p:grpSpPr>
        <p:grpSp>
          <p:nvGrpSpPr>
            <p:cNvPr id="3" name="Group 3"/>
            <p:cNvGrpSpPr/>
            <p:nvPr/>
          </p:nvGrpSpPr>
          <p:grpSpPr>
            <a:xfrm>
              <a:off x="0" y="369411"/>
              <a:ext cx="22410257" cy="13619842"/>
              <a:chOff x="0" y="0"/>
              <a:chExt cx="5816681" cy="3535090"/>
            </a:xfrm>
          </p:grpSpPr>
          <p:sp>
            <p:nvSpPr>
              <p:cNvPr id="4" name="Freeform 4"/>
              <p:cNvSpPr/>
              <p:nvPr/>
            </p:nvSpPr>
            <p:spPr>
              <a:xfrm>
                <a:off x="0" y="0"/>
                <a:ext cx="5816681" cy="3535090"/>
              </a:xfrm>
              <a:custGeom>
                <a:avLst/>
                <a:gdLst/>
                <a:ahLst/>
                <a:cxnLst/>
                <a:rect l="l" t="t" r="r" b="b"/>
                <a:pathLst>
                  <a:path w="5816681" h="3535090">
                    <a:moveTo>
                      <a:pt x="17649" y="0"/>
                    </a:moveTo>
                    <a:lnTo>
                      <a:pt x="5799032" y="0"/>
                    </a:lnTo>
                    <a:cubicBezTo>
                      <a:pt x="5803712" y="0"/>
                      <a:pt x="5808202" y="1859"/>
                      <a:pt x="5811512" y="5169"/>
                    </a:cubicBezTo>
                    <a:cubicBezTo>
                      <a:pt x="5814821" y="8479"/>
                      <a:pt x="5816681" y="12968"/>
                      <a:pt x="5816681" y="17649"/>
                    </a:cubicBezTo>
                    <a:lnTo>
                      <a:pt x="5816681" y="3517441"/>
                    </a:lnTo>
                    <a:cubicBezTo>
                      <a:pt x="5816681" y="3522122"/>
                      <a:pt x="5814821" y="3526611"/>
                      <a:pt x="5811512" y="3529921"/>
                    </a:cubicBezTo>
                    <a:cubicBezTo>
                      <a:pt x="5808202" y="3533230"/>
                      <a:pt x="5803712" y="3535090"/>
                      <a:pt x="5799032" y="3535090"/>
                    </a:cubicBezTo>
                    <a:lnTo>
                      <a:pt x="17649" y="3535090"/>
                    </a:lnTo>
                    <a:cubicBezTo>
                      <a:pt x="12968" y="3535090"/>
                      <a:pt x="8479" y="3533230"/>
                      <a:pt x="5169" y="3529921"/>
                    </a:cubicBezTo>
                    <a:cubicBezTo>
                      <a:pt x="1859" y="3526611"/>
                      <a:pt x="0" y="3522122"/>
                      <a:pt x="0" y="3517441"/>
                    </a:cubicBezTo>
                    <a:lnTo>
                      <a:pt x="0" y="17649"/>
                    </a:lnTo>
                    <a:cubicBezTo>
                      <a:pt x="0" y="12968"/>
                      <a:pt x="1859" y="8479"/>
                      <a:pt x="5169" y="5169"/>
                    </a:cubicBezTo>
                    <a:cubicBezTo>
                      <a:pt x="8479" y="1859"/>
                      <a:pt x="12968" y="0"/>
                      <a:pt x="17649" y="0"/>
                    </a:cubicBezTo>
                    <a:close/>
                  </a:path>
                </a:pathLst>
              </a:custGeom>
              <a:solidFill>
                <a:srgbClr val="D0DC24"/>
              </a:solidFill>
            </p:spPr>
            <p:txBody>
              <a:bodyPr/>
              <a:lstStyle/>
              <a:p>
                <a:endParaRPr lang="en-GB"/>
              </a:p>
            </p:txBody>
          </p:sp>
          <p:sp>
            <p:nvSpPr>
              <p:cNvPr id="5" name="TextBox 5"/>
              <p:cNvSpPr txBox="1"/>
              <p:nvPr/>
            </p:nvSpPr>
            <p:spPr>
              <a:xfrm>
                <a:off x="0" y="-28575"/>
                <a:ext cx="5816681" cy="3563665"/>
              </a:xfrm>
              <a:prstGeom prst="rect">
                <a:avLst/>
              </a:prstGeom>
            </p:spPr>
            <p:txBody>
              <a:bodyPr lIns="50800" tIns="50800" rIns="50800" bIns="50800" rtlCol="0" anchor="ctr"/>
              <a:lstStyle/>
              <a:p>
                <a:pPr algn="ctr">
                  <a:lnSpc>
                    <a:spcPts val="1960"/>
                  </a:lnSpc>
                </a:pPr>
                <a:endParaRPr/>
              </a:p>
            </p:txBody>
          </p:sp>
        </p:grpSp>
        <p:grpSp>
          <p:nvGrpSpPr>
            <p:cNvPr id="6" name="Group 6"/>
            <p:cNvGrpSpPr/>
            <p:nvPr/>
          </p:nvGrpSpPr>
          <p:grpSpPr>
            <a:xfrm>
              <a:off x="0" y="0"/>
              <a:ext cx="7113685" cy="2084067"/>
              <a:chOff x="0" y="0"/>
              <a:chExt cx="1846388" cy="540929"/>
            </a:xfrm>
          </p:grpSpPr>
          <p:sp>
            <p:nvSpPr>
              <p:cNvPr id="7" name="Freeform 7"/>
              <p:cNvSpPr/>
              <p:nvPr/>
            </p:nvSpPr>
            <p:spPr>
              <a:xfrm>
                <a:off x="0" y="0"/>
                <a:ext cx="1846388" cy="540929"/>
              </a:xfrm>
              <a:custGeom>
                <a:avLst/>
                <a:gdLst/>
                <a:ahLst/>
                <a:cxnLst/>
                <a:rect l="l" t="t" r="r" b="b"/>
                <a:pathLst>
                  <a:path w="1846388" h="540929">
                    <a:moveTo>
                      <a:pt x="1643188" y="0"/>
                    </a:moveTo>
                    <a:cubicBezTo>
                      <a:pt x="1755412" y="0"/>
                      <a:pt x="1846388" y="121091"/>
                      <a:pt x="1846388" y="270464"/>
                    </a:cubicBezTo>
                    <a:cubicBezTo>
                      <a:pt x="1846388" y="419838"/>
                      <a:pt x="1755412" y="540929"/>
                      <a:pt x="1643188" y="540929"/>
                    </a:cubicBezTo>
                    <a:lnTo>
                      <a:pt x="203200" y="540929"/>
                    </a:lnTo>
                    <a:cubicBezTo>
                      <a:pt x="90976" y="540929"/>
                      <a:pt x="0" y="419838"/>
                      <a:pt x="0" y="270464"/>
                    </a:cubicBezTo>
                    <a:cubicBezTo>
                      <a:pt x="0" y="121091"/>
                      <a:pt x="90976" y="0"/>
                      <a:pt x="203200" y="0"/>
                    </a:cubicBezTo>
                    <a:close/>
                  </a:path>
                </a:pathLst>
              </a:custGeom>
              <a:solidFill>
                <a:srgbClr val="D0DC24"/>
              </a:solidFill>
            </p:spPr>
            <p:txBody>
              <a:bodyPr/>
              <a:lstStyle/>
              <a:p>
                <a:endParaRPr lang="en-GB"/>
              </a:p>
            </p:txBody>
          </p:sp>
          <p:sp>
            <p:nvSpPr>
              <p:cNvPr id="8" name="TextBox 8"/>
              <p:cNvSpPr txBox="1"/>
              <p:nvPr/>
            </p:nvSpPr>
            <p:spPr>
              <a:xfrm>
                <a:off x="0" y="-28575"/>
                <a:ext cx="1846388" cy="569504"/>
              </a:xfrm>
              <a:prstGeom prst="rect">
                <a:avLst/>
              </a:prstGeom>
            </p:spPr>
            <p:txBody>
              <a:bodyPr lIns="50800" tIns="50800" rIns="50800" bIns="50800" rtlCol="0" anchor="ctr"/>
              <a:lstStyle/>
              <a:p>
                <a:pPr algn="ctr">
                  <a:lnSpc>
                    <a:spcPts val="1960"/>
                  </a:lnSpc>
                </a:pPr>
                <a:endParaRPr/>
              </a:p>
            </p:txBody>
          </p:sp>
        </p:grpSp>
      </p:grpSp>
      <p:grpSp>
        <p:nvGrpSpPr>
          <p:cNvPr id="9" name="Group 9"/>
          <p:cNvGrpSpPr/>
          <p:nvPr/>
        </p:nvGrpSpPr>
        <p:grpSpPr>
          <a:xfrm>
            <a:off x="673342" y="1228954"/>
            <a:ext cx="17346958" cy="10059520"/>
            <a:chOff x="0" y="0"/>
            <a:chExt cx="6216758" cy="3605105"/>
          </a:xfrm>
        </p:grpSpPr>
        <p:sp>
          <p:nvSpPr>
            <p:cNvPr id="10" name="Freeform 10"/>
            <p:cNvSpPr/>
            <p:nvPr/>
          </p:nvSpPr>
          <p:spPr>
            <a:xfrm>
              <a:off x="0" y="0"/>
              <a:ext cx="6216758" cy="3605105"/>
            </a:xfrm>
            <a:custGeom>
              <a:avLst/>
              <a:gdLst/>
              <a:ahLst/>
              <a:cxnLst/>
              <a:rect l="l" t="t" r="r" b="b"/>
              <a:pathLst>
                <a:path w="6216758" h="3605105">
                  <a:moveTo>
                    <a:pt x="16513" y="0"/>
                  </a:moveTo>
                  <a:lnTo>
                    <a:pt x="6200245" y="0"/>
                  </a:lnTo>
                  <a:cubicBezTo>
                    <a:pt x="6209365" y="0"/>
                    <a:pt x="6216758" y="7393"/>
                    <a:pt x="6216758" y="16513"/>
                  </a:cubicBezTo>
                  <a:lnTo>
                    <a:pt x="6216758" y="3588592"/>
                  </a:lnTo>
                  <a:cubicBezTo>
                    <a:pt x="6216758" y="3597712"/>
                    <a:pt x="6209365" y="3605105"/>
                    <a:pt x="6200245" y="3605105"/>
                  </a:cubicBezTo>
                  <a:lnTo>
                    <a:pt x="16513" y="3605105"/>
                  </a:lnTo>
                  <a:cubicBezTo>
                    <a:pt x="7393" y="3605105"/>
                    <a:pt x="0" y="3597712"/>
                    <a:pt x="0" y="3588592"/>
                  </a:cubicBezTo>
                  <a:lnTo>
                    <a:pt x="0" y="16513"/>
                  </a:lnTo>
                  <a:cubicBezTo>
                    <a:pt x="0" y="7393"/>
                    <a:pt x="7393" y="0"/>
                    <a:pt x="16513" y="0"/>
                  </a:cubicBezTo>
                  <a:close/>
                </a:path>
              </a:pathLst>
            </a:custGeom>
            <a:solidFill>
              <a:srgbClr val="FFFFFF"/>
            </a:solidFill>
          </p:spPr>
          <p:txBody>
            <a:bodyPr/>
            <a:lstStyle/>
            <a:p>
              <a:endParaRPr lang="en-GB"/>
            </a:p>
          </p:txBody>
        </p:sp>
        <p:sp>
          <p:nvSpPr>
            <p:cNvPr id="11" name="TextBox 11"/>
            <p:cNvSpPr txBox="1"/>
            <p:nvPr/>
          </p:nvSpPr>
          <p:spPr>
            <a:xfrm>
              <a:off x="0" y="-28575"/>
              <a:ext cx="6216758" cy="3633680"/>
            </a:xfrm>
            <a:prstGeom prst="rect">
              <a:avLst/>
            </a:prstGeom>
          </p:spPr>
          <p:txBody>
            <a:bodyPr lIns="50800" tIns="50800" rIns="50800" bIns="50800" rtlCol="0" anchor="ctr"/>
            <a:lstStyle/>
            <a:p>
              <a:pPr algn="ctr">
                <a:lnSpc>
                  <a:spcPts val="1960"/>
                </a:lnSpc>
              </a:pPr>
              <a:endParaRPr/>
            </a:p>
          </p:txBody>
        </p:sp>
      </p:grpSp>
      <p:sp>
        <p:nvSpPr>
          <p:cNvPr id="12" name="Freeform 12"/>
          <p:cNvSpPr/>
          <p:nvPr/>
        </p:nvSpPr>
        <p:spPr>
          <a:xfrm rot="427094">
            <a:off x="16292916" y="355623"/>
            <a:ext cx="564948" cy="2172876"/>
          </a:xfrm>
          <a:custGeom>
            <a:avLst/>
            <a:gdLst/>
            <a:ahLst/>
            <a:cxnLst/>
            <a:rect l="l" t="t" r="r" b="b"/>
            <a:pathLst>
              <a:path w="564948" h="2172876">
                <a:moveTo>
                  <a:pt x="0" y="0"/>
                </a:moveTo>
                <a:lnTo>
                  <a:pt x="564948" y="0"/>
                </a:lnTo>
                <a:lnTo>
                  <a:pt x="564948" y="2172876"/>
                </a:lnTo>
                <a:lnTo>
                  <a:pt x="0" y="2172876"/>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GB"/>
          </a:p>
        </p:txBody>
      </p:sp>
      <p:grpSp>
        <p:nvGrpSpPr>
          <p:cNvPr id="13" name="Group 13"/>
          <p:cNvGrpSpPr/>
          <p:nvPr/>
        </p:nvGrpSpPr>
        <p:grpSpPr>
          <a:xfrm rot="2163681">
            <a:off x="4253045" y="1863654"/>
            <a:ext cx="10187551" cy="5853211"/>
            <a:chOff x="0" y="0"/>
            <a:chExt cx="13583402" cy="7804282"/>
          </a:xfrm>
        </p:grpSpPr>
        <p:sp>
          <p:nvSpPr>
            <p:cNvPr id="14" name="Freeform 14"/>
            <p:cNvSpPr/>
            <p:nvPr/>
          </p:nvSpPr>
          <p:spPr>
            <a:xfrm>
              <a:off x="0" y="0"/>
              <a:ext cx="13583402" cy="7804282"/>
            </a:xfrm>
            <a:custGeom>
              <a:avLst/>
              <a:gdLst/>
              <a:ahLst/>
              <a:cxnLst/>
              <a:rect l="l" t="t" r="r" b="b"/>
              <a:pathLst>
                <a:path w="13583402" h="7804282">
                  <a:moveTo>
                    <a:pt x="0" y="0"/>
                  </a:moveTo>
                  <a:lnTo>
                    <a:pt x="13583402" y="0"/>
                  </a:lnTo>
                  <a:lnTo>
                    <a:pt x="13583402" y="7804282"/>
                  </a:lnTo>
                  <a:lnTo>
                    <a:pt x="0" y="780428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5" name="Freeform 15"/>
            <p:cNvSpPr/>
            <p:nvPr/>
          </p:nvSpPr>
          <p:spPr>
            <a:xfrm rot="-909346">
              <a:off x="1014734" y="2202402"/>
              <a:ext cx="11428950" cy="3406609"/>
            </a:xfrm>
            <a:custGeom>
              <a:avLst/>
              <a:gdLst/>
              <a:ahLst/>
              <a:cxnLst/>
              <a:rect l="l" t="t" r="r" b="b"/>
              <a:pathLst>
                <a:path w="11428950" h="3406609">
                  <a:moveTo>
                    <a:pt x="0" y="0"/>
                  </a:moveTo>
                  <a:lnTo>
                    <a:pt x="11428950" y="0"/>
                  </a:lnTo>
                  <a:lnTo>
                    <a:pt x="11428950" y="3406609"/>
                  </a:lnTo>
                  <a:lnTo>
                    <a:pt x="0" y="3406609"/>
                  </a:lnTo>
                  <a:lnTo>
                    <a:pt x="0" y="0"/>
                  </a:lnTo>
                  <a:close/>
                </a:path>
              </a:pathLst>
            </a:custGeom>
            <a:blipFill>
              <a:blip r:embed="rId4"/>
              <a:stretch>
                <a:fillRect l="-86456" t="-73231" r="-82890" b="-78658"/>
              </a:stretch>
            </a:blipFill>
          </p:spPr>
          <p:txBody>
            <a:bodyPr/>
            <a:lstStyle/>
            <a:p>
              <a:endParaRPr lang="en-GB"/>
            </a:p>
          </p:txBody>
        </p:sp>
      </p:grpSp>
      <p:sp>
        <p:nvSpPr>
          <p:cNvPr id="16" name="TextBox 16"/>
          <p:cNvSpPr txBox="1"/>
          <p:nvPr/>
        </p:nvSpPr>
        <p:spPr>
          <a:xfrm>
            <a:off x="1578367" y="20549"/>
            <a:ext cx="5639563" cy="1095375"/>
          </a:xfrm>
          <a:prstGeom prst="rect">
            <a:avLst/>
          </a:prstGeom>
        </p:spPr>
        <p:txBody>
          <a:bodyPr lIns="0" tIns="0" rIns="0" bIns="0" rtlCol="0" anchor="t">
            <a:spAutoFit/>
          </a:bodyPr>
          <a:lstStyle/>
          <a:p>
            <a:pPr algn="l">
              <a:lnSpc>
                <a:spcPts val="8400"/>
              </a:lnSpc>
            </a:pPr>
            <a:r>
              <a:rPr lang="en-US" sz="6000" b="1">
                <a:solidFill>
                  <a:srgbClr val="000000"/>
                </a:solidFill>
                <a:latin typeface="Poppins Bold"/>
                <a:ea typeface="Poppins Bold"/>
                <a:cs typeface="Poppins Bold"/>
                <a:sym typeface="Poppins Bold"/>
              </a:rPr>
              <a:t>Sept</a:t>
            </a:r>
          </a:p>
        </p:txBody>
      </p:sp>
      <p:sp>
        <p:nvSpPr>
          <p:cNvPr id="17" name="TextBox 17"/>
          <p:cNvSpPr txBox="1"/>
          <p:nvPr/>
        </p:nvSpPr>
        <p:spPr>
          <a:xfrm>
            <a:off x="1321073" y="7377378"/>
            <a:ext cx="8691477" cy="2491105"/>
          </a:xfrm>
          <a:prstGeom prst="rect">
            <a:avLst/>
          </a:prstGeom>
        </p:spPr>
        <p:txBody>
          <a:bodyPr lIns="0" tIns="0" rIns="0" bIns="0" rtlCol="0" anchor="t">
            <a:spAutoFit/>
          </a:bodyPr>
          <a:lstStyle/>
          <a:p>
            <a:pPr algn="l">
              <a:lnSpc>
                <a:spcPts val="3920"/>
              </a:lnSpc>
            </a:pPr>
            <a:r>
              <a:rPr lang="en-US" sz="2800" b="1">
                <a:solidFill>
                  <a:srgbClr val="000000"/>
                </a:solidFill>
                <a:latin typeface="Poppins Bold"/>
                <a:ea typeface="Poppins Bold"/>
                <a:cs typeface="Poppins Bold"/>
                <a:sym typeface="Poppins Bold"/>
              </a:rPr>
              <a:t>Adaptations</a:t>
            </a:r>
            <a:r>
              <a:rPr lang="en-US" sz="2800">
                <a:solidFill>
                  <a:srgbClr val="000000"/>
                </a:solidFill>
                <a:latin typeface="Poppins"/>
                <a:ea typeface="Poppins"/>
                <a:cs typeface="Poppins"/>
                <a:sym typeface="Poppins"/>
              </a:rPr>
              <a:t> - can students compare data from April? Did they notice anything different about results or process? How might the weather effect the pollution they may or may not be seeing.</a:t>
            </a:r>
          </a:p>
          <a:p>
            <a:pPr algn="l">
              <a:lnSpc>
                <a:spcPts val="3920"/>
              </a:lnSpc>
            </a:pPr>
            <a:r>
              <a:rPr lang="en-US" sz="2800" b="1" u="sng">
                <a:solidFill>
                  <a:srgbClr val="000000"/>
                </a:solidFill>
                <a:latin typeface="Poppins Bold"/>
                <a:ea typeface="Poppins Bold"/>
                <a:cs typeface="Poppins Bold"/>
                <a:sym typeface="Poppins Bold"/>
                <a:hlinkClick r:id="rId5" tooltip="https://earthwatch.org.uk/greatukwaterblitz/"/>
              </a:rPr>
              <a:t>Link to the project</a:t>
            </a:r>
          </a:p>
        </p:txBody>
      </p:sp>
      <p:grpSp>
        <p:nvGrpSpPr>
          <p:cNvPr id="18" name="Group 18"/>
          <p:cNvGrpSpPr/>
          <p:nvPr/>
        </p:nvGrpSpPr>
        <p:grpSpPr>
          <a:xfrm rot="2163681">
            <a:off x="4253045" y="2102877"/>
            <a:ext cx="10187551" cy="5853211"/>
            <a:chOff x="0" y="0"/>
            <a:chExt cx="13583402" cy="7804282"/>
          </a:xfrm>
        </p:grpSpPr>
        <p:sp>
          <p:nvSpPr>
            <p:cNvPr id="19" name="Freeform 19"/>
            <p:cNvSpPr/>
            <p:nvPr/>
          </p:nvSpPr>
          <p:spPr>
            <a:xfrm>
              <a:off x="0" y="0"/>
              <a:ext cx="13583402" cy="7804282"/>
            </a:xfrm>
            <a:custGeom>
              <a:avLst/>
              <a:gdLst/>
              <a:ahLst/>
              <a:cxnLst/>
              <a:rect l="l" t="t" r="r" b="b"/>
              <a:pathLst>
                <a:path w="13583402" h="7804282">
                  <a:moveTo>
                    <a:pt x="0" y="0"/>
                  </a:moveTo>
                  <a:lnTo>
                    <a:pt x="13583402" y="0"/>
                  </a:lnTo>
                  <a:lnTo>
                    <a:pt x="13583402" y="7804282"/>
                  </a:lnTo>
                  <a:lnTo>
                    <a:pt x="0" y="7804282"/>
                  </a:lnTo>
                  <a:lnTo>
                    <a:pt x="0" y="0"/>
                  </a:lnTo>
                  <a:close/>
                </a:path>
              </a:pathLst>
            </a:custGeom>
            <a:blipFill>
              <a:blip>
                <a:alphaModFix amt="36000"/>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0" name="Freeform 20"/>
            <p:cNvSpPr/>
            <p:nvPr/>
          </p:nvSpPr>
          <p:spPr>
            <a:xfrm rot="-909346">
              <a:off x="1014734" y="2202402"/>
              <a:ext cx="11428950" cy="3406609"/>
            </a:xfrm>
            <a:custGeom>
              <a:avLst/>
              <a:gdLst/>
              <a:ahLst/>
              <a:cxnLst/>
              <a:rect l="l" t="t" r="r" b="b"/>
              <a:pathLst>
                <a:path w="11428950" h="3406609">
                  <a:moveTo>
                    <a:pt x="0" y="0"/>
                  </a:moveTo>
                  <a:lnTo>
                    <a:pt x="11428950" y="0"/>
                  </a:lnTo>
                  <a:lnTo>
                    <a:pt x="11428950" y="3406609"/>
                  </a:lnTo>
                  <a:lnTo>
                    <a:pt x="0" y="3406609"/>
                  </a:lnTo>
                  <a:lnTo>
                    <a:pt x="0" y="0"/>
                  </a:lnTo>
                  <a:close/>
                </a:path>
              </a:pathLst>
            </a:custGeom>
            <a:blipFill>
              <a:blip r:embed="rId4">
                <a:alphaModFix amt="36000"/>
              </a:blip>
              <a:stretch>
                <a:fillRect l="-86456" t="-73231" r="-82890" b="-78658"/>
              </a:stretch>
            </a:blipFill>
          </p:spPr>
          <p:txBody>
            <a:bodyPr/>
            <a:lstStyle/>
            <a:p>
              <a:endParaRPr lang="en-GB"/>
            </a:p>
          </p:txBody>
        </p:sp>
      </p:grpSp>
      <p:sp>
        <p:nvSpPr>
          <p:cNvPr id="21" name="Freeform 21"/>
          <p:cNvSpPr/>
          <p:nvPr/>
        </p:nvSpPr>
        <p:spPr>
          <a:xfrm>
            <a:off x="14321878" y="6499189"/>
            <a:ext cx="3655360" cy="3655360"/>
          </a:xfrm>
          <a:custGeom>
            <a:avLst/>
            <a:gdLst/>
            <a:ahLst/>
            <a:cxnLst/>
            <a:rect l="l" t="t" r="r" b="b"/>
            <a:pathLst>
              <a:path w="3655360" h="3655360">
                <a:moveTo>
                  <a:pt x="0" y="0"/>
                </a:moveTo>
                <a:lnTo>
                  <a:pt x="3655359" y="0"/>
                </a:lnTo>
                <a:lnTo>
                  <a:pt x="3655359" y="3655359"/>
                </a:lnTo>
                <a:lnTo>
                  <a:pt x="0" y="3655359"/>
                </a:lnTo>
                <a:lnTo>
                  <a:pt x="0" y="0"/>
                </a:lnTo>
                <a:close/>
              </a:path>
            </a:pathLst>
          </a:custGeom>
          <a:blipFill>
            <a:blip r:embed="rId7"/>
            <a:stretch>
              <a:fillRect/>
            </a:stretch>
          </a:blipFill>
        </p:spPr>
        <p:txBody>
          <a:bodyPr/>
          <a:lstStyle/>
          <a:p>
            <a:endParaRPr lang="en-GB"/>
          </a:p>
        </p:txBody>
      </p:sp>
      <p:sp>
        <p:nvSpPr>
          <p:cNvPr id="23" name="Rectangle 22">
            <a:extLst>
              <a:ext uri="{FF2B5EF4-FFF2-40B4-BE49-F238E27FC236}">
                <a16:creationId xmlns:a16="http://schemas.microsoft.com/office/drawing/2014/main" id="{AB7E1115-2858-7FF3-37EB-E1F692FF653D}"/>
              </a:ext>
            </a:extLst>
          </p:cNvPr>
          <p:cNvSpPr/>
          <p:nvPr/>
        </p:nvSpPr>
        <p:spPr>
          <a:xfrm rot="1279586">
            <a:off x="5134135" y="3589450"/>
            <a:ext cx="8425368" cy="25511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2"/>
          <p:cNvSpPr txBox="1"/>
          <p:nvPr/>
        </p:nvSpPr>
        <p:spPr>
          <a:xfrm rot="1289637">
            <a:off x="4506019" y="3474092"/>
            <a:ext cx="9786088" cy="2446222"/>
          </a:xfrm>
          <a:prstGeom prst="rect">
            <a:avLst/>
          </a:prstGeom>
        </p:spPr>
        <p:txBody>
          <a:bodyPr lIns="0" tIns="0" rIns="0" bIns="0" rtlCol="0" anchor="t">
            <a:spAutoFit/>
          </a:bodyPr>
          <a:lstStyle/>
          <a:p>
            <a:pPr algn="ctr">
              <a:lnSpc>
                <a:spcPts val="9543"/>
              </a:lnSpc>
            </a:pPr>
            <a:r>
              <a:rPr lang="en-US" sz="6817" b="1">
                <a:solidFill>
                  <a:srgbClr val="000000"/>
                </a:solidFill>
                <a:latin typeface="Poppins Bold"/>
                <a:ea typeface="Poppins Bold"/>
                <a:cs typeface="Poppins Bold"/>
                <a:sym typeface="Poppins Bold"/>
              </a:rPr>
              <a:t>Autumn round of Great UK WaterBlitz</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6A5A"/>
        </a:solidFill>
        <a:effectLst/>
      </p:bgPr>
    </p:bg>
    <p:spTree>
      <p:nvGrpSpPr>
        <p:cNvPr id="1" name=""/>
        <p:cNvGrpSpPr/>
        <p:nvPr/>
      </p:nvGrpSpPr>
      <p:grpSpPr>
        <a:xfrm>
          <a:off x="0" y="0"/>
          <a:ext cx="0" cy="0"/>
          <a:chOff x="0" y="0"/>
          <a:chExt cx="0" cy="0"/>
        </a:xfrm>
      </p:grpSpPr>
      <p:grpSp>
        <p:nvGrpSpPr>
          <p:cNvPr id="2" name="Group 2"/>
          <p:cNvGrpSpPr/>
          <p:nvPr/>
        </p:nvGrpSpPr>
        <p:grpSpPr>
          <a:xfrm rot="126093">
            <a:off x="1271533" y="304649"/>
            <a:ext cx="16807693" cy="10491940"/>
            <a:chOff x="0" y="0"/>
            <a:chExt cx="22410257" cy="13989253"/>
          </a:xfrm>
        </p:grpSpPr>
        <p:grpSp>
          <p:nvGrpSpPr>
            <p:cNvPr id="3" name="Group 3"/>
            <p:cNvGrpSpPr/>
            <p:nvPr/>
          </p:nvGrpSpPr>
          <p:grpSpPr>
            <a:xfrm>
              <a:off x="0" y="369411"/>
              <a:ext cx="22410257" cy="13619842"/>
              <a:chOff x="0" y="0"/>
              <a:chExt cx="5816681" cy="3535090"/>
            </a:xfrm>
          </p:grpSpPr>
          <p:sp>
            <p:nvSpPr>
              <p:cNvPr id="4" name="Freeform 4"/>
              <p:cNvSpPr/>
              <p:nvPr/>
            </p:nvSpPr>
            <p:spPr>
              <a:xfrm>
                <a:off x="0" y="0"/>
                <a:ext cx="5816681" cy="3535090"/>
              </a:xfrm>
              <a:custGeom>
                <a:avLst/>
                <a:gdLst/>
                <a:ahLst/>
                <a:cxnLst/>
                <a:rect l="l" t="t" r="r" b="b"/>
                <a:pathLst>
                  <a:path w="5816681" h="3535090">
                    <a:moveTo>
                      <a:pt x="17649" y="0"/>
                    </a:moveTo>
                    <a:lnTo>
                      <a:pt x="5799032" y="0"/>
                    </a:lnTo>
                    <a:cubicBezTo>
                      <a:pt x="5803712" y="0"/>
                      <a:pt x="5808202" y="1859"/>
                      <a:pt x="5811512" y="5169"/>
                    </a:cubicBezTo>
                    <a:cubicBezTo>
                      <a:pt x="5814821" y="8479"/>
                      <a:pt x="5816681" y="12968"/>
                      <a:pt x="5816681" y="17649"/>
                    </a:cubicBezTo>
                    <a:lnTo>
                      <a:pt x="5816681" y="3517441"/>
                    </a:lnTo>
                    <a:cubicBezTo>
                      <a:pt x="5816681" y="3522122"/>
                      <a:pt x="5814821" y="3526611"/>
                      <a:pt x="5811512" y="3529921"/>
                    </a:cubicBezTo>
                    <a:cubicBezTo>
                      <a:pt x="5808202" y="3533230"/>
                      <a:pt x="5803712" y="3535090"/>
                      <a:pt x="5799032" y="3535090"/>
                    </a:cubicBezTo>
                    <a:lnTo>
                      <a:pt x="17649" y="3535090"/>
                    </a:lnTo>
                    <a:cubicBezTo>
                      <a:pt x="12968" y="3535090"/>
                      <a:pt x="8479" y="3533230"/>
                      <a:pt x="5169" y="3529921"/>
                    </a:cubicBezTo>
                    <a:cubicBezTo>
                      <a:pt x="1859" y="3526611"/>
                      <a:pt x="0" y="3522122"/>
                      <a:pt x="0" y="3517441"/>
                    </a:cubicBezTo>
                    <a:lnTo>
                      <a:pt x="0" y="17649"/>
                    </a:lnTo>
                    <a:cubicBezTo>
                      <a:pt x="0" y="12968"/>
                      <a:pt x="1859" y="8479"/>
                      <a:pt x="5169" y="5169"/>
                    </a:cubicBezTo>
                    <a:cubicBezTo>
                      <a:pt x="8479" y="1859"/>
                      <a:pt x="12968" y="0"/>
                      <a:pt x="17649" y="0"/>
                    </a:cubicBezTo>
                    <a:close/>
                  </a:path>
                </a:pathLst>
              </a:custGeom>
              <a:solidFill>
                <a:srgbClr val="D0DC24"/>
              </a:solidFill>
            </p:spPr>
            <p:txBody>
              <a:bodyPr/>
              <a:lstStyle/>
              <a:p>
                <a:endParaRPr lang="en-GB"/>
              </a:p>
            </p:txBody>
          </p:sp>
          <p:sp>
            <p:nvSpPr>
              <p:cNvPr id="5" name="TextBox 5"/>
              <p:cNvSpPr txBox="1"/>
              <p:nvPr/>
            </p:nvSpPr>
            <p:spPr>
              <a:xfrm>
                <a:off x="0" y="-28575"/>
                <a:ext cx="5816681" cy="3563665"/>
              </a:xfrm>
              <a:prstGeom prst="rect">
                <a:avLst/>
              </a:prstGeom>
            </p:spPr>
            <p:txBody>
              <a:bodyPr lIns="50800" tIns="50800" rIns="50800" bIns="50800" rtlCol="0" anchor="ctr"/>
              <a:lstStyle/>
              <a:p>
                <a:pPr algn="ctr">
                  <a:lnSpc>
                    <a:spcPts val="1960"/>
                  </a:lnSpc>
                </a:pPr>
                <a:endParaRPr/>
              </a:p>
            </p:txBody>
          </p:sp>
        </p:grpSp>
        <p:grpSp>
          <p:nvGrpSpPr>
            <p:cNvPr id="6" name="Group 6"/>
            <p:cNvGrpSpPr/>
            <p:nvPr/>
          </p:nvGrpSpPr>
          <p:grpSpPr>
            <a:xfrm>
              <a:off x="0" y="0"/>
              <a:ext cx="7113685" cy="2084067"/>
              <a:chOff x="0" y="0"/>
              <a:chExt cx="1846388" cy="540929"/>
            </a:xfrm>
          </p:grpSpPr>
          <p:sp>
            <p:nvSpPr>
              <p:cNvPr id="7" name="Freeform 7"/>
              <p:cNvSpPr/>
              <p:nvPr/>
            </p:nvSpPr>
            <p:spPr>
              <a:xfrm>
                <a:off x="0" y="0"/>
                <a:ext cx="1846388" cy="540929"/>
              </a:xfrm>
              <a:custGeom>
                <a:avLst/>
                <a:gdLst/>
                <a:ahLst/>
                <a:cxnLst/>
                <a:rect l="l" t="t" r="r" b="b"/>
                <a:pathLst>
                  <a:path w="1846388" h="540929">
                    <a:moveTo>
                      <a:pt x="1643188" y="0"/>
                    </a:moveTo>
                    <a:cubicBezTo>
                      <a:pt x="1755412" y="0"/>
                      <a:pt x="1846388" y="121091"/>
                      <a:pt x="1846388" y="270464"/>
                    </a:cubicBezTo>
                    <a:cubicBezTo>
                      <a:pt x="1846388" y="419838"/>
                      <a:pt x="1755412" y="540929"/>
                      <a:pt x="1643188" y="540929"/>
                    </a:cubicBezTo>
                    <a:lnTo>
                      <a:pt x="203200" y="540929"/>
                    </a:lnTo>
                    <a:cubicBezTo>
                      <a:pt x="90976" y="540929"/>
                      <a:pt x="0" y="419838"/>
                      <a:pt x="0" y="270464"/>
                    </a:cubicBezTo>
                    <a:cubicBezTo>
                      <a:pt x="0" y="121091"/>
                      <a:pt x="90976" y="0"/>
                      <a:pt x="203200" y="0"/>
                    </a:cubicBezTo>
                    <a:close/>
                  </a:path>
                </a:pathLst>
              </a:custGeom>
              <a:solidFill>
                <a:srgbClr val="D0DC24"/>
              </a:solidFill>
            </p:spPr>
            <p:txBody>
              <a:bodyPr/>
              <a:lstStyle/>
              <a:p>
                <a:endParaRPr lang="en-GB"/>
              </a:p>
            </p:txBody>
          </p:sp>
          <p:sp>
            <p:nvSpPr>
              <p:cNvPr id="8" name="TextBox 8"/>
              <p:cNvSpPr txBox="1"/>
              <p:nvPr/>
            </p:nvSpPr>
            <p:spPr>
              <a:xfrm>
                <a:off x="0" y="-28575"/>
                <a:ext cx="1846388" cy="569504"/>
              </a:xfrm>
              <a:prstGeom prst="rect">
                <a:avLst/>
              </a:prstGeom>
            </p:spPr>
            <p:txBody>
              <a:bodyPr lIns="50800" tIns="50800" rIns="50800" bIns="50800" rtlCol="0" anchor="ctr"/>
              <a:lstStyle/>
              <a:p>
                <a:pPr algn="ctr">
                  <a:lnSpc>
                    <a:spcPts val="1960"/>
                  </a:lnSpc>
                </a:pPr>
                <a:endParaRPr/>
              </a:p>
            </p:txBody>
          </p:sp>
        </p:grpSp>
      </p:grpSp>
      <p:grpSp>
        <p:nvGrpSpPr>
          <p:cNvPr id="9" name="Group 9"/>
          <p:cNvGrpSpPr/>
          <p:nvPr/>
        </p:nvGrpSpPr>
        <p:grpSpPr>
          <a:xfrm>
            <a:off x="673342" y="1228954"/>
            <a:ext cx="17346958" cy="10059520"/>
            <a:chOff x="0" y="0"/>
            <a:chExt cx="6216758" cy="3605105"/>
          </a:xfrm>
        </p:grpSpPr>
        <p:sp>
          <p:nvSpPr>
            <p:cNvPr id="10" name="Freeform 10"/>
            <p:cNvSpPr/>
            <p:nvPr/>
          </p:nvSpPr>
          <p:spPr>
            <a:xfrm>
              <a:off x="0" y="0"/>
              <a:ext cx="6216758" cy="3605105"/>
            </a:xfrm>
            <a:custGeom>
              <a:avLst/>
              <a:gdLst/>
              <a:ahLst/>
              <a:cxnLst/>
              <a:rect l="l" t="t" r="r" b="b"/>
              <a:pathLst>
                <a:path w="6216758" h="3605105">
                  <a:moveTo>
                    <a:pt x="16513" y="0"/>
                  </a:moveTo>
                  <a:lnTo>
                    <a:pt x="6200245" y="0"/>
                  </a:lnTo>
                  <a:cubicBezTo>
                    <a:pt x="6209365" y="0"/>
                    <a:pt x="6216758" y="7393"/>
                    <a:pt x="6216758" y="16513"/>
                  </a:cubicBezTo>
                  <a:lnTo>
                    <a:pt x="6216758" y="3588592"/>
                  </a:lnTo>
                  <a:cubicBezTo>
                    <a:pt x="6216758" y="3597712"/>
                    <a:pt x="6209365" y="3605105"/>
                    <a:pt x="6200245" y="3605105"/>
                  </a:cubicBezTo>
                  <a:lnTo>
                    <a:pt x="16513" y="3605105"/>
                  </a:lnTo>
                  <a:cubicBezTo>
                    <a:pt x="7393" y="3605105"/>
                    <a:pt x="0" y="3597712"/>
                    <a:pt x="0" y="3588592"/>
                  </a:cubicBezTo>
                  <a:lnTo>
                    <a:pt x="0" y="16513"/>
                  </a:lnTo>
                  <a:cubicBezTo>
                    <a:pt x="0" y="7393"/>
                    <a:pt x="7393" y="0"/>
                    <a:pt x="16513" y="0"/>
                  </a:cubicBezTo>
                  <a:close/>
                </a:path>
              </a:pathLst>
            </a:custGeom>
            <a:solidFill>
              <a:srgbClr val="FFFFFF"/>
            </a:solidFill>
          </p:spPr>
          <p:txBody>
            <a:bodyPr/>
            <a:lstStyle/>
            <a:p>
              <a:endParaRPr lang="en-GB"/>
            </a:p>
          </p:txBody>
        </p:sp>
        <p:sp>
          <p:nvSpPr>
            <p:cNvPr id="11" name="TextBox 11"/>
            <p:cNvSpPr txBox="1"/>
            <p:nvPr/>
          </p:nvSpPr>
          <p:spPr>
            <a:xfrm>
              <a:off x="0" y="-28575"/>
              <a:ext cx="6216758" cy="3633680"/>
            </a:xfrm>
            <a:prstGeom prst="rect">
              <a:avLst/>
            </a:prstGeom>
          </p:spPr>
          <p:txBody>
            <a:bodyPr lIns="50800" tIns="50800" rIns="50800" bIns="50800" rtlCol="0" anchor="ctr"/>
            <a:lstStyle/>
            <a:p>
              <a:pPr algn="ctr">
                <a:lnSpc>
                  <a:spcPts val="1960"/>
                </a:lnSpc>
              </a:pPr>
              <a:endParaRPr/>
            </a:p>
          </p:txBody>
        </p:sp>
      </p:grpSp>
      <p:sp>
        <p:nvSpPr>
          <p:cNvPr id="12" name="TextBox 12"/>
          <p:cNvSpPr txBox="1"/>
          <p:nvPr/>
        </p:nvSpPr>
        <p:spPr>
          <a:xfrm>
            <a:off x="9841574" y="2024126"/>
            <a:ext cx="7962345" cy="6453505"/>
          </a:xfrm>
          <a:prstGeom prst="rect">
            <a:avLst/>
          </a:prstGeom>
        </p:spPr>
        <p:txBody>
          <a:bodyPr lIns="0" tIns="0" rIns="0" bIns="0" rtlCol="0" anchor="t">
            <a:spAutoFit/>
          </a:bodyPr>
          <a:lstStyle/>
          <a:p>
            <a:pPr algn="l">
              <a:lnSpc>
                <a:spcPts val="3920"/>
              </a:lnSpc>
            </a:pPr>
            <a:r>
              <a:rPr lang="en-US" sz="2800" b="1" u="sng">
                <a:solidFill>
                  <a:srgbClr val="000000"/>
                </a:solidFill>
                <a:latin typeface="Poppins Bold"/>
                <a:ea typeface="Poppins Bold"/>
                <a:cs typeface="Poppins Bold"/>
                <a:sym typeface="Poppins Bold"/>
              </a:rPr>
              <a:t>English Curriculum Links </a:t>
            </a:r>
          </a:p>
          <a:p>
            <a:pPr algn="l">
              <a:lnSpc>
                <a:spcPts val="3920"/>
              </a:lnSpc>
            </a:pPr>
            <a:r>
              <a:rPr lang="en-US" sz="2800" b="1">
                <a:solidFill>
                  <a:srgbClr val="000000"/>
                </a:solidFill>
                <a:latin typeface="Poppins Bold"/>
                <a:ea typeface="Poppins Bold"/>
                <a:cs typeface="Poppins Bold"/>
                <a:sym typeface="Poppins Bold"/>
              </a:rPr>
              <a:t>Science: </a:t>
            </a:r>
            <a:r>
              <a:rPr lang="en-US" sz="2800">
                <a:solidFill>
                  <a:srgbClr val="000000"/>
                </a:solidFill>
                <a:latin typeface="Poppins"/>
                <a:ea typeface="Poppins"/>
                <a:cs typeface="Poppins"/>
                <a:sym typeface="Poppins"/>
              </a:rPr>
              <a:t>Materials; environmental impact</a:t>
            </a:r>
            <a:r>
              <a:rPr lang="en-US" sz="2800" b="1">
                <a:solidFill>
                  <a:srgbClr val="000000"/>
                </a:solidFill>
                <a:latin typeface="Poppins Bold"/>
                <a:ea typeface="Poppins Bold"/>
                <a:cs typeface="Poppins Bold"/>
                <a:sym typeface="Poppins Bold"/>
              </a:rPr>
              <a:t> </a:t>
            </a:r>
          </a:p>
          <a:p>
            <a:pPr algn="l">
              <a:lnSpc>
                <a:spcPts val="3920"/>
              </a:lnSpc>
            </a:pPr>
            <a:r>
              <a:rPr lang="en-US" sz="2800" b="1">
                <a:solidFill>
                  <a:srgbClr val="000000"/>
                </a:solidFill>
                <a:latin typeface="Poppins Bold"/>
                <a:ea typeface="Poppins Bold"/>
                <a:cs typeface="Poppins Bold"/>
                <a:sym typeface="Poppins Bold"/>
              </a:rPr>
              <a:t>Maths: </a:t>
            </a:r>
            <a:r>
              <a:rPr lang="en-US" sz="2800">
                <a:solidFill>
                  <a:srgbClr val="000000"/>
                </a:solidFill>
                <a:latin typeface="Poppins"/>
                <a:ea typeface="Poppins"/>
                <a:cs typeface="Poppins"/>
                <a:sym typeface="Poppins"/>
              </a:rPr>
              <a:t>Categorisation; statistics</a:t>
            </a:r>
            <a:r>
              <a:rPr lang="en-US" sz="2800" b="1">
                <a:solidFill>
                  <a:srgbClr val="000000"/>
                </a:solidFill>
                <a:latin typeface="Poppins Bold"/>
                <a:ea typeface="Poppins Bold"/>
                <a:cs typeface="Poppins Bold"/>
                <a:sym typeface="Poppins Bold"/>
              </a:rPr>
              <a:t> </a:t>
            </a:r>
          </a:p>
          <a:p>
            <a:pPr algn="l">
              <a:lnSpc>
                <a:spcPts val="3920"/>
              </a:lnSpc>
            </a:pPr>
            <a:r>
              <a:rPr lang="en-US" sz="2800" b="1">
                <a:solidFill>
                  <a:srgbClr val="000000"/>
                </a:solidFill>
                <a:latin typeface="Poppins Bold"/>
                <a:ea typeface="Poppins Bold"/>
                <a:cs typeface="Poppins Bold"/>
                <a:sym typeface="Poppins Bold"/>
              </a:rPr>
              <a:t>Geography: </a:t>
            </a:r>
            <a:r>
              <a:rPr lang="en-US" sz="2800">
                <a:solidFill>
                  <a:srgbClr val="000000"/>
                </a:solidFill>
                <a:latin typeface="Poppins"/>
                <a:ea typeface="Poppins"/>
                <a:cs typeface="Poppins"/>
                <a:sym typeface="Poppins"/>
              </a:rPr>
              <a:t>Coasts; human impact </a:t>
            </a:r>
          </a:p>
          <a:p>
            <a:pPr algn="l">
              <a:lnSpc>
                <a:spcPts val="3920"/>
              </a:lnSpc>
            </a:pPr>
            <a:r>
              <a:rPr lang="en-US" sz="2800" b="1" u="sng">
                <a:solidFill>
                  <a:srgbClr val="000000"/>
                </a:solidFill>
                <a:latin typeface="Poppins Bold"/>
                <a:ea typeface="Poppins Bold"/>
                <a:cs typeface="Poppins Bold"/>
                <a:sym typeface="Poppins Bold"/>
              </a:rPr>
              <a:t>Curriculum for Wales </a:t>
            </a:r>
          </a:p>
          <a:p>
            <a:pPr algn="l">
              <a:lnSpc>
                <a:spcPts val="3920"/>
              </a:lnSpc>
            </a:pPr>
            <a:r>
              <a:rPr lang="en-US" sz="2800" b="1">
                <a:solidFill>
                  <a:srgbClr val="000000"/>
                </a:solidFill>
                <a:latin typeface="Poppins Bold"/>
                <a:ea typeface="Poppins Bold"/>
                <a:cs typeface="Poppins Bold"/>
                <a:sym typeface="Poppins Bold"/>
              </a:rPr>
              <a:t>Science &amp; Technology:</a:t>
            </a:r>
            <a:r>
              <a:rPr lang="en-US" sz="2800">
                <a:solidFill>
                  <a:srgbClr val="000000"/>
                </a:solidFill>
                <a:latin typeface="Poppins"/>
                <a:ea typeface="Poppins"/>
                <a:cs typeface="Poppins"/>
                <a:sym typeface="Poppins"/>
              </a:rPr>
              <a:t> Human influence on ecosystems </a:t>
            </a:r>
          </a:p>
          <a:p>
            <a:pPr algn="l">
              <a:lnSpc>
                <a:spcPts val="3920"/>
              </a:lnSpc>
            </a:pPr>
            <a:r>
              <a:rPr lang="en-US" sz="2800" b="1">
                <a:solidFill>
                  <a:srgbClr val="000000"/>
                </a:solidFill>
                <a:latin typeface="Poppins Bold"/>
                <a:ea typeface="Poppins Bold"/>
                <a:cs typeface="Poppins Bold"/>
                <a:sym typeface="Poppins Bold"/>
              </a:rPr>
              <a:t>Humanities: </a:t>
            </a:r>
            <a:r>
              <a:rPr lang="en-US" sz="2800">
                <a:solidFill>
                  <a:srgbClr val="000000"/>
                </a:solidFill>
                <a:latin typeface="Poppins"/>
                <a:ea typeface="Poppins"/>
                <a:cs typeface="Poppins"/>
                <a:sym typeface="Poppins"/>
              </a:rPr>
              <a:t>Ethical, informed citizenship and sustainability </a:t>
            </a:r>
          </a:p>
          <a:p>
            <a:pPr algn="l">
              <a:lnSpc>
                <a:spcPts val="3920"/>
              </a:lnSpc>
            </a:pPr>
            <a:r>
              <a:rPr lang="en-US" sz="2800" b="1">
                <a:solidFill>
                  <a:srgbClr val="000000"/>
                </a:solidFill>
                <a:latin typeface="Poppins Bold"/>
                <a:ea typeface="Poppins Bold"/>
                <a:cs typeface="Poppins Bold"/>
                <a:sym typeface="Poppins Bold"/>
              </a:rPr>
              <a:t>Mathematics &amp;</a:t>
            </a:r>
            <a:r>
              <a:rPr lang="en-US" sz="2800">
                <a:solidFill>
                  <a:srgbClr val="000000"/>
                </a:solidFill>
                <a:latin typeface="Poppins"/>
                <a:ea typeface="Poppins"/>
                <a:cs typeface="Poppins"/>
                <a:sym typeface="Poppins"/>
              </a:rPr>
              <a:t> Numeracy: Categorising and analysing data </a:t>
            </a:r>
          </a:p>
          <a:p>
            <a:pPr algn="l">
              <a:lnSpc>
                <a:spcPts val="3920"/>
              </a:lnSpc>
            </a:pPr>
            <a:endParaRPr lang="en-US" sz="2800">
              <a:solidFill>
                <a:srgbClr val="000000"/>
              </a:solidFill>
              <a:latin typeface="Poppins"/>
              <a:ea typeface="Poppins"/>
              <a:cs typeface="Poppins"/>
              <a:sym typeface="Poppins"/>
            </a:endParaRPr>
          </a:p>
          <a:p>
            <a:pPr algn="l">
              <a:lnSpc>
                <a:spcPts val="3920"/>
              </a:lnSpc>
            </a:pPr>
            <a:endParaRPr lang="en-US" sz="2800">
              <a:solidFill>
                <a:srgbClr val="000000"/>
              </a:solidFill>
              <a:latin typeface="Poppins"/>
              <a:ea typeface="Poppins"/>
              <a:cs typeface="Poppins"/>
              <a:sym typeface="Poppins"/>
            </a:endParaRPr>
          </a:p>
        </p:txBody>
      </p:sp>
      <p:sp>
        <p:nvSpPr>
          <p:cNvPr id="13" name="Freeform 13"/>
          <p:cNvSpPr/>
          <p:nvPr/>
        </p:nvSpPr>
        <p:spPr>
          <a:xfrm rot="427094">
            <a:off x="16292916" y="355623"/>
            <a:ext cx="564948" cy="2172876"/>
          </a:xfrm>
          <a:custGeom>
            <a:avLst/>
            <a:gdLst/>
            <a:ahLst/>
            <a:cxnLst/>
            <a:rect l="l" t="t" r="r" b="b"/>
            <a:pathLst>
              <a:path w="564948" h="2172876">
                <a:moveTo>
                  <a:pt x="0" y="0"/>
                </a:moveTo>
                <a:lnTo>
                  <a:pt x="564948" y="0"/>
                </a:lnTo>
                <a:lnTo>
                  <a:pt x="564948" y="2172876"/>
                </a:lnTo>
                <a:lnTo>
                  <a:pt x="0" y="2172876"/>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GB"/>
          </a:p>
        </p:txBody>
      </p:sp>
      <p:sp>
        <p:nvSpPr>
          <p:cNvPr id="14" name="Freeform 14"/>
          <p:cNvSpPr/>
          <p:nvPr/>
        </p:nvSpPr>
        <p:spPr>
          <a:xfrm rot="5400000">
            <a:off x="5184410" y="5685071"/>
            <a:ext cx="8324821" cy="291369"/>
          </a:xfrm>
          <a:custGeom>
            <a:avLst/>
            <a:gdLst/>
            <a:ahLst/>
            <a:cxnLst/>
            <a:rect l="l" t="t" r="r" b="b"/>
            <a:pathLst>
              <a:path w="8324821" h="291369">
                <a:moveTo>
                  <a:pt x="0" y="0"/>
                </a:moveTo>
                <a:lnTo>
                  <a:pt x="8324821" y="0"/>
                </a:lnTo>
                <a:lnTo>
                  <a:pt x="8324821" y="291369"/>
                </a:lnTo>
                <a:lnTo>
                  <a:pt x="0" y="29136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5" name="Freeform 15"/>
          <p:cNvSpPr/>
          <p:nvPr/>
        </p:nvSpPr>
        <p:spPr>
          <a:xfrm>
            <a:off x="11054387" y="7817689"/>
            <a:ext cx="4949575" cy="2175477"/>
          </a:xfrm>
          <a:custGeom>
            <a:avLst/>
            <a:gdLst/>
            <a:ahLst/>
            <a:cxnLst/>
            <a:rect l="l" t="t" r="r" b="b"/>
            <a:pathLst>
              <a:path w="4949575" h="2175477">
                <a:moveTo>
                  <a:pt x="0" y="0"/>
                </a:moveTo>
                <a:lnTo>
                  <a:pt x="4949575" y="0"/>
                </a:lnTo>
                <a:lnTo>
                  <a:pt x="4949575" y="2175477"/>
                </a:lnTo>
                <a:lnTo>
                  <a:pt x="0" y="2175477"/>
                </a:lnTo>
                <a:lnTo>
                  <a:pt x="0" y="0"/>
                </a:lnTo>
                <a:close/>
              </a:path>
            </a:pathLst>
          </a:custGeom>
          <a:blipFill>
            <a:blip r:embed="rId4"/>
            <a:stretch>
              <a:fillRect/>
            </a:stretch>
          </a:blipFill>
        </p:spPr>
        <p:txBody>
          <a:bodyPr/>
          <a:lstStyle/>
          <a:p>
            <a:endParaRPr lang="en-GB"/>
          </a:p>
        </p:txBody>
      </p:sp>
      <p:sp>
        <p:nvSpPr>
          <p:cNvPr id="16" name="Freeform 16"/>
          <p:cNvSpPr/>
          <p:nvPr/>
        </p:nvSpPr>
        <p:spPr>
          <a:xfrm rot="428450">
            <a:off x="15206273" y="6925889"/>
            <a:ext cx="2493470" cy="1831662"/>
          </a:xfrm>
          <a:custGeom>
            <a:avLst/>
            <a:gdLst/>
            <a:ahLst/>
            <a:cxnLst/>
            <a:rect l="l" t="t" r="r" b="b"/>
            <a:pathLst>
              <a:path w="2493470" h="1831662">
                <a:moveTo>
                  <a:pt x="0" y="0"/>
                </a:moveTo>
                <a:lnTo>
                  <a:pt x="2493470" y="0"/>
                </a:lnTo>
                <a:lnTo>
                  <a:pt x="2493470" y="1831662"/>
                </a:lnTo>
                <a:lnTo>
                  <a:pt x="0" y="1831662"/>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7" name="TextBox 17"/>
          <p:cNvSpPr txBox="1"/>
          <p:nvPr/>
        </p:nvSpPr>
        <p:spPr>
          <a:xfrm>
            <a:off x="1654567" y="20549"/>
            <a:ext cx="5639563" cy="1095375"/>
          </a:xfrm>
          <a:prstGeom prst="rect">
            <a:avLst/>
          </a:prstGeom>
        </p:spPr>
        <p:txBody>
          <a:bodyPr lIns="0" tIns="0" rIns="0" bIns="0" rtlCol="0" anchor="t">
            <a:spAutoFit/>
          </a:bodyPr>
          <a:lstStyle/>
          <a:p>
            <a:pPr algn="l">
              <a:lnSpc>
                <a:spcPts val="8400"/>
              </a:lnSpc>
            </a:pPr>
            <a:r>
              <a:rPr lang="en-US" sz="6000" b="1">
                <a:solidFill>
                  <a:srgbClr val="000000"/>
                </a:solidFill>
                <a:latin typeface="Poppins Bold"/>
                <a:ea typeface="Poppins Bold"/>
                <a:cs typeface="Poppins Bold"/>
                <a:sym typeface="Poppins Bold"/>
              </a:rPr>
              <a:t>October</a:t>
            </a:r>
          </a:p>
        </p:txBody>
      </p:sp>
      <p:sp>
        <p:nvSpPr>
          <p:cNvPr id="18" name="TextBox 18"/>
          <p:cNvSpPr txBox="1"/>
          <p:nvPr/>
        </p:nvSpPr>
        <p:spPr>
          <a:xfrm>
            <a:off x="989547" y="1322891"/>
            <a:ext cx="8059190" cy="8930005"/>
          </a:xfrm>
          <a:prstGeom prst="rect">
            <a:avLst/>
          </a:prstGeom>
        </p:spPr>
        <p:txBody>
          <a:bodyPr lIns="0" tIns="0" rIns="0" bIns="0" rtlCol="0" anchor="t">
            <a:spAutoFit/>
          </a:bodyPr>
          <a:lstStyle/>
          <a:p>
            <a:pPr algn="l">
              <a:lnSpc>
                <a:spcPts val="3920"/>
              </a:lnSpc>
            </a:pPr>
            <a:r>
              <a:rPr lang="en-US" sz="2800" b="1" u="sng">
                <a:solidFill>
                  <a:srgbClr val="000000"/>
                </a:solidFill>
                <a:latin typeface="Poppins Bold"/>
                <a:ea typeface="Poppins Bold"/>
                <a:cs typeface="Poppins Bold"/>
                <a:sym typeface="Poppins Bold"/>
              </a:rPr>
              <a:t>Million Mile Scream - Surfers Against Sewage</a:t>
            </a:r>
          </a:p>
          <a:p>
            <a:pPr algn="l">
              <a:lnSpc>
                <a:spcPts val="3920"/>
              </a:lnSpc>
            </a:pPr>
            <a:r>
              <a:rPr lang="en-US" sz="2800" b="1">
                <a:solidFill>
                  <a:srgbClr val="000000"/>
                </a:solidFill>
                <a:latin typeface="Poppins Bold"/>
                <a:ea typeface="Poppins Bold"/>
                <a:cs typeface="Poppins Bold"/>
                <a:sym typeface="Poppins Bold"/>
              </a:rPr>
              <a:t>When </a:t>
            </a:r>
            <a:r>
              <a:rPr lang="en-US" sz="2800">
                <a:solidFill>
                  <a:srgbClr val="000000"/>
                </a:solidFill>
                <a:latin typeface="Poppins"/>
                <a:ea typeface="Poppins"/>
                <a:cs typeface="Poppins"/>
                <a:sym typeface="Poppins"/>
              </a:rPr>
              <a:t>- Million Mile Clean runs throughout the year. In October it’s made Halloween themed! </a:t>
            </a:r>
          </a:p>
          <a:p>
            <a:pPr algn="l">
              <a:lnSpc>
                <a:spcPts val="3920"/>
              </a:lnSpc>
            </a:pPr>
            <a:r>
              <a:rPr lang="en-US" sz="2800" b="1">
                <a:solidFill>
                  <a:srgbClr val="000000"/>
                </a:solidFill>
                <a:latin typeface="Poppins Bold"/>
                <a:ea typeface="Poppins Bold"/>
                <a:cs typeface="Poppins Bold"/>
                <a:sym typeface="Poppins Bold"/>
              </a:rPr>
              <a:t>What </a:t>
            </a:r>
            <a:r>
              <a:rPr lang="en-US" sz="2800">
                <a:solidFill>
                  <a:srgbClr val="000000"/>
                </a:solidFill>
                <a:latin typeface="Poppins"/>
                <a:ea typeface="Poppins"/>
                <a:cs typeface="Poppins"/>
                <a:sym typeface="Poppins"/>
              </a:rPr>
              <a:t>- It’s a litter pick but with data gathering incorporated. At the end of the clean tally up the items and brands found.</a:t>
            </a:r>
          </a:p>
          <a:p>
            <a:pPr algn="l">
              <a:lnSpc>
                <a:spcPts val="3920"/>
              </a:lnSpc>
            </a:pPr>
            <a:r>
              <a:rPr lang="en-US" sz="2800" b="1">
                <a:solidFill>
                  <a:srgbClr val="000000"/>
                </a:solidFill>
                <a:latin typeface="Poppins Bold"/>
                <a:ea typeface="Poppins Bold"/>
                <a:cs typeface="Poppins Bold"/>
                <a:sym typeface="Poppins Bold"/>
              </a:rPr>
              <a:t>Why </a:t>
            </a:r>
            <a:r>
              <a:rPr lang="en-US" sz="2800">
                <a:solidFill>
                  <a:srgbClr val="000000"/>
                </a:solidFill>
                <a:latin typeface="Poppins"/>
                <a:ea typeface="Poppins"/>
                <a:cs typeface="Poppins"/>
                <a:sym typeface="Poppins"/>
              </a:rPr>
              <a:t>-This helps end single use plastic.  </a:t>
            </a:r>
          </a:p>
          <a:p>
            <a:pPr algn="l">
              <a:lnSpc>
                <a:spcPts val="3920"/>
              </a:lnSpc>
            </a:pPr>
            <a:r>
              <a:rPr lang="en-US" sz="2800" b="1">
                <a:solidFill>
                  <a:srgbClr val="000000"/>
                </a:solidFill>
                <a:latin typeface="Poppins Bold"/>
                <a:ea typeface="Poppins Bold"/>
                <a:cs typeface="Poppins Bold"/>
                <a:sym typeface="Poppins Bold"/>
              </a:rPr>
              <a:t>Time </a:t>
            </a:r>
            <a:r>
              <a:rPr lang="en-US" sz="2800">
                <a:solidFill>
                  <a:srgbClr val="000000"/>
                </a:solidFill>
                <a:latin typeface="Poppins"/>
                <a:ea typeface="Poppins"/>
                <a:cs typeface="Poppins"/>
                <a:sym typeface="Poppins"/>
              </a:rPr>
              <a:t>– 60 mins, depending on where clean is</a:t>
            </a:r>
          </a:p>
          <a:p>
            <a:pPr algn="l">
              <a:lnSpc>
                <a:spcPts val="3920"/>
              </a:lnSpc>
            </a:pPr>
            <a:r>
              <a:rPr lang="en-US" sz="2800" b="1">
                <a:solidFill>
                  <a:srgbClr val="000000"/>
                </a:solidFill>
                <a:latin typeface="Poppins Bold"/>
                <a:ea typeface="Poppins Bold"/>
                <a:cs typeface="Poppins Bold"/>
                <a:sym typeface="Poppins Bold"/>
              </a:rPr>
              <a:t>Difficulty </a:t>
            </a:r>
            <a:r>
              <a:rPr lang="en-US" sz="2800">
                <a:solidFill>
                  <a:srgbClr val="000000"/>
                </a:solidFill>
                <a:latin typeface="Poppins"/>
                <a:ea typeface="Poppins"/>
                <a:cs typeface="Poppins"/>
                <a:sym typeface="Poppins"/>
              </a:rPr>
              <a:t>– Higher if travel is required</a:t>
            </a:r>
          </a:p>
          <a:p>
            <a:pPr algn="l">
              <a:lnSpc>
                <a:spcPts val="3920"/>
              </a:lnSpc>
            </a:pPr>
            <a:r>
              <a:rPr lang="en-US" sz="2800" b="1">
                <a:solidFill>
                  <a:srgbClr val="000000"/>
                </a:solidFill>
                <a:latin typeface="Poppins Bold"/>
                <a:ea typeface="Poppins Bold"/>
                <a:cs typeface="Poppins Bold"/>
                <a:sym typeface="Poppins Bold"/>
              </a:rPr>
              <a:t>Who </a:t>
            </a:r>
            <a:r>
              <a:rPr lang="en-US" sz="2800">
                <a:solidFill>
                  <a:srgbClr val="000000"/>
                </a:solidFill>
                <a:latin typeface="Poppins"/>
                <a:ea typeface="Poppins"/>
                <a:cs typeface="Poppins"/>
                <a:sym typeface="Poppins"/>
              </a:rPr>
              <a:t>- KS2, KS3 </a:t>
            </a:r>
          </a:p>
          <a:p>
            <a:pPr algn="l">
              <a:lnSpc>
                <a:spcPts val="3920"/>
              </a:lnSpc>
            </a:pPr>
            <a:r>
              <a:rPr lang="en-US" sz="2800" b="1">
                <a:solidFill>
                  <a:srgbClr val="000000"/>
                </a:solidFill>
                <a:latin typeface="Poppins Bold"/>
                <a:ea typeface="Poppins Bold"/>
                <a:cs typeface="Poppins Bold"/>
                <a:sym typeface="Poppins Bold"/>
              </a:rPr>
              <a:t>Adaptations</a:t>
            </a:r>
            <a:r>
              <a:rPr lang="en-US" sz="2800">
                <a:solidFill>
                  <a:srgbClr val="000000"/>
                </a:solidFill>
                <a:latin typeface="Poppins"/>
                <a:ea typeface="Poppins"/>
                <a:cs typeface="Poppins"/>
                <a:sym typeface="Poppins"/>
              </a:rPr>
              <a:t> -Students can make costumes out of household rubbish to do their litter pick in (SAS gives prizes to top costumes). School litter audit, plastic lifecycle investigations, plastic footprint.</a:t>
            </a:r>
          </a:p>
          <a:p>
            <a:pPr algn="l">
              <a:lnSpc>
                <a:spcPts val="3920"/>
              </a:lnSpc>
            </a:pPr>
            <a:r>
              <a:rPr lang="en-US" sz="2800" b="1" u="sng">
                <a:solidFill>
                  <a:srgbClr val="000000"/>
                </a:solidFill>
                <a:latin typeface="Poppins Bold"/>
                <a:ea typeface="Poppins Bold"/>
                <a:cs typeface="Poppins Bold"/>
                <a:sym typeface="Poppins Bold"/>
                <a:hlinkClick r:id="rId6" tooltip="https://www.sas.org.uk/plastic-pollution/million-mile-clean/"/>
              </a:rPr>
              <a:t>Link to the project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6A5A"/>
        </a:solidFill>
        <a:effectLst/>
      </p:bgPr>
    </p:bg>
    <p:spTree>
      <p:nvGrpSpPr>
        <p:cNvPr id="1" name=""/>
        <p:cNvGrpSpPr/>
        <p:nvPr/>
      </p:nvGrpSpPr>
      <p:grpSpPr>
        <a:xfrm>
          <a:off x="0" y="0"/>
          <a:ext cx="0" cy="0"/>
          <a:chOff x="0" y="0"/>
          <a:chExt cx="0" cy="0"/>
        </a:xfrm>
      </p:grpSpPr>
      <p:grpSp>
        <p:nvGrpSpPr>
          <p:cNvPr id="2" name="Group 2"/>
          <p:cNvGrpSpPr/>
          <p:nvPr/>
        </p:nvGrpSpPr>
        <p:grpSpPr>
          <a:xfrm rot="126093">
            <a:off x="1271533" y="304649"/>
            <a:ext cx="16807693" cy="10491940"/>
            <a:chOff x="0" y="0"/>
            <a:chExt cx="22410257" cy="13989253"/>
          </a:xfrm>
        </p:grpSpPr>
        <p:grpSp>
          <p:nvGrpSpPr>
            <p:cNvPr id="3" name="Group 3"/>
            <p:cNvGrpSpPr/>
            <p:nvPr/>
          </p:nvGrpSpPr>
          <p:grpSpPr>
            <a:xfrm>
              <a:off x="0" y="369411"/>
              <a:ext cx="22410257" cy="13619842"/>
              <a:chOff x="0" y="0"/>
              <a:chExt cx="5816681" cy="3535090"/>
            </a:xfrm>
          </p:grpSpPr>
          <p:sp>
            <p:nvSpPr>
              <p:cNvPr id="4" name="Freeform 4"/>
              <p:cNvSpPr/>
              <p:nvPr/>
            </p:nvSpPr>
            <p:spPr>
              <a:xfrm>
                <a:off x="0" y="0"/>
                <a:ext cx="5816681" cy="3535090"/>
              </a:xfrm>
              <a:custGeom>
                <a:avLst/>
                <a:gdLst/>
                <a:ahLst/>
                <a:cxnLst/>
                <a:rect l="l" t="t" r="r" b="b"/>
                <a:pathLst>
                  <a:path w="5816681" h="3535090">
                    <a:moveTo>
                      <a:pt x="17649" y="0"/>
                    </a:moveTo>
                    <a:lnTo>
                      <a:pt x="5799032" y="0"/>
                    </a:lnTo>
                    <a:cubicBezTo>
                      <a:pt x="5803712" y="0"/>
                      <a:pt x="5808202" y="1859"/>
                      <a:pt x="5811512" y="5169"/>
                    </a:cubicBezTo>
                    <a:cubicBezTo>
                      <a:pt x="5814821" y="8479"/>
                      <a:pt x="5816681" y="12968"/>
                      <a:pt x="5816681" y="17649"/>
                    </a:cubicBezTo>
                    <a:lnTo>
                      <a:pt x="5816681" y="3517441"/>
                    </a:lnTo>
                    <a:cubicBezTo>
                      <a:pt x="5816681" y="3522122"/>
                      <a:pt x="5814821" y="3526611"/>
                      <a:pt x="5811512" y="3529921"/>
                    </a:cubicBezTo>
                    <a:cubicBezTo>
                      <a:pt x="5808202" y="3533230"/>
                      <a:pt x="5803712" y="3535090"/>
                      <a:pt x="5799032" y="3535090"/>
                    </a:cubicBezTo>
                    <a:lnTo>
                      <a:pt x="17649" y="3535090"/>
                    </a:lnTo>
                    <a:cubicBezTo>
                      <a:pt x="12968" y="3535090"/>
                      <a:pt x="8479" y="3533230"/>
                      <a:pt x="5169" y="3529921"/>
                    </a:cubicBezTo>
                    <a:cubicBezTo>
                      <a:pt x="1859" y="3526611"/>
                      <a:pt x="0" y="3522122"/>
                      <a:pt x="0" y="3517441"/>
                    </a:cubicBezTo>
                    <a:lnTo>
                      <a:pt x="0" y="17649"/>
                    </a:lnTo>
                    <a:cubicBezTo>
                      <a:pt x="0" y="12968"/>
                      <a:pt x="1859" y="8479"/>
                      <a:pt x="5169" y="5169"/>
                    </a:cubicBezTo>
                    <a:cubicBezTo>
                      <a:pt x="8479" y="1859"/>
                      <a:pt x="12968" y="0"/>
                      <a:pt x="17649" y="0"/>
                    </a:cubicBezTo>
                    <a:close/>
                  </a:path>
                </a:pathLst>
              </a:custGeom>
              <a:solidFill>
                <a:srgbClr val="D0DC24"/>
              </a:solidFill>
            </p:spPr>
            <p:txBody>
              <a:bodyPr/>
              <a:lstStyle/>
              <a:p>
                <a:endParaRPr lang="en-GB"/>
              </a:p>
            </p:txBody>
          </p:sp>
          <p:sp>
            <p:nvSpPr>
              <p:cNvPr id="5" name="TextBox 5"/>
              <p:cNvSpPr txBox="1"/>
              <p:nvPr/>
            </p:nvSpPr>
            <p:spPr>
              <a:xfrm>
                <a:off x="0" y="-28575"/>
                <a:ext cx="5816681" cy="3563665"/>
              </a:xfrm>
              <a:prstGeom prst="rect">
                <a:avLst/>
              </a:prstGeom>
            </p:spPr>
            <p:txBody>
              <a:bodyPr lIns="50800" tIns="50800" rIns="50800" bIns="50800" rtlCol="0" anchor="ctr"/>
              <a:lstStyle/>
              <a:p>
                <a:pPr algn="ctr">
                  <a:lnSpc>
                    <a:spcPts val="1960"/>
                  </a:lnSpc>
                </a:pPr>
                <a:endParaRPr/>
              </a:p>
            </p:txBody>
          </p:sp>
        </p:grpSp>
        <p:grpSp>
          <p:nvGrpSpPr>
            <p:cNvPr id="6" name="Group 6"/>
            <p:cNvGrpSpPr/>
            <p:nvPr/>
          </p:nvGrpSpPr>
          <p:grpSpPr>
            <a:xfrm>
              <a:off x="0" y="0"/>
              <a:ext cx="7113685" cy="2084067"/>
              <a:chOff x="0" y="0"/>
              <a:chExt cx="1846388" cy="540929"/>
            </a:xfrm>
          </p:grpSpPr>
          <p:sp>
            <p:nvSpPr>
              <p:cNvPr id="7" name="Freeform 7"/>
              <p:cNvSpPr/>
              <p:nvPr/>
            </p:nvSpPr>
            <p:spPr>
              <a:xfrm>
                <a:off x="0" y="0"/>
                <a:ext cx="1846388" cy="540929"/>
              </a:xfrm>
              <a:custGeom>
                <a:avLst/>
                <a:gdLst/>
                <a:ahLst/>
                <a:cxnLst/>
                <a:rect l="l" t="t" r="r" b="b"/>
                <a:pathLst>
                  <a:path w="1846388" h="540929">
                    <a:moveTo>
                      <a:pt x="1643188" y="0"/>
                    </a:moveTo>
                    <a:cubicBezTo>
                      <a:pt x="1755412" y="0"/>
                      <a:pt x="1846388" y="121091"/>
                      <a:pt x="1846388" y="270464"/>
                    </a:cubicBezTo>
                    <a:cubicBezTo>
                      <a:pt x="1846388" y="419838"/>
                      <a:pt x="1755412" y="540929"/>
                      <a:pt x="1643188" y="540929"/>
                    </a:cubicBezTo>
                    <a:lnTo>
                      <a:pt x="203200" y="540929"/>
                    </a:lnTo>
                    <a:cubicBezTo>
                      <a:pt x="90976" y="540929"/>
                      <a:pt x="0" y="419838"/>
                      <a:pt x="0" y="270464"/>
                    </a:cubicBezTo>
                    <a:cubicBezTo>
                      <a:pt x="0" y="121091"/>
                      <a:pt x="90976" y="0"/>
                      <a:pt x="203200" y="0"/>
                    </a:cubicBezTo>
                    <a:close/>
                  </a:path>
                </a:pathLst>
              </a:custGeom>
              <a:solidFill>
                <a:srgbClr val="D0DC24"/>
              </a:solidFill>
            </p:spPr>
            <p:txBody>
              <a:bodyPr/>
              <a:lstStyle/>
              <a:p>
                <a:endParaRPr lang="en-GB"/>
              </a:p>
            </p:txBody>
          </p:sp>
          <p:sp>
            <p:nvSpPr>
              <p:cNvPr id="8" name="TextBox 8"/>
              <p:cNvSpPr txBox="1"/>
              <p:nvPr/>
            </p:nvSpPr>
            <p:spPr>
              <a:xfrm>
                <a:off x="0" y="-28575"/>
                <a:ext cx="1846388" cy="569504"/>
              </a:xfrm>
              <a:prstGeom prst="rect">
                <a:avLst/>
              </a:prstGeom>
            </p:spPr>
            <p:txBody>
              <a:bodyPr lIns="50800" tIns="50800" rIns="50800" bIns="50800" rtlCol="0" anchor="ctr"/>
              <a:lstStyle/>
              <a:p>
                <a:pPr algn="ctr">
                  <a:lnSpc>
                    <a:spcPts val="1960"/>
                  </a:lnSpc>
                </a:pPr>
                <a:endParaRPr/>
              </a:p>
            </p:txBody>
          </p:sp>
        </p:grpSp>
      </p:grpSp>
      <p:grpSp>
        <p:nvGrpSpPr>
          <p:cNvPr id="9" name="Group 9"/>
          <p:cNvGrpSpPr/>
          <p:nvPr/>
        </p:nvGrpSpPr>
        <p:grpSpPr>
          <a:xfrm>
            <a:off x="673342" y="1228954"/>
            <a:ext cx="17346958" cy="10059520"/>
            <a:chOff x="0" y="0"/>
            <a:chExt cx="6216758" cy="3605105"/>
          </a:xfrm>
        </p:grpSpPr>
        <p:sp>
          <p:nvSpPr>
            <p:cNvPr id="10" name="Freeform 10"/>
            <p:cNvSpPr/>
            <p:nvPr/>
          </p:nvSpPr>
          <p:spPr>
            <a:xfrm>
              <a:off x="0" y="0"/>
              <a:ext cx="6216758" cy="3605105"/>
            </a:xfrm>
            <a:custGeom>
              <a:avLst/>
              <a:gdLst/>
              <a:ahLst/>
              <a:cxnLst/>
              <a:rect l="l" t="t" r="r" b="b"/>
              <a:pathLst>
                <a:path w="6216758" h="3605105">
                  <a:moveTo>
                    <a:pt x="16513" y="0"/>
                  </a:moveTo>
                  <a:lnTo>
                    <a:pt x="6200245" y="0"/>
                  </a:lnTo>
                  <a:cubicBezTo>
                    <a:pt x="6209365" y="0"/>
                    <a:pt x="6216758" y="7393"/>
                    <a:pt x="6216758" y="16513"/>
                  </a:cubicBezTo>
                  <a:lnTo>
                    <a:pt x="6216758" y="3588592"/>
                  </a:lnTo>
                  <a:cubicBezTo>
                    <a:pt x="6216758" y="3597712"/>
                    <a:pt x="6209365" y="3605105"/>
                    <a:pt x="6200245" y="3605105"/>
                  </a:cubicBezTo>
                  <a:lnTo>
                    <a:pt x="16513" y="3605105"/>
                  </a:lnTo>
                  <a:cubicBezTo>
                    <a:pt x="7393" y="3605105"/>
                    <a:pt x="0" y="3597712"/>
                    <a:pt x="0" y="3588592"/>
                  </a:cubicBezTo>
                  <a:lnTo>
                    <a:pt x="0" y="16513"/>
                  </a:lnTo>
                  <a:cubicBezTo>
                    <a:pt x="0" y="7393"/>
                    <a:pt x="7393" y="0"/>
                    <a:pt x="16513" y="0"/>
                  </a:cubicBezTo>
                  <a:close/>
                </a:path>
              </a:pathLst>
            </a:custGeom>
            <a:solidFill>
              <a:srgbClr val="FFFFFF"/>
            </a:solidFill>
          </p:spPr>
          <p:txBody>
            <a:bodyPr/>
            <a:lstStyle/>
            <a:p>
              <a:endParaRPr lang="en-GB"/>
            </a:p>
          </p:txBody>
        </p:sp>
        <p:sp>
          <p:nvSpPr>
            <p:cNvPr id="11" name="TextBox 11"/>
            <p:cNvSpPr txBox="1"/>
            <p:nvPr/>
          </p:nvSpPr>
          <p:spPr>
            <a:xfrm>
              <a:off x="0" y="-28575"/>
              <a:ext cx="6216758" cy="3633680"/>
            </a:xfrm>
            <a:prstGeom prst="rect">
              <a:avLst/>
            </a:prstGeom>
          </p:spPr>
          <p:txBody>
            <a:bodyPr lIns="50800" tIns="50800" rIns="50800" bIns="50800" rtlCol="0" anchor="ctr"/>
            <a:lstStyle/>
            <a:p>
              <a:pPr algn="ctr">
                <a:lnSpc>
                  <a:spcPts val="1960"/>
                </a:lnSpc>
              </a:pPr>
              <a:endParaRPr/>
            </a:p>
          </p:txBody>
        </p:sp>
      </p:grpSp>
      <p:sp>
        <p:nvSpPr>
          <p:cNvPr id="12" name="TextBox 12"/>
          <p:cNvSpPr txBox="1"/>
          <p:nvPr/>
        </p:nvSpPr>
        <p:spPr>
          <a:xfrm>
            <a:off x="1681794" y="148018"/>
            <a:ext cx="4360112" cy="1095375"/>
          </a:xfrm>
          <a:prstGeom prst="rect">
            <a:avLst/>
          </a:prstGeom>
        </p:spPr>
        <p:txBody>
          <a:bodyPr lIns="0" tIns="0" rIns="0" bIns="0" rtlCol="0" anchor="t">
            <a:spAutoFit/>
          </a:bodyPr>
          <a:lstStyle/>
          <a:p>
            <a:pPr algn="l">
              <a:lnSpc>
                <a:spcPts val="8400"/>
              </a:lnSpc>
            </a:pPr>
            <a:r>
              <a:rPr lang="en-US" sz="6000" b="1">
                <a:solidFill>
                  <a:srgbClr val="000000"/>
                </a:solidFill>
                <a:latin typeface="Poppins Bold"/>
                <a:ea typeface="Poppins Bold"/>
                <a:cs typeface="Poppins Bold"/>
                <a:sym typeface="Poppins Bold"/>
              </a:rPr>
              <a:t>November</a:t>
            </a:r>
          </a:p>
        </p:txBody>
      </p:sp>
      <p:sp>
        <p:nvSpPr>
          <p:cNvPr id="13" name="TextBox 13"/>
          <p:cNvSpPr txBox="1"/>
          <p:nvPr/>
        </p:nvSpPr>
        <p:spPr>
          <a:xfrm>
            <a:off x="1026265" y="2008398"/>
            <a:ext cx="8041521" cy="7939405"/>
          </a:xfrm>
          <a:prstGeom prst="rect">
            <a:avLst/>
          </a:prstGeom>
        </p:spPr>
        <p:txBody>
          <a:bodyPr lIns="0" tIns="0" rIns="0" bIns="0" rtlCol="0" anchor="t">
            <a:spAutoFit/>
          </a:bodyPr>
          <a:lstStyle/>
          <a:p>
            <a:pPr algn="l">
              <a:lnSpc>
                <a:spcPts val="3920"/>
              </a:lnSpc>
            </a:pPr>
            <a:r>
              <a:rPr lang="en-US" sz="2800" b="1" u="sng">
                <a:solidFill>
                  <a:srgbClr val="000000"/>
                </a:solidFill>
                <a:latin typeface="Poppins Bold"/>
                <a:ea typeface="Poppins Bold"/>
                <a:cs typeface="Poppins Bold"/>
                <a:sym typeface="Poppins Bold"/>
              </a:rPr>
              <a:t>Seek App, by iNaturalist</a:t>
            </a:r>
          </a:p>
          <a:p>
            <a:pPr algn="l">
              <a:lnSpc>
                <a:spcPts val="3920"/>
              </a:lnSpc>
            </a:pPr>
            <a:r>
              <a:rPr lang="en-US" sz="2800" b="1">
                <a:solidFill>
                  <a:srgbClr val="000000"/>
                </a:solidFill>
                <a:latin typeface="Poppins Bold"/>
                <a:ea typeface="Poppins Bold"/>
                <a:cs typeface="Poppins Bold"/>
                <a:sym typeface="Poppins Bold"/>
              </a:rPr>
              <a:t>When </a:t>
            </a:r>
            <a:r>
              <a:rPr lang="en-US" sz="2800">
                <a:solidFill>
                  <a:srgbClr val="000000"/>
                </a:solidFill>
                <a:latin typeface="Poppins"/>
                <a:ea typeface="Poppins"/>
                <a:cs typeface="Poppins"/>
                <a:sym typeface="Poppins"/>
              </a:rPr>
              <a:t>–</a:t>
            </a:r>
            <a:r>
              <a:rPr lang="en-US" sz="2800" b="1">
                <a:solidFill>
                  <a:srgbClr val="000000"/>
                </a:solidFill>
                <a:latin typeface="Poppins Bold"/>
                <a:ea typeface="Poppins Bold"/>
                <a:cs typeface="Poppins Bold"/>
                <a:sym typeface="Poppins Bold"/>
              </a:rPr>
              <a:t> </a:t>
            </a:r>
            <a:r>
              <a:rPr lang="en-US" sz="2800">
                <a:solidFill>
                  <a:srgbClr val="000000"/>
                </a:solidFill>
                <a:latin typeface="Poppins"/>
                <a:ea typeface="Poppins"/>
                <a:cs typeface="Poppins"/>
                <a:sym typeface="Poppins"/>
              </a:rPr>
              <a:t>Year around, however nice to incorporate in winter when nature isn’t as obvious.</a:t>
            </a:r>
          </a:p>
          <a:p>
            <a:pPr algn="l">
              <a:lnSpc>
                <a:spcPts val="3920"/>
              </a:lnSpc>
            </a:pPr>
            <a:r>
              <a:rPr lang="en-US" sz="2800" b="1">
                <a:solidFill>
                  <a:srgbClr val="000000"/>
                </a:solidFill>
                <a:latin typeface="Poppins Bold"/>
                <a:ea typeface="Poppins Bold"/>
                <a:cs typeface="Poppins Bold"/>
                <a:sym typeface="Poppins Bold"/>
              </a:rPr>
              <a:t>What </a:t>
            </a:r>
            <a:r>
              <a:rPr lang="en-US" sz="2800">
                <a:solidFill>
                  <a:srgbClr val="000000"/>
                </a:solidFill>
                <a:latin typeface="Poppins"/>
                <a:ea typeface="Poppins"/>
                <a:cs typeface="Poppins"/>
                <a:sym typeface="Poppins"/>
              </a:rPr>
              <a:t>–</a:t>
            </a:r>
            <a:r>
              <a:rPr lang="en-US" sz="2800" b="1">
                <a:solidFill>
                  <a:srgbClr val="000000"/>
                </a:solidFill>
                <a:latin typeface="Poppins Bold"/>
                <a:ea typeface="Poppins Bold"/>
                <a:cs typeface="Poppins Bold"/>
                <a:sym typeface="Poppins Bold"/>
              </a:rPr>
              <a:t> </a:t>
            </a:r>
            <a:r>
              <a:rPr lang="en-US" sz="2800">
                <a:solidFill>
                  <a:srgbClr val="000000"/>
                </a:solidFill>
                <a:latin typeface="Poppins"/>
                <a:ea typeface="Poppins"/>
                <a:cs typeface="Poppins"/>
                <a:sym typeface="Poppins"/>
              </a:rPr>
              <a:t>An app that uses recognition technology to identify the plants and animals all around you. </a:t>
            </a:r>
          </a:p>
          <a:p>
            <a:pPr algn="l">
              <a:lnSpc>
                <a:spcPts val="3920"/>
              </a:lnSpc>
            </a:pPr>
            <a:r>
              <a:rPr lang="en-US" sz="2800" b="1">
                <a:solidFill>
                  <a:srgbClr val="000000"/>
                </a:solidFill>
                <a:latin typeface="Poppins Bold"/>
                <a:ea typeface="Poppins Bold"/>
                <a:cs typeface="Poppins Bold"/>
                <a:sym typeface="Poppins Bold"/>
              </a:rPr>
              <a:t>Why </a:t>
            </a:r>
            <a:r>
              <a:rPr lang="en-US" sz="2800">
                <a:solidFill>
                  <a:srgbClr val="000000"/>
                </a:solidFill>
                <a:latin typeface="Poppins"/>
                <a:ea typeface="Poppins"/>
                <a:cs typeface="Poppins"/>
                <a:sym typeface="Poppins"/>
              </a:rPr>
              <a:t>- Acts as a nature tracker, allowing scientists to know what species are where.</a:t>
            </a:r>
          </a:p>
          <a:p>
            <a:pPr algn="l">
              <a:lnSpc>
                <a:spcPts val="3920"/>
              </a:lnSpc>
            </a:pPr>
            <a:r>
              <a:rPr lang="en-US" sz="2800" b="1">
                <a:solidFill>
                  <a:srgbClr val="000000"/>
                </a:solidFill>
                <a:latin typeface="Poppins Bold"/>
                <a:ea typeface="Poppins Bold"/>
                <a:cs typeface="Poppins Bold"/>
                <a:sym typeface="Poppins Bold"/>
              </a:rPr>
              <a:t>Time </a:t>
            </a:r>
            <a:r>
              <a:rPr lang="en-US" sz="2800">
                <a:solidFill>
                  <a:srgbClr val="000000"/>
                </a:solidFill>
                <a:latin typeface="Poppins"/>
                <a:ea typeface="Poppins"/>
                <a:cs typeface="Poppins"/>
                <a:sym typeface="Poppins"/>
              </a:rPr>
              <a:t>– 15-30 minutes</a:t>
            </a:r>
          </a:p>
          <a:p>
            <a:pPr algn="l">
              <a:lnSpc>
                <a:spcPts val="3920"/>
              </a:lnSpc>
            </a:pPr>
            <a:r>
              <a:rPr lang="en-US" sz="2800" b="1">
                <a:solidFill>
                  <a:srgbClr val="000000"/>
                </a:solidFill>
                <a:latin typeface="Poppins Bold"/>
                <a:ea typeface="Poppins Bold"/>
                <a:cs typeface="Poppins Bold"/>
                <a:sym typeface="Poppins Bold"/>
              </a:rPr>
              <a:t>Difficulty </a:t>
            </a:r>
            <a:r>
              <a:rPr lang="en-US" sz="2800">
                <a:solidFill>
                  <a:srgbClr val="000000"/>
                </a:solidFill>
                <a:latin typeface="Poppins"/>
                <a:ea typeface="Poppins"/>
                <a:cs typeface="Poppins"/>
                <a:sym typeface="Poppins"/>
              </a:rPr>
              <a:t>– Easy</a:t>
            </a:r>
          </a:p>
          <a:p>
            <a:pPr algn="l">
              <a:lnSpc>
                <a:spcPts val="3920"/>
              </a:lnSpc>
            </a:pPr>
            <a:r>
              <a:rPr lang="en-US" sz="2800" b="1">
                <a:solidFill>
                  <a:srgbClr val="000000"/>
                </a:solidFill>
                <a:latin typeface="Poppins Bold"/>
                <a:ea typeface="Poppins Bold"/>
                <a:cs typeface="Poppins Bold"/>
                <a:sym typeface="Poppins Bold"/>
              </a:rPr>
              <a:t>Who</a:t>
            </a:r>
            <a:r>
              <a:rPr lang="en-US" sz="2800">
                <a:solidFill>
                  <a:srgbClr val="000000"/>
                </a:solidFill>
                <a:latin typeface="Poppins"/>
                <a:ea typeface="Poppins"/>
                <a:cs typeface="Poppins"/>
                <a:sym typeface="Poppins"/>
              </a:rPr>
              <a:t> – KS1, KS2, KS3 </a:t>
            </a:r>
          </a:p>
          <a:p>
            <a:pPr algn="l">
              <a:lnSpc>
                <a:spcPts val="3920"/>
              </a:lnSpc>
            </a:pPr>
            <a:r>
              <a:rPr lang="en-US" sz="2800" b="1">
                <a:solidFill>
                  <a:srgbClr val="000000"/>
                </a:solidFill>
                <a:latin typeface="Poppins Bold"/>
                <a:ea typeface="Poppins Bold"/>
                <a:cs typeface="Poppins Bold"/>
                <a:sym typeface="Poppins Bold"/>
              </a:rPr>
              <a:t>Adaptations </a:t>
            </a:r>
            <a:r>
              <a:rPr lang="en-US" sz="2800">
                <a:solidFill>
                  <a:srgbClr val="000000"/>
                </a:solidFill>
                <a:latin typeface="Poppins"/>
                <a:ea typeface="Poppins"/>
                <a:cs typeface="Poppins"/>
                <a:sym typeface="Poppins"/>
              </a:rPr>
              <a:t>- Find a new plant/bird, make a research page about it, including facts and drawings. Species identification skills.</a:t>
            </a:r>
          </a:p>
          <a:p>
            <a:pPr algn="l">
              <a:lnSpc>
                <a:spcPts val="3920"/>
              </a:lnSpc>
            </a:pPr>
            <a:r>
              <a:rPr lang="en-US" sz="2800" b="1" u="sng">
                <a:solidFill>
                  <a:srgbClr val="000000"/>
                </a:solidFill>
                <a:latin typeface="Poppins Bold"/>
                <a:ea typeface="Poppins Bold"/>
                <a:cs typeface="Poppins Bold"/>
                <a:sym typeface="Poppins Bold"/>
                <a:hlinkClick r:id="rId2" tooltip="https://www.inaturalist.org/pages/seek%5Fapp"/>
              </a:rPr>
              <a:t>Link to the project</a:t>
            </a:r>
          </a:p>
        </p:txBody>
      </p:sp>
      <p:sp>
        <p:nvSpPr>
          <p:cNvPr id="14" name="TextBox 14"/>
          <p:cNvSpPr txBox="1"/>
          <p:nvPr/>
        </p:nvSpPr>
        <p:spPr>
          <a:xfrm>
            <a:off x="9625855" y="1356336"/>
            <a:ext cx="7962345" cy="8991600"/>
          </a:xfrm>
          <a:prstGeom prst="rect">
            <a:avLst/>
          </a:prstGeom>
        </p:spPr>
        <p:txBody>
          <a:bodyPr lIns="0" tIns="0" rIns="0" bIns="0" rtlCol="0" anchor="t">
            <a:spAutoFit/>
          </a:bodyPr>
          <a:lstStyle/>
          <a:p>
            <a:pPr algn="l">
              <a:lnSpc>
                <a:spcPts val="3920"/>
              </a:lnSpc>
            </a:pPr>
            <a:r>
              <a:rPr lang="en-US" sz="2800" b="1" u="sng">
                <a:solidFill>
                  <a:srgbClr val="000000"/>
                </a:solidFill>
                <a:latin typeface="Poppins Bold"/>
                <a:ea typeface="Poppins Bold"/>
                <a:cs typeface="Poppins Bold"/>
                <a:sym typeface="Poppins Bold"/>
              </a:rPr>
              <a:t>English Curriculum Links </a:t>
            </a:r>
          </a:p>
          <a:p>
            <a:pPr algn="l">
              <a:lnSpc>
                <a:spcPts val="3920"/>
              </a:lnSpc>
            </a:pPr>
            <a:r>
              <a:rPr lang="en-US" sz="2800" b="1">
                <a:solidFill>
                  <a:srgbClr val="000000"/>
                </a:solidFill>
                <a:latin typeface="Poppins Bold"/>
                <a:ea typeface="Poppins Bold"/>
                <a:cs typeface="Poppins Bold"/>
                <a:sym typeface="Poppins Bold"/>
              </a:rPr>
              <a:t>Science: </a:t>
            </a:r>
            <a:r>
              <a:rPr lang="en-US" sz="2800">
                <a:solidFill>
                  <a:srgbClr val="000000"/>
                </a:solidFill>
                <a:latin typeface="Poppins"/>
                <a:ea typeface="Poppins"/>
                <a:cs typeface="Poppins"/>
                <a:sym typeface="Poppins"/>
              </a:rPr>
              <a:t>Plants; seasonal change; habitats; scientific enquiry </a:t>
            </a:r>
          </a:p>
          <a:p>
            <a:pPr algn="l">
              <a:lnSpc>
                <a:spcPts val="3920"/>
              </a:lnSpc>
            </a:pPr>
            <a:r>
              <a:rPr lang="en-US" sz="2800" b="1">
                <a:solidFill>
                  <a:srgbClr val="000000"/>
                </a:solidFill>
                <a:latin typeface="Poppins Bold"/>
                <a:ea typeface="Poppins Bold"/>
                <a:cs typeface="Poppins Bold"/>
                <a:sym typeface="Poppins Bold"/>
              </a:rPr>
              <a:t>Maths: </a:t>
            </a:r>
            <a:r>
              <a:rPr lang="en-US" sz="2800">
                <a:solidFill>
                  <a:srgbClr val="000000"/>
                </a:solidFill>
                <a:latin typeface="Poppins"/>
                <a:ea typeface="Poppins"/>
                <a:cs typeface="Poppins"/>
                <a:sym typeface="Poppins"/>
              </a:rPr>
              <a:t>Classification and recording </a:t>
            </a:r>
          </a:p>
          <a:p>
            <a:pPr algn="l">
              <a:lnSpc>
                <a:spcPts val="3920"/>
              </a:lnSpc>
            </a:pPr>
            <a:r>
              <a:rPr lang="en-US" sz="2800" b="1">
                <a:solidFill>
                  <a:srgbClr val="000000"/>
                </a:solidFill>
                <a:latin typeface="Poppins Bold"/>
                <a:ea typeface="Poppins Bold"/>
                <a:cs typeface="Poppins Bold"/>
                <a:sym typeface="Poppins Bold"/>
              </a:rPr>
              <a:t>Geography: </a:t>
            </a:r>
            <a:r>
              <a:rPr lang="en-US" sz="2800">
                <a:solidFill>
                  <a:srgbClr val="000000"/>
                </a:solidFill>
                <a:latin typeface="Poppins"/>
                <a:ea typeface="Poppins"/>
                <a:cs typeface="Poppins"/>
                <a:sym typeface="Poppins"/>
              </a:rPr>
              <a:t>Local environment study, Observing and recording physical features </a:t>
            </a:r>
          </a:p>
          <a:p>
            <a:pPr algn="l">
              <a:lnSpc>
                <a:spcPts val="3920"/>
              </a:lnSpc>
            </a:pPr>
            <a:r>
              <a:rPr lang="en-US" sz="2800" b="1" u="sng">
                <a:solidFill>
                  <a:srgbClr val="000000"/>
                </a:solidFill>
                <a:latin typeface="Poppins Bold"/>
                <a:ea typeface="Poppins Bold"/>
                <a:cs typeface="Poppins Bold"/>
                <a:sym typeface="Poppins Bold"/>
              </a:rPr>
              <a:t>Curriculum for Wales </a:t>
            </a:r>
          </a:p>
          <a:p>
            <a:pPr algn="l">
              <a:lnSpc>
                <a:spcPts val="3920"/>
              </a:lnSpc>
            </a:pPr>
            <a:r>
              <a:rPr lang="en-US" sz="2800" b="1">
                <a:solidFill>
                  <a:srgbClr val="000000"/>
                </a:solidFill>
                <a:latin typeface="Poppins Bold"/>
                <a:ea typeface="Poppins Bold"/>
                <a:cs typeface="Poppins Bold"/>
                <a:sym typeface="Poppins Bold"/>
              </a:rPr>
              <a:t>Science &amp; Technology:</a:t>
            </a:r>
            <a:r>
              <a:rPr lang="en-US" sz="2800">
                <a:solidFill>
                  <a:srgbClr val="000000"/>
                </a:solidFill>
                <a:latin typeface="Poppins"/>
                <a:ea typeface="Poppins"/>
                <a:cs typeface="Poppins"/>
                <a:sym typeface="Poppins"/>
              </a:rPr>
              <a:t> Biodiversity</a:t>
            </a:r>
            <a:r>
              <a:rPr lang="en-US" sz="2800" b="1">
                <a:solidFill>
                  <a:srgbClr val="000000"/>
                </a:solidFill>
                <a:latin typeface="Poppins Bold"/>
                <a:ea typeface="Poppins Bold"/>
                <a:cs typeface="Poppins Bold"/>
                <a:sym typeface="Poppins Bold"/>
              </a:rPr>
              <a:t> </a:t>
            </a:r>
            <a:r>
              <a:rPr lang="en-US" sz="2800">
                <a:solidFill>
                  <a:srgbClr val="000000"/>
                </a:solidFill>
                <a:latin typeface="Poppins"/>
                <a:ea typeface="Poppins"/>
                <a:cs typeface="Poppins"/>
                <a:sym typeface="Poppins"/>
              </a:rPr>
              <a:t>investigation; scientific observation; identifying and classifying living things.</a:t>
            </a:r>
          </a:p>
          <a:p>
            <a:pPr algn="l">
              <a:lnSpc>
                <a:spcPts val="3920"/>
              </a:lnSpc>
            </a:pPr>
            <a:r>
              <a:rPr lang="en-US" sz="2800" b="1">
                <a:solidFill>
                  <a:srgbClr val="000000"/>
                </a:solidFill>
                <a:latin typeface="Poppins Bold"/>
                <a:ea typeface="Poppins Bold"/>
                <a:cs typeface="Poppins Bold"/>
                <a:sym typeface="Poppins Bold"/>
              </a:rPr>
              <a:t>Humanities: </a:t>
            </a:r>
            <a:r>
              <a:rPr lang="en-US" sz="2800">
                <a:solidFill>
                  <a:srgbClr val="000000"/>
                </a:solidFill>
                <a:latin typeface="Poppins"/>
                <a:ea typeface="Poppins"/>
                <a:cs typeface="Poppins"/>
                <a:sym typeface="Poppins"/>
              </a:rPr>
              <a:t>Understanding place and environmental change.</a:t>
            </a:r>
          </a:p>
          <a:p>
            <a:pPr algn="l">
              <a:lnSpc>
                <a:spcPts val="3920"/>
              </a:lnSpc>
            </a:pPr>
            <a:r>
              <a:rPr lang="en-US" sz="2800" b="1">
                <a:solidFill>
                  <a:srgbClr val="000000"/>
                </a:solidFill>
                <a:latin typeface="Poppins Bold"/>
                <a:ea typeface="Poppins Bold"/>
                <a:cs typeface="Poppins Bold"/>
                <a:sym typeface="Poppins Bold"/>
              </a:rPr>
              <a:t>Mathematics &amp; Numeracy: </a:t>
            </a:r>
            <a:r>
              <a:rPr lang="en-US" sz="2800">
                <a:solidFill>
                  <a:srgbClr val="000000"/>
                </a:solidFill>
                <a:latin typeface="Poppins"/>
                <a:ea typeface="Poppins"/>
                <a:cs typeface="Poppins"/>
                <a:sym typeface="Poppins"/>
              </a:rPr>
              <a:t>Sorting and categorising evidence .</a:t>
            </a:r>
          </a:p>
          <a:p>
            <a:pPr algn="l">
              <a:lnSpc>
                <a:spcPts val="3920"/>
              </a:lnSpc>
            </a:pPr>
            <a:r>
              <a:rPr lang="en-US" sz="2800" b="1">
                <a:solidFill>
                  <a:srgbClr val="000000"/>
                </a:solidFill>
                <a:latin typeface="Poppins Bold"/>
                <a:ea typeface="Poppins Bold"/>
                <a:cs typeface="Poppins Bold"/>
                <a:sym typeface="Poppins Bold"/>
              </a:rPr>
              <a:t>Digital Competence Framework: </a:t>
            </a:r>
            <a:r>
              <a:rPr lang="en-US" sz="2800">
                <a:solidFill>
                  <a:srgbClr val="000000"/>
                </a:solidFill>
                <a:latin typeface="Poppins"/>
                <a:ea typeface="Poppins"/>
                <a:cs typeface="Poppins"/>
                <a:sym typeface="Poppins"/>
              </a:rPr>
              <a:t>Collecting and analysing data, using digital tools, evaluating digital information.</a:t>
            </a:r>
          </a:p>
          <a:p>
            <a:pPr algn="l">
              <a:lnSpc>
                <a:spcPts val="4479"/>
              </a:lnSpc>
            </a:pPr>
            <a:endParaRPr lang="en-US" sz="2800">
              <a:solidFill>
                <a:srgbClr val="000000"/>
              </a:solidFill>
              <a:latin typeface="Poppins"/>
              <a:ea typeface="Poppins"/>
              <a:cs typeface="Poppins"/>
              <a:sym typeface="Poppins"/>
            </a:endParaRPr>
          </a:p>
        </p:txBody>
      </p:sp>
      <p:sp>
        <p:nvSpPr>
          <p:cNvPr id="15" name="Freeform 15"/>
          <p:cNvSpPr/>
          <p:nvPr/>
        </p:nvSpPr>
        <p:spPr>
          <a:xfrm rot="5400000">
            <a:off x="5184410" y="5685071"/>
            <a:ext cx="8324821" cy="291369"/>
          </a:xfrm>
          <a:custGeom>
            <a:avLst/>
            <a:gdLst/>
            <a:ahLst/>
            <a:cxnLst/>
            <a:rect l="l" t="t" r="r" b="b"/>
            <a:pathLst>
              <a:path w="8324821" h="291369">
                <a:moveTo>
                  <a:pt x="0" y="0"/>
                </a:moveTo>
                <a:lnTo>
                  <a:pt x="8324821" y="0"/>
                </a:lnTo>
                <a:lnTo>
                  <a:pt x="8324821" y="291369"/>
                </a:lnTo>
                <a:lnTo>
                  <a:pt x="0" y="29136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6" name="Freeform 16"/>
          <p:cNvSpPr/>
          <p:nvPr/>
        </p:nvSpPr>
        <p:spPr>
          <a:xfrm rot="427094">
            <a:off x="16292916" y="355623"/>
            <a:ext cx="564948" cy="2172876"/>
          </a:xfrm>
          <a:custGeom>
            <a:avLst/>
            <a:gdLst/>
            <a:ahLst/>
            <a:cxnLst/>
            <a:rect l="l" t="t" r="r" b="b"/>
            <a:pathLst>
              <a:path w="564948" h="2172876">
                <a:moveTo>
                  <a:pt x="0" y="0"/>
                </a:moveTo>
                <a:lnTo>
                  <a:pt x="564948" y="0"/>
                </a:lnTo>
                <a:lnTo>
                  <a:pt x="564948" y="2172876"/>
                </a:lnTo>
                <a:lnTo>
                  <a:pt x="0" y="217287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7" name="Freeform 17"/>
          <p:cNvSpPr/>
          <p:nvPr/>
        </p:nvSpPr>
        <p:spPr>
          <a:xfrm>
            <a:off x="6564635" y="1633116"/>
            <a:ext cx="2503152" cy="922013"/>
          </a:xfrm>
          <a:custGeom>
            <a:avLst/>
            <a:gdLst/>
            <a:ahLst/>
            <a:cxnLst/>
            <a:rect l="l" t="t" r="r" b="b"/>
            <a:pathLst>
              <a:path w="2503152" h="922013">
                <a:moveTo>
                  <a:pt x="0" y="0"/>
                </a:moveTo>
                <a:lnTo>
                  <a:pt x="2503151" y="0"/>
                </a:lnTo>
                <a:lnTo>
                  <a:pt x="2503151" y="922013"/>
                </a:lnTo>
                <a:lnTo>
                  <a:pt x="0" y="922013"/>
                </a:lnTo>
                <a:lnTo>
                  <a:pt x="0" y="0"/>
                </a:lnTo>
                <a:close/>
              </a:path>
            </a:pathLst>
          </a:custGeom>
          <a:blipFill>
            <a:blip r:embed="rId5"/>
            <a:stretch>
              <a:fillRect l="-10325" t="-33347" r="-10352" b="-26626"/>
            </a:stretch>
          </a:blipFill>
        </p:spPr>
        <p:txBody>
          <a:bodyPr/>
          <a:lstStyle/>
          <a:p>
            <a:endParaRPr lang="en-GB"/>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6A5A"/>
        </a:solidFill>
        <a:effectLst/>
      </p:bgPr>
    </p:bg>
    <p:spTree>
      <p:nvGrpSpPr>
        <p:cNvPr id="1" name=""/>
        <p:cNvGrpSpPr/>
        <p:nvPr/>
      </p:nvGrpSpPr>
      <p:grpSpPr>
        <a:xfrm>
          <a:off x="0" y="0"/>
          <a:ext cx="0" cy="0"/>
          <a:chOff x="0" y="0"/>
          <a:chExt cx="0" cy="0"/>
        </a:xfrm>
      </p:grpSpPr>
      <p:grpSp>
        <p:nvGrpSpPr>
          <p:cNvPr id="2" name="Group 2"/>
          <p:cNvGrpSpPr/>
          <p:nvPr/>
        </p:nvGrpSpPr>
        <p:grpSpPr>
          <a:xfrm rot="126093">
            <a:off x="1271533" y="304649"/>
            <a:ext cx="16807693" cy="10491940"/>
            <a:chOff x="0" y="0"/>
            <a:chExt cx="22410257" cy="13989253"/>
          </a:xfrm>
        </p:grpSpPr>
        <p:grpSp>
          <p:nvGrpSpPr>
            <p:cNvPr id="3" name="Group 3"/>
            <p:cNvGrpSpPr/>
            <p:nvPr/>
          </p:nvGrpSpPr>
          <p:grpSpPr>
            <a:xfrm>
              <a:off x="0" y="369411"/>
              <a:ext cx="22410257" cy="13619842"/>
              <a:chOff x="0" y="0"/>
              <a:chExt cx="5816681" cy="3535090"/>
            </a:xfrm>
          </p:grpSpPr>
          <p:sp>
            <p:nvSpPr>
              <p:cNvPr id="4" name="Freeform 4"/>
              <p:cNvSpPr/>
              <p:nvPr/>
            </p:nvSpPr>
            <p:spPr>
              <a:xfrm>
                <a:off x="0" y="0"/>
                <a:ext cx="5816681" cy="3535090"/>
              </a:xfrm>
              <a:custGeom>
                <a:avLst/>
                <a:gdLst/>
                <a:ahLst/>
                <a:cxnLst/>
                <a:rect l="l" t="t" r="r" b="b"/>
                <a:pathLst>
                  <a:path w="5816681" h="3535090">
                    <a:moveTo>
                      <a:pt x="17649" y="0"/>
                    </a:moveTo>
                    <a:lnTo>
                      <a:pt x="5799032" y="0"/>
                    </a:lnTo>
                    <a:cubicBezTo>
                      <a:pt x="5803712" y="0"/>
                      <a:pt x="5808202" y="1859"/>
                      <a:pt x="5811512" y="5169"/>
                    </a:cubicBezTo>
                    <a:cubicBezTo>
                      <a:pt x="5814821" y="8479"/>
                      <a:pt x="5816681" y="12968"/>
                      <a:pt x="5816681" y="17649"/>
                    </a:cubicBezTo>
                    <a:lnTo>
                      <a:pt x="5816681" y="3517441"/>
                    </a:lnTo>
                    <a:cubicBezTo>
                      <a:pt x="5816681" y="3522122"/>
                      <a:pt x="5814821" y="3526611"/>
                      <a:pt x="5811512" y="3529921"/>
                    </a:cubicBezTo>
                    <a:cubicBezTo>
                      <a:pt x="5808202" y="3533230"/>
                      <a:pt x="5803712" y="3535090"/>
                      <a:pt x="5799032" y="3535090"/>
                    </a:cubicBezTo>
                    <a:lnTo>
                      <a:pt x="17649" y="3535090"/>
                    </a:lnTo>
                    <a:cubicBezTo>
                      <a:pt x="12968" y="3535090"/>
                      <a:pt x="8479" y="3533230"/>
                      <a:pt x="5169" y="3529921"/>
                    </a:cubicBezTo>
                    <a:cubicBezTo>
                      <a:pt x="1859" y="3526611"/>
                      <a:pt x="0" y="3522122"/>
                      <a:pt x="0" y="3517441"/>
                    </a:cubicBezTo>
                    <a:lnTo>
                      <a:pt x="0" y="17649"/>
                    </a:lnTo>
                    <a:cubicBezTo>
                      <a:pt x="0" y="12968"/>
                      <a:pt x="1859" y="8479"/>
                      <a:pt x="5169" y="5169"/>
                    </a:cubicBezTo>
                    <a:cubicBezTo>
                      <a:pt x="8479" y="1859"/>
                      <a:pt x="12968" y="0"/>
                      <a:pt x="17649" y="0"/>
                    </a:cubicBezTo>
                    <a:close/>
                  </a:path>
                </a:pathLst>
              </a:custGeom>
              <a:solidFill>
                <a:srgbClr val="D0DC24"/>
              </a:solidFill>
            </p:spPr>
            <p:txBody>
              <a:bodyPr/>
              <a:lstStyle/>
              <a:p>
                <a:endParaRPr lang="en-GB"/>
              </a:p>
            </p:txBody>
          </p:sp>
          <p:sp>
            <p:nvSpPr>
              <p:cNvPr id="5" name="TextBox 5"/>
              <p:cNvSpPr txBox="1"/>
              <p:nvPr/>
            </p:nvSpPr>
            <p:spPr>
              <a:xfrm>
                <a:off x="0" y="-28575"/>
                <a:ext cx="5816681" cy="3563665"/>
              </a:xfrm>
              <a:prstGeom prst="rect">
                <a:avLst/>
              </a:prstGeom>
            </p:spPr>
            <p:txBody>
              <a:bodyPr lIns="50800" tIns="50800" rIns="50800" bIns="50800" rtlCol="0" anchor="ctr"/>
              <a:lstStyle/>
              <a:p>
                <a:pPr algn="ctr">
                  <a:lnSpc>
                    <a:spcPts val="1960"/>
                  </a:lnSpc>
                </a:pPr>
                <a:endParaRPr/>
              </a:p>
            </p:txBody>
          </p:sp>
        </p:grpSp>
        <p:grpSp>
          <p:nvGrpSpPr>
            <p:cNvPr id="6" name="Group 6"/>
            <p:cNvGrpSpPr/>
            <p:nvPr/>
          </p:nvGrpSpPr>
          <p:grpSpPr>
            <a:xfrm>
              <a:off x="0" y="0"/>
              <a:ext cx="7113685" cy="2084067"/>
              <a:chOff x="0" y="0"/>
              <a:chExt cx="1846388" cy="540929"/>
            </a:xfrm>
          </p:grpSpPr>
          <p:sp>
            <p:nvSpPr>
              <p:cNvPr id="7" name="Freeform 7"/>
              <p:cNvSpPr/>
              <p:nvPr/>
            </p:nvSpPr>
            <p:spPr>
              <a:xfrm>
                <a:off x="0" y="0"/>
                <a:ext cx="1846388" cy="540929"/>
              </a:xfrm>
              <a:custGeom>
                <a:avLst/>
                <a:gdLst/>
                <a:ahLst/>
                <a:cxnLst/>
                <a:rect l="l" t="t" r="r" b="b"/>
                <a:pathLst>
                  <a:path w="1846388" h="540929">
                    <a:moveTo>
                      <a:pt x="1643188" y="0"/>
                    </a:moveTo>
                    <a:cubicBezTo>
                      <a:pt x="1755412" y="0"/>
                      <a:pt x="1846388" y="121091"/>
                      <a:pt x="1846388" y="270464"/>
                    </a:cubicBezTo>
                    <a:cubicBezTo>
                      <a:pt x="1846388" y="419838"/>
                      <a:pt x="1755412" y="540929"/>
                      <a:pt x="1643188" y="540929"/>
                    </a:cubicBezTo>
                    <a:lnTo>
                      <a:pt x="203200" y="540929"/>
                    </a:lnTo>
                    <a:cubicBezTo>
                      <a:pt x="90976" y="540929"/>
                      <a:pt x="0" y="419838"/>
                      <a:pt x="0" y="270464"/>
                    </a:cubicBezTo>
                    <a:cubicBezTo>
                      <a:pt x="0" y="121091"/>
                      <a:pt x="90976" y="0"/>
                      <a:pt x="203200" y="0"/>
                    </a:cubicBezTo>
                    <a:close/>
                  </a:path>
                </a:pathLst>
              </a:custGeom>
              <a:solidFill>
                <a:srgbClr val="D0DC24"/>
              </a:solidFill>
            </p:spPr>
            <p:txBody>
              <a:bodyPr/>
              <a:lstStyle/>
              <a:p>
                <a:endParaRPr lang="en-GB"/>
              </a:p>
            </p:txBody>
          </p:sp>
          <p:sp>
            <p:nvSpPr>
              <p:cNvPr id="8" name="TextBox 8"/>
              <p:cNvSpPr txBox="1"/>
              <p:nvPr/>
            </p:nvSpPr>
            <p:spPr>
              <a:xfrm>
                <a:off x="0" y="-28575"/>
                <a:ext cx="1846388" cy="569504"/>
              </a:xfrm>
              <a:prstGeom prst="rect">
                <a:avLst/>
              </a:prstGeom>
            </p:spPr>
            <p:txBody>
              <a:bodyPr lIns="50800" tIns="50800" rIns="50800" bIns="50800" rtlCol="0" anchor="ctr"/>
              <a:lstStyle/>
              <a:p>
                <a:pPr algn="ctr">
                  <a:lnSpc>
                    <a:spcPts val="1960"/>
                  </a:lnSpc>
                </a:pPr>
                <a:endParaRPr/>
              </a:p>
            </p:txBody>
          </p:sp>
        </p:grpSp>
      </p:grpSp>
      <p:grpSp>
        <p:nvGrpSpPr>
          <p:cNvPr id="9" name="Group 9"/>
          <p:cNvGrpSpPr/>
          <p:nvPr/>
        </p:nvGrpSpPr>
        <p:grpSpPr>
          <a:xfrm>
            <a:off x="673342" y="1228954"/>
            <a:ext cx="17346958" cy="10059520"/>
            <a:chOff x="0" y="0"/>
            <a:chExt cx="6216758" cy="3605105"/>
          </a:xfrm>
        </p:grpSpPr>
        <p:sp>
          <p:nvSpPr>
            <p:cNvPr id="10" name="Freeform 10"/>
            <p:cNvSpPr/>
            <p:nvPr/>
          </p:nvSpPr>
          <p:spPr>
            <a:xfrm>
              <a:off x="0" y="0"/>
              <a:ext cx="6216758" cy="3605105"/>
            </a:xfrm>
            <a:custGeom>
              <a:avLst/>
              <a:gdLst/>
              <a:ahLst/>
              <a:cxnLst/>
              <a:rect l="l" t="t" r="r" b="b"/>
              <a:pathLst>
                <a:path w="6216758" h="3605105">
                  <a:moveTo>
                    <a:pt x="16513" y="0"/>
                  </a:moveTo>
                  <a:lnTo>
                    <a:pt x="6200245" y="0"/>
                  </a:lnTo>
                  <a:cubicBezTo>
                    <a:pt x="6209365" y="0"/>
                    <a:pt x="6216758" y="7393"/>
                    <a:pt x="6216758" y="16513"/>
                  </a:cubicBezTo>
                  <a:lnTo>
                    <a:pt x="6216758" y="3588592"/>
                  </a:lnTo>
                  <a:cubicBezTo>
                    <a:pt x="6216758" y="3597712"/>
                    <a:pt x="6209365" y="3605105"/>
                    <a:pt x="6200245" y="3605105"/>
                  </a:cubicBezTo>
                  <a:lnTo>
                    <a:pt x="16513" y="3605105"/>
                  </a:lnTo>
                  <a:cubicBezTo>
                    <a:pt x="7393" y="3605105"/>
                    <a:pt x="0" y="3597712"/>
                    <a:pt x="0" y="3588592"/>
                  </a:cubicBezTo>
                  <a:lnTo>
                    <a:pt x="0" y="16513"/>
                  </a:lnTo>
                  <a:cubicBezTo>
                    <a:pt x="0" y="7393"/>
                    <a:pt x="7393" y="0"/>
                    <a:pt x="16513" y="0"/>
                  </a:cubicBezTo>
                  <a:close/>
                </a:path>
              </a:pathLst>
            </a:custGeom>
            <a:solidFill>
              <a:srgbClr val="FFFFFF"/>
            </a:solidFill>
          </p:spPr>
          <p:txBody>
            <a:bodyPr/>
            <a:lstStyle/>
            <a:p>
              <a:endParaRPr lang="en-GB"/>
            </a:p>
          </p:txBody>
        </p:sp>
        <p:sp>
          <p:nvSpPr>
            <p:cNvPr id="11" name="TextBox 11"/>
            <p:cNvSpPr txBox="1"/>
            <p:nvPr/>
          </p:nvSpPr>
          <p:spPr>
            <a:xfrm>
              <a:off x="0" y="-28575"/>
              <a:ext cx="6216758" cy="3633680"/>
            </a:xfrm>
            <a:prstGeom prst="rect">
              <a:avLst/>
            </a:prstGeom>
          </p:spPr>
          <p:txBody>
            <a:bodyPr lIns="50800" tIns="50800" rIns="50800" bIns="50800" rtlCol="0" anchor="ctr"/>
            <a:lstStyle/>
            <a:p>
              <a:pPr algn="ctr">
                <a:lnSpc>
                  <a:spcPts val="1960"/>
                </a:lnSpc>
              </a:pPr>
              <a:endParaRPr/>
            </a:p>
          </p:txBody>
        </p:sp>
      </p:grpSp>
      <p:sp>
        <p:nvSpPr>
          <p:cNvPr id="12" name="TextBox 12"/>
          <p:cNvSpPr txBox="1"/>
          <p:nvPr/>
        </p:nvSpPr>
        <p:spPr>
          <a:xfrm>
            <a:off x="9730630" y="1852295"/>
            <a:ext cx="7962345" cy="7939405"/>
          </a:xfrm>
          <a:prstGeom prst="rect">
            <a:avLst/>
          </a:prstGeom>
        </p:spPr>
        <p:txBody>
          <a:bodyPr lIns="0" tIns="0" rIns="0" bIns="0" rtlCol="0" anchor="t">
            <a:spAutoFit/>
          </a:bodyPr>
          <a:lstStyle/>
          <a:p>
            <a:pPr algn="l">
              <a:lnSpc>
                <a:spcPts val="3920"/>
              </a:lnSpc>
            </a:pPr>
            <a:r>
              <a:rPr lang="en-US" sz="2800" b="1" u="sng">
                <a:solidFill>
                  <a:srgbClr val="000000"/>
                </a:solidFill>
                <a:latin typeface="Poppins Bold"/>
                <a:ea typeface="Poppins Bold"/>
                <a:cs typeface="Poppins Bold"/>
                <a:sym typeface="Poppins Bold"/>
              </a:rPr>
              <a:t>English Curriculum Links </a:t>
            </a:r>
          </a:p>
          <a:p>
            <a:pPr algn="l">
              <a:lnSpc>
                <a:spcPts val="3920"/>
              </a:lnSpc>
            </a:pPr>
            <a:r>
              <a:rPr lang="en-US" sz="2800" b="1">
                <a:solidFill>
                  <a:srgbClr val="000000"/>
                </a:solidFill>
                <a:latin typeface="Poppins Bold"/>
                <a:ea typeface="Poppins Bold"/>
                <a:cs typeface="Poppins Bold"/>
                <a:sym typeface="Poppins Bold"/>
              </a:rPr>
              <a:t>Science:</a:t>
            </a:r>
            <a:r>
              <a:rPr lang="en-US" sz="2800">
                <a:solidFill>
                  <a:srgbClr val="000000"/>
                </a:solidFill>
                <a:latin typeface="Poppins"/>
                <a:ea typeface="Poppins"/>
                <a:cs typeface="Poppins"/>
                <a:sym typeface="Poppins"/>
              </a:rPr>
              <a:t> Plants; seasonal change; habitats; scientific enquiry</a:t>
            </a:r>
            <a:r>
              <a:rPr lang="en-US" sz="2800" b="1">
                <a:solidFill>
                  <a:srgbClr val="000000"/>
                </a:solidFill>
                <a:latin typeface="Poppins Bold"/>
                <a:ea typeface="Poppins Bold"/>
                <a:cs typeface="Poppins Bold"/>
                <a:sym typeface="Poppins Bold"/>
              </a:rPr>
              <a:t> </a:t>
            </a:r>
          </a:p>
          <a:p>
            <a:pPr algn="l">
              <a:lnSpc>
                <a:spcPts val="3920"/>
              </a:lnSpc>
            </a:pPr>
            <a:r>
              <a:rPr lang="en-US" sz="2800" b="1">
                <a:solidFill>
                  <a:srgbClr val="000000"/>
                </a:solidFill>
                <a:latin typeface="Poppins Bold"/>
                <a:ea typeface="Poppins Bold"/>
                <a:cs typeface="Poppins Bold"/>
                <a:sym typeface="Poppins Bold"/>
              </a:rPr>
              <a:t>Maths:</a:t>
            </a:r>
            <a:r>
              <a:rPr lang="en-US" sz="2800">
                <a:solidFill>
                  <a:srgbClr val="000000"/>
                </a:solidFill>
                <a:latin typeface="Poppins"/>
                <a:ea typeface="Poppins"/>
                <a:cs typeface="Poppins"/>
                <a:sym typeface="Poppins"/>
              </a:rPr>
              <a:t> Classification and recording</a:t>
            </a:r>
            <a:r>
              <a:rPr lang="en-US" sz="2800" b="1">
                <a:solidFill>
                  <a:srgbClr val="000000"/>
                </a:solidFill>
                <a:latin typeface="Poppins Bold"/>
                <a:ea typeface="Poppins Bold"/>
                <a:cs typeface="Poppins Bold"/>
                <a:sym typeface="Poppins Bold"/>
              </a:rPr>
              <a:t> </a:t>
            </a:r>
          </a:p>
          <a:p>
            <a:pPr algn="l">
              <a:lnSpc>
                <a:spcPts val="3920"/>
              </a:lnSpc>
            </a:pPr>
            <a:r>
              <a:rPr lang="en-US" sz="2800" b="1">
                <a:solidFill>
                  <a:srgbClr val="000000"/>
                </a:solidFill>
                <a:latin typeface="Poppins Bold"/>
                <a:ea typeface="Poppins Bold"/>
                <a:cs typeface="Poppins Bold"/>
                <a:sym typeface="Poppins Bold"/>
              </a:rPr>
              <a:t>Geography: </a:t>
            </a:r>
            <a:r>
              <a:rPr lang="en-US" sz="2800">
                <a:solidFill>
                  <a:srgbClr val="000000"/>
                </a:solidFill>
                <a:latin typeface="Poppins"/>
                <a:ea typeface="Poppins"/>
                <a:cs typeface="Poppins"/>
                <a:sym typeface="Poppins"/>
              </a:rPr>
              <a:t>Local environment study,</a:t>
            </a:r>
            <a:r>
              <a:rPr lang="en-US" sz="2800" b="1">
                <a:solidFill>
                  <a:srgbClr val="000000"/>
                </a:solidFill>
                <a:latin typeface="Poppins Bold"/>
                <a:ea typeface="Poppins Bold"/>
                <a:cs typeface="Poppins Bold"/>
                <a:sym typeface="Poppins Bold"/>
              </a:rPr>
              <a:t> </a:t>
            </a:r>
            <a:r>
              <a:rPr lang="en-US" sz="2800">
                <a:solidFill>
                  <a:srgbClr val="000000"/>
                </a:solidFill>
                <a:latin typeface="Poppins"/>
                <a:ea typeface="Poppins"/>
                <a:cs typeface="Poppins"/>
                <a:sym typeface="Poppins"/>
              </a:rPr>
              <a:t>Observing and recording physical features</a:t>
            </a:r>
            <a:r>
              <a:rPr lang="en-US" sz="2800" b="1">
                <a:solidFill>
                  <a:srgbClr val="000000"/>
                </a:solidFill>
                <a:latin typeface="Poppins Bold"/>
                <a:ea typeface="Poppins Bold"/>
                <a:cs typeface="Poppins Bold"/>
                <a:sym typeface="Poppins Bold"/>
              </a:rPr>
              <a:t> </a:t>
            </a:r>
          </a:p>
          <a:p>
            <a:pPr algn="l">
              <a:lnSpc>
                <a:spcPts val="3920"/>
              </a:lnSpc>
            </a:pPr>
            <a:r>
              <a:rPr lang="en-US" sz="2800" b="1" u="sng">
                <a:solidFill>
                  <a:srgbClr val="000000"/>
                </a:solidFill>
                <a:latin typeface="Poppins Bold"/>
                <a:ea typeface="Poppins Bold"/>
                <a:cs typeface="Poppins Bold"/>
                <a:sym typeface="Poppins Bold"/>
              </a:rPr>
              <a:t>Curriculum for Wales </a:t>
            </a:r>
          </a:p>
          <a:p>
            <a:pPr algn="l">
              <a:lnSpc>
                <a:spcPts val="3920"/>
              </a:lnSpc>
            </a:pPr>
            <a:r>
              <a:rPr lang="en-US" sz="2800" b="1">
                <a:solidFill>
                  <a:srgbClr val="000000"/>
                </a:solidFill>
                <a:latin typeface="Poppins Bold"/>
                <a:ea typeface="Poppins Bold"/>
                <a:cs typeface="Poppins Bold"/>
                <a:sym typeface="Poppins Bold"/>
              </a:rPr>
              <a:t>Science &amp; Technology: </a:t>
            </a:r>
            <a:r>
              <a:rPr lang="en-US" sz="2800">
                <a:solidFill>
                  <a:srgbClr val="000000"/>
                </a:solidFill>
                <a:latin typeface="Poppins"/>
                <a:ea typeface="Poppins"/>
                <a:cs typeface="Poppins"/>
                <a:sym typeface="Poppins"/>
              </a:rPr>
              <a:t>Biodiversity investigation; scientific observation; identifying and classifying living things.</a:t>
            </a:r>
          </a:p>
          <a:p>
            <a:pPr algn="l">
              <a:lnSpc>
                <a:spcPts val="3920"/>
              </a:lnSpc>
            </a:pPr>
            <a:r>
              <a:rPr lang="en-US" sz="2800" b="1">
                <a:solidFill>
                  <a:srgbClr val="000000"/>
                </a:solidFill>
                <a:latin typeface="Poppins Bold"/>
                <a:ea typeface="Poppins Bold"/>
                <a:cs typeface="Poppins Bold"/>
                <a:sym typeface="Poppins Bold"/>
              </a:rPr>
              <a:t>Humanities: </a:t>
            </a:r>
            <a:r>
              <a:rPr lang="en-US" sz="2800">
                <a:solidFill>
                  <a:srgbClr val="000000"/>
                </a:solidFill>
                <a:latin typeface="Poppins"/>
                <a:ea typeface="Poppins"/>
                <a:cs typeface="Poppins"/>
                <a:sym typeface="Poppins"/>
              </a:rPr>
              <a:t>Understanding place and environmental change.</a:t>
            </a:r>
          </a:p>
          <a:p>
            <a:pPr algn="l">
              <a:lnSpc>
                <a:spcPts val="3920"/>
              </a:lnSpc>
            </a:pPr>
            <a:r>
              <a:rPr lang="en-US" sz="2800" b="1">
                <a:solidFill>
                  <a:srgbClr val="000000"/>
                </a:solidFill>
                <a:latin typeface="Poppins Bold"/>
                <a:ea typeface="Poppins Bold"/>
                <a:cs typeface="Poppins Bold"/>
                <a:sym typeface="Poppins Bold"/>
              </a:rPr>
              <a:t>Mathematics &amp; Numeracy:</a:t>
            </a:r>
            <a:r>
              <a:rPr lang="en-US" sz="2800">
                <a:solidFill>
                  <a:srgbClr val="000000"/>
                </a:solidFill>
                <a:latin typeface="Poppins"/>
                <a:ea typeface="Poppins"/>
                <a:cs typeface="Poppins"/>
                <a:sym typeface="Poppins"/>
              </a:rPr>
              <a:t> Sorting and categorising evidence .</a:t>
            </a:r>
          </a:p>
          <a:p>
            <a:pPr algn="l">
              <a:lnSpc>
                <a:spcPts val="3920"/>
              </a:lnSpc>
            </a:pPr>
            <a:r>
              <a:rPr lang="en-US" sz="2800" b="1">
                <a:solidFill>
                  <a:srgbClr val="000000"/>
                </a:solidFill>
                <a:latin typeface="Poppins Bold"/>
                <a:ea typeface="Poppins Bold"/>
                <a:cs typeface="Poppins Bold"/>
                <a:sym typeface="Poppins Bold"/>
              </a:rPr>
              <a:t>Digital Competence Framework: </a:t>
            </a:r>
            <a:r>
              <a:rPr lang="en-US" sz="2800">
                <a:solidFill>
                  <a:srgbClr val="000000"/>
                </a:solidFill>
                <a:latin typeface="Poppins"/>
                <a:ea typeface="Poppins"/>
                <a:cs typeface="Poppins"/>
                <a:sym typeface="Poppins"/>
              </a:rPr>
              <a:t>Collecting and analysing data, using digital tools.</a:t>
            </a:r>
          </a:p>
        </p:txBody>
      </p:sp>
      <p:sp>
        <p:nvSpPr>
          <p:cNvPr id="13" name="Freeform 13"/>
          <p:cNvSpPr/>
          <p:nvPr/>
        </p:nvSpPr>
        <p:spPr>
          <a:xfrm rot="427094">
            <a:off x="16292916" y="355623"/>
            <a:ext cx="564948" cy="2172876"/>
          </a:xfrm>
          <a:custGeom>
            <a:avLst/>
            <a:gdLst/>
            <a:ahLst/>
            <a:cxnLst/>
            <a:rect l="l" t="t" r="r" b="b"/>
            <a:pathLst>
              <a:path w="564948" h="2172876">
                <a:moveTo>
                  <a:pt x="0" y="0"/>
                </a:moveTo>
                <a:lnTo>
                  <a:pt x="564948" y="0"/>
                </a:lnTo>
                <a:lnTo>
                  <a:pt x="564948" y="2172876"/>
                </a:lnTo>
                <a:lnTo>
                  <a:pt x="0" y="2172876"/>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GB"/>
          </a:p>
        </p:txBody>
      </p:sp>
      <p:sp>
        <p:nvSpPr>
          <p:cNvPr id="14" name="Freeform 14"/>
          <p:cNvSpPr/>
          <p:nvPr/>
        </p:nvSpPr>
        <p:spPr>
          <a:xfrm rot="5400000">
            <a:off x="5184410" y="5685071"/>
            <a:ext cx="8324821" cy="291369"/>
          </a:xfrm>
          <a:custGeom>
            <a:avLst/>
            <a:gdLst/>
            <a:ahLst/>
            <a:cxnLst/>
            <a:rect l="l" t="t" r="r" b="b"/>
            <a:pathLst>
              <a:path w="8324821" h="291369">
                <a:moveTo>
                  <a:pt x="0" y="0"/>
                </a:moveTo>
                <a:lnTo>
                  <a:pt x="8324821" y="0"/>
                </a:lnTo>
                <a:lnTo>
                  <a:pt x="8324821" y="291369"/>
                </a:lnTo>
                <a:lnTo>
                  <a:pt x="0" y="29136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5" name="Freeform 15"/>
          <p:cNvSpPr/>
          <p:nvPr/>
        </p:nvSpPr>
        <p:spPr>
          <a:xfrm>
            <a:off x="6515649" y="5730851"/>
            <a:ext cx="2292835" cy="1455381"/>
          </a:xfrm>
          <a:custGeom>
            <a:avLst/>
            <a:gdLst/>
            <a:ahLst/>
            <a:cxnLst/>
            <a:rect l="l" t="t" r="r" b="b"/>
            <a:pathLst>
              <a:path w="2292835" h="1455381">
                <a:moveTo>
                  <a:pt x="0" y="0"/>
                </a:moveTo>
                <a:lnTo>
                  <a:pt x="2292835" y="0"/>
                </a:lnTo>
                <a:lnTo>
                  <a:pt x="2292835" y="1455382"/>
                </a:lnTo>
                <a:lnTo>
                  <a:pt x="0" y="1455382"/>
                </a:lnTo>
                <a:lnTo>
                  <a:pt x="0" y="0"/>
                </a:lnTo>
                <a:close/>
              </a:path>
            </a:pathLst>
          </a:custGeom>
          <a:blipFill>
            <a:blip r:embed="rId4"/>
            <a:stretch>
              <a:fillRect/>
            </a:stretch>
          </a:blipFill>
        </p:spPr>
        <p:txBody>
          <a:bodyPr/>
          <a:lstStyle/>
          <a:p>
            <a:endParaRPr lang="en-GB"/>
          </a:p>
        </p:txBody>
      </p:sp>
      <p:sp>
        <p:nvSpPr>
          <p:cNvPr id="16" name="TextBox 16"/>
          <p:cNvSpPr txBox="1"/>
          <p:nvPr/>
        </p:nvSpPr>
        <p:spPr>
          <a:xfrm>
            <a:off x="1578367" y="148018"/>
            <a:ext cx="5639563" cy="1095375"/>
          </a:xfrm>
          <a:prstGeom prst="rect">
            <a:avLst/>
          </a:prstGeom>
        </p:spPr>
        <p:txBody>
          <a:bodyPr lIns="0" tIns="0" rIns="0" bIns="0" rtlCol="0" anchor="t">
            <a:spAutoFit/>
          </a:bodyPr>
          <a:lstStyle/>
          <a:p>
            <a:pPr algn="l">
              <a:lnSpc>
                <a:spcPts val="8400"/>
              </a:lnSpc>
            </a:pPr>
            <a:r>
              <a:rPr lang="en-US" sz="6000" b="1">
                <a:solidFill>
                  <a:srgbClr val="000000"/>
                </a:solidFill>
                <a:latin typeface="Poppins Bold"/>
                <a:ea typeface="Poppins Bold"/>
                <a:cs typeface="Poppins Bold"/>
                <a:sym typeface="Poppins Bold"/>
              </a:rPr>
              <a:t>Year round</a:t>
            </a:r>
          </a:p>
        </p:txBody>
      </p:sp>
      <p:sp>
        <p:nvSpPr>
          <p:cNvPr id="17" name="TextBox 17"/>
          <p:cNvSpPr txBox="1"/>
          <p:nvPr/>
        </p:nvSpPr>
        <p:spPr>
          <a:xfrm>
            <a:off x="921490" y="1222986"/>
            <a:ext cx="8041521" cy="8930005"/>
          </a:xfrm>
          <a:prstGeom prst="rect">
            <a:avLst/>
          </a:prstGeom>
        </p:spPr>
        <p:txBody>
          <a:bodyPr lIns="0" tIns="0" rIns="0" bIns="0" rtlCol="0" anchor="t">
            <a:spAutoFit/>
          </a:bodyPr>
          <a:lstStyle/>
          <a:p>
            <a:pPr algn="l">
              <a:lnSpc>
                <a:spcPts val="3920"/>
              </a:lnSpc>
            </a:pPr>
            <a:r>
              <a:rPr lang="en-US" sz="2800" b="1" u="sng">
                <a:solidFill>
                  <a:srgbClr val="000000"/>
                </a:solidFill>
                <a:latin typeface="Poppins Bold"/>
                <a:ea typeface="Poppins Bold"/>
                <a:cs typeface="Poppins Bold"/>
                <a:sym typeface="Poppins Bold"/>
              </a:rPr>
              <a:t>Woodland Trust - Ancient Tree Inventory</a:t>
            </a:r>
          </a:p>
          <a:p>
            <a:pPr algn="l">
              <a:lnSpc>
                <a:spcPts val="3920"/>
              </a:lnSpc>
            </a:pPr>
            <a:r>
              <a:rPr lang="en-US" sz="2800" b="1">
                <a:solidFill>
                  <a:srgbClr val="000000"/>
                </a:solidFill>
                <a:latin typeface="Poppins Bold"/>
                <a:ea typeface="Poppins Bold"/>
                <a:cs typeface="Poppins Bold"/>
                <a:sym typeface="Poppins Bold"/>
              </a:rPr>
              <a:t>When </a:t>
            </a:r>
            <a:r>
              <a:rPr lang="en-US" sz="2800">
                <a:solidFill>
                  <a:srgbClr val="000000"/>
                </a:solidFill>
                <a:latin typeface="Poppins"/>
                <a:ea typeface="Poppins"/>
                <a:cs typeface="Poppins"/>
                <a:sym typeface="Poppins"/>
              </a:rPr>
              <a:t>- all year round</a:t>
            </a:r>
          </a:p>
          <a:p>
            <a:pPr algn="l">
              <a:lnSpc>
                <a:spcPts val="3920"/>
              </a:lnSpc>
            </a:pPr>
            <a:r>
              <a:rPr lang="en-US" sz="2800" b="1">
                <a:solidFill>
                  <a:srgbClr val="000000"/>
                </a:solidFill>
                <a:latin typeface="Poppins Bold"/>
                <a:ea typeface="Poppins Bold"/>
                <a:cs typeface="Poppins Bold"/>
                <a:sym typeface="Poppins Bold"/>
              </a:rPr>
              <a:t>What</a:t>
            </a:r>
            <a:r>
              <a:rPr lang="en-US" sz="2800">
                <a:solidFill>
                  <a:srgbClr val="000000"/>
                </a:solidFill>
                <a:latin typeface="Poppins"/>
                <a:ea typeface="Poppins"/>
                <a:cs typeface="Poppins"/>
                <a:sym typeface="Poppins"/>
              </a:rPr>
              <a:t> - map ancient or old trees that you find. You find and plot the location of the tree, adding information about the tree species (can use the Seek app to confirm this) and its size.</a:t>
            </a:r>
          </a:p>
          <a:p>
            <a:pPr algn="l">
              <a:lnSpc>
                <a:spcPts val="3920"/>
              </a:lnSpc>
            </a:pPr>
            <a:r>
              <a:rPr lang="en-US" sz="2800" b="1">
                <a:solidFill>
                  <a:srgbClr val="000000"/>
                </a:solidFill>
                <a:latin typeface="Poppins Bold"/>
                <a:ea typeface="Poppins Bold"/>
                <a:cs typeface="Poppins Bold"/>
                <a:sym typeface="Poppins Bold"/>
              </a:rPr>
              <a:t>Why </a:t>
            </a:r>
            <a:r>
              <a:rPr lang="en-US" sz="2800">
                <a:solidFill>
                  <a:srgbClr val="000000"/>
                </a:solidFill>
                <a:latin typeface="Poppins"/>
                <a:ea typeface="Poppins"/>
                <a:cs typeface="Poppins"/>
                <a:sym typeface="Poppins"/>
              </a:rPr>
              <a:t>- help protect and celebrate UK oldest trees.</a:t>
            </a:r>
          </a:p>
          <a:p>
            <a:pPr algn="l">
              <a:lnSpc>
                <a:spcPts val="3920"/>
              </a:lnSpc>
            </a:pPr>
            <a:r>
              <a:rPr lang="en-US" sz="2800" b="1">
                <a:solidFill>
                  <a:srgbClr val="000000"/>
                </a:solidFill>
                <a:latin typeface="Poppins Bold"/>
                <a:ea typeface="Poppins Bold"/>
                <a:cs typeface="Poppins Bold"/>
                <a:sym typeface="Poppins Bold"/>
              </a:rPr>
              <a:t>Time </a:t>
            </a:r>
            <a:r>
              <a:rPr lang="en-US" sz="2800">
                <a:solidFill>
                  <a:srgbClr val="000000"/>
                </a:solidFill>
                <a:latin typeface="Poppins"/>
                <a:ea typeface="Poppins"/>
                <a:cs typeface="Poppins"/>
                <a:sym typeface="Poppins"/>
              </a:rPr>
              <a:t>- Any!</a:t>
            </a:r>
          </a:p>
          <a:p>
            <a:pPr algn="l">
              <a:lnSpc>
                <a:spcPts val="3920"/>
              </a:lnSpc>
            </a:pPr>
            <a:r>
              <a:rPr lang="en-US" sz="2800" b="1">
                <a:solidFill>
                  <a:srgbClr val="000000"/>
                </a:solidFill>
                <a:latin typeface="Poppins Bold"/>
                <a:ea typeface="Poppins Bold"/>
                <a:cs typeface="Poppins Bold"/>
                <a:sym typeface="Poppins Bold"/>
              </a:rPr>
              <a:t>Diffculty </a:t>
            </a:r>
            <a:r>
              <a:rPr lang="en-US" sz="2800">
                <a:solidFill>
                  <a:srgbClr val="000000"/>
                </a:solidFill>
                <a:latin typeface="Poppins"/>
                <a:ea typeface="Poppins"/>
                <a:cs typeface="Poppins"/>
                <a:sym typeface="Poppins"/>
              </a:rPr>
              <a:t>- Low to medium</a:t>
            </a:r>
          </a:p>
          <a:p>
            <a:pPr algn="l">
              <a:lnSpc>
                <a:spcPts val="3920"/>
              </a:lnSpc>
            </a:pPr>
            <a:r>
              <a:rPr lang="en-US" sz="2800" b="1">
                <a:solidFill>
                  <a:srgbClr val="000000"/>
                </a:solidFill>
                <a:latin typeface="Poppins Bold"/>
                <a:ea typeface="Poppins Bold"/>
                <a:cs typeface="Poppins Bold"/>
                <a:sym typeface="Poppins Bold"/>
              </a:rPr>
              <a:t>Who </a:t>
            </a:r>
            <a:r>
              <a:rPr lang="en-US" sz="2800">
                <a:solidFill>
                  <a:srgbClr val="000000"/>
                </a:solidFill>
                <a:latin typeface="Poppins"/>
                <a:ea typeface="Poppins"/>
                <a:cs typeface="Poppins"/>
                <a:sym typeface="Poppins"/>
              </a:rPr>
              <a:t>- KS1 and KS2</a:t>
            </a:r>
          </a:p>
          <a:p>
            <a:pPr algn="l">
              <a:lnSpc>
                <a:spcPts val="3920"/>
              </a:lnSpc>
            </a:pPr>
            <a:r>
              <a:rPr lang="en-US" sz="2800" b="1">
                <a:solidFill>
                  <a:srgbClr val="000000"/>
                </a:solidFill>
                <a:latin typeface="Poppins Bold"/>
                <a:ea typeface="Poppins Bold"/>
                <a:cs typeface="Poppins Bold"/>
                <a:sym typeface="Poppins Bold"/>
              </a:rPr>
              <a:t>Adaptations</a:t>
            </a:r>
            <a:r>
              <a:rPr lang="en-US" sz="2800">
                <a:solidFill>
                  <a:srgbClr val="000000"/>
                </a:solidFill>
                <a:latin typeface="Poppins"/>
                <a:ea typeface="Poppins"/>
                <a:cs typeface="Poppins"/>
                <a:sym typeface="Poppins"/>
              </a:rPr>
              <a:t>- use the map to locate ancient trees near your school! Treat this like a treasure hunt - could students get a photo with an ancient tree, or draw their own tree map.</a:t>
            </a:r>
          </a:p>
          <a:p>
            <a:pPr algn="l">
              <a:lnSpc>
                <a:spcPts val="3920"/>
              </a:lnSpc>
            </a:pPr>
            <a:r>
              <a:rPr lang="en-US" sz="2800" b="1" u="sng">
                <a:solidFill>
                  <a:srgbClr val="000000"/>
                </a:solidFill>
                <a:latin typeface="Poppins Bold"/>
                <a:ea typeface="Poppins Bold"/>
                <a:cs typeface="Poppins Bold"/>
                <a:sym typeface="Poppins Bold"/>
                <a:hlinkClick r:id="rId5" tooltip="https://ati.woodlandtrust.org.uk"/>
              </a:rPr>
              <a:t>Link to the project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6A5A"/>
        </a:solidFill>
        <a:effectLst/>
      </p:bgPr>
    </p:bg>
    <p:spTree>
      <p:nvGrpSpPr>
        <p:cNvPr id="1" name=""/>
        <p:cNvGrpSpPr/>
        <p:nvPr/>
      </p:nvGrpSpPr>
      <p:grpSpPr>
        <a:xfrm>
          <a:off x="0" y="0"/>
          <a:ext cx="0" cy="0"/>
          <a:chOff x="0" y="0"/>
          <a:chExt cx="0" cy="0"/>
        </a:xfrm>
      </p:grpSpPr>
      <p:sp>
        <p:nvSpPr>
          <p:cNvPr id="2" name="Freeform 2"/>
          <p:cNvSpPr/>
          <p:nvPr/>
        </p:nvSpPr>
        <p:spPr>
          <a:xfrm>
            <a:off x="-3124433" y="-1338436"/>
            <a:ext cx="7220286" cy="5649874"/>
          </a:xfrm>
          <a:custGeom>
            <a:avLst/>
            <a:gdLst/>
            <a:ahLst/>
            <a:cxnLst/>
            <a:rect l="l" t="t" r="r" b="b"/>
            <a:pathLst>
              <a:path w="7220286" h="5649874">
                <a:moveTo>
                  <a:pt x="0" y="0"/>
                </a:moveTo>
                <a:lnTo>
                  <a:pt x="7220286" y="0"/>
                </a:lnTo>
                <a:lnTo>
                  <a:pt x="7220286" y="5649874"/>
                </a:lnTo>
                <a:lnTo>
                  <a:pt x="0" y="5649874"/>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GB"/>
          </a:p>
        </p:txBody>
      </p:sp>
      <p:sp>
        <p:nvSpPr>
          <p:cNvPr id="3" name="Freeform 3"/>
          <p:cNvSpPr/>
          <p:nvPr/>
        </p:nvSpPr>
        <p:spPr>
          <a:xfrm>
            <a:off x="13649157" y="6825535"/>
            <a:ext cx="7220286" cy="5649874"/>
          </a:xfrm>
          <a:custGeom>
            <a:avLst/>
            <a:gdLst/>
            <a:ahLst/>
            <a:cxnLst/>
            <a:rect l="l" t="t" r="r" b="b"/>
            <a:pathLst>
              <a:path w="7220286" h="5649874">
                <a:moveTo>
                  <a:pt x="0" y="0"/>
                </a:moveTo>
                <a:lnTo>
                  <a:pt x="7220286" y="0"/>
                </a:lnTo>
                <a:lnTo>
                  <a:pt x="7220286" y="5649873"/>
                </a:lnTo>
                <a:lnTo>
                  <a:pt x="0" y="5649873"/>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GB"/>
          </a:p>
        </p:txBody>
      </p:sp>
      <p:grpSp>
        <p:nvGrpSpPr>
          <p:cNvPr id="4" name="Group 4"/>
          <p:cNvGrpSpPr/>
          <p:nvPr/>
        </p:nvGrpSpPr>
        <p:grpSpPr>
          <a:xfrm rot="5400000">
            <a:off x="5503441" y="-2021600"/>
            <a:ext cx="7281117" cy="15278682"/>
            <a:chOff x="0" y="0"/>
            <a:chExt cx="2154408" cy="4520607"/>
          </a:xfrm>
        </p:grpSpPr>
        <p:sp>
          <p:nvSpPr>
            <p:cNvPr id="5" name="Freeform 5"/>
            <p:cNvSpPr/>
            <p:nvPr/>
          </p:nvSpPr>
          <p:spPr>
            <a:xfrm>
              <a:off x="0" y="0"/>
              <a:ext cx="2154408" cy="4520607"/>
            </a:xfrm>
            <a:custGeom>
              <a:avLst/>
              <a:gdLst/>
              <a:ahLst/>
              <a:cxnLst/>
              <a:rect l="l" t="t" r="r" b="b"/>
              <a:pathLst>
                <a:path w="2154408" h="4520607">
                  <a:moveTo>
                    <a:pt x="2154408" y="106329"/>
                  </a:moveTo>
                  <a:lnTo>
                    <a:pt x="2154408" y="4414279"/>
                  </a:lnTo>
                  <a:cubicBezTo>
                    <a:pt x="2154408" y="4442479"/>
                    <a:pt x="2143206" y="4469524"/>
                    <a:pt x="2123266" y="4489464"/>
                  </a:cubicBezTo>
                  <a:cubicBezTo>
                    <a:pt x="2103325" y="4509405"/>
                    <a:pt x="2076280" y="4520607"/>
                    <a:pt x="2048080" y="4520607"/>
                  </a:cubicBezTo>
                  <a:lnTo>
                    <a:pt x="106329" y="4520607"/>
                  </a:lnTo>
                  <a:cubicBezTo>
                    <a:pt x="78129" y="4520607"/>
                    <a:pt x="51083" y="4509405"/>
                    <a:pt x="31143" y="4489464"/>
                  </a:cubicBezTo>
                  <a:cubicBezTo>
                    <a:pt x="11202" y="4469524"/>
                    <a:pt x="0" y="4442479"/>
                    <a:pt x="0" y="4414279"/>
                  </a:cubicBezTo>
                  <a:lnTo>
                    <a:pt x="0" y="106329"/>
                  </a:lnTo>
                  <a:cubicBezTo>
                    <a:pt x="0" y="78129"/>
                    <a:pt x="11202" y="51083"/>
                    <a:pt x="31143" y="31143"/>
                  </a:cubicBezTo>
                  <a:cubicBezTo>
                    <a:pt x="51083" y="11202"/>
                    <a:pt x="78129" y="0"/>
                    <a:pt x="106329" y="0"/>
                  </a:cubicBezTo>
                  <a:lnTo>
                    <a:pt x="2048080" y="0"/>
                  </a:lnTo>
                  <a:cubicBezTo>
                    <a:pt x="2076280" y="0"/>
                    <a:pt x="2103325" y="11202"/>
                    <a:pt x="2123266" y="31143"/>
                  </a:cubicBezTo>
                  <a:cubicBezTo>
                    <a:pt x="2143206" y="51083"/>
                    <a:pt x="2154408" y="78129"/>
                    <a:pt x="2154408" y="106329"/>
                  </a:cubicBezTo>
                  <a:close/>
                </a:path>
              </a:pathLst>
            </a:custGeom>
            <a:solidFill>
              <a:srgbClr val="FFFFFF"/>
            </a:solidFill>
          </p:spPr>
          <p:txBody>
            <a:bodyPr/>
            <a:lstStyle/>
            <a:p>
              <a:endParaRPr lang="en-GB"/>
            </a:p>
          </p:txBody>
        </p:sp>
        <p:sp>
          <p:nvSpPr>
            <p:cNvPr id="6" name="TextBox 6"/>
            <p:cNvSpPr txBox="1"/>
            <p:nvPr/>
          </p:nvSpPr>
          <p:spPr>
            <a:xfrm>
              <a:off x="0" y="-57150"/>
              <a:ext cx="2154408" cy="4577757"/>
            </a:xfrm>
            <a:prstGeom prst="rect">
              <a:avLst/>
            </a:prstGeom>
          </p:spPr>
          <p:txBody>
            <a:bodyPr lIns="50800" tIns="50800" rIns="50800" bIns="50800" rtlCol="0" anchor="ctr"/>
            <a:lstStyle/>
            <a:p>
              <a:pPr algn="l">
                <a:lnSpc>
                  <a:spcPts val="2659"/>
                </a:lnSpc>
                <a:spcBef>
                  <a:spcPct val="0"/>
                </a:spcBef>
              </a:pPr>
              <a:endParaRPr/>
            </a:p>
          </p:txBody>
        </p:sp>
      </p:grpSp>
      <p:sp>
        <p:nvSpPr>
          <p:cNvPr id="7" name="TextBox 7"/>
          <p:cNvSpPr txBox="1"/>
          <p:nvPr/>
        </p:nvSpPr>
        <p:spPr>
          <a:xfrm>
            <a:off x="1504659" y="740200"/>
            <a:ext cx="15278682" cy="1227457"/>
          </a:xfrm>
          <a:prstGeom prst="rect">
            <a:avLst/>
          </a:prstGeom>
        </p:spPr>
        <p:txBody>
          <a:bodyPr lIns="0" tIns="0" rIns="0" bIns="0" rtlCol="0" anchor="t">
            <a:spAutoFit/>
          </a:bodyPr>
          <a:lstStyle/>
          <a:p>
            <a:pPr algn="ctr">
              <a:lnSpc>
                <a:spcPts val="9519"/>
              </a:lnSpc>
            </a:pPr>
            <a:r>
              <a:rPr lang="en-US" sz="6799" b="1">
                <a:solidFill>
                  <a:srgbClr val="D0DC24"/>
                </a:solidFill>
                <a:latin typeface="Poppins Bold"/>
                <a:ea typeface="Poppins Bold"/>
                <a:cs typeface="Poppins Bold"/>
                <a:sym typeface="Poppins Bold"/>
              </a:rPr>
              <a:t>Summary:</a:t>
            </a:r>
          </a:p>
        </p:txBody>
      </p:sp>
      <p:sp>
        <p:nvSpPr>
          <p:cNvPr id="8" name="TextBox 8"/>
          <p:cNvSpPr txBox="1"/>
          <p:nvPr/>
        </p:nvSpPr>
        <p:spPr>
          <a:xfrm>
            <a:off x="1643099" y="2351935"/>
            <a:ext cx="14583398" cy="6531611"/>
          </a:xfrm>
          <a:prstGeom prst="rect">
            <a:avLst/>
          </a:prstGeom>
        </p:spPr>
        <p:txBody>
          <a:bodyPr lIns="0" tIns="0" rIns="0" bIns="0" rtlCol="0" anchor="t">
            <a:spAutoFit/>
          </a:bodyPr>
          <a:lstStyle/>
          <a:p>
            <a:pPr marL="669281" lvl="1" indent="-334641" algn="just">
              <a:lnSpc>
                <a:spcPts val="4339"/>
              </a:lnSpc>
              <a:buFont typeface="Arial"/>
              <a:buChar char="•"/>
            </a:pPr>
            <a:r>
              <a:rPr lang="en-US" sz="3099" b="1" dirty="0">
                <a:solidFill>
                  <a:srgbClr val="000000"/>
                </a:solidFill>
                <a:latin typeface="Poppins Bold"/>
                <a:ea typeface="Poppins Bold"/>
                <a:cs typeface="Poppins Bold"/>
                <a:sym typeface="Poppins Bold"/>
              </a:rPr>
              <a:t>Citizen Science </a:t>
            </a:r>
            <a:r>
              <a:rPr lang="en-US" sz="3099" dirty="0">
                <a:solidFill>
                  <a:srgbClr val="000000"/>
                </a:solidFill>
                <a:latin typeface="Poppins"/>
                <a:ea typeface="Poppins"/>
                <a:cs typeface="Poppins"/>
                <a:sym typeface="Poppins"/>
              </a:rPr>
              <a:t>projects are happening across the year.</a:t>
            </a:r>
          </a:p>
          <a:p>
            <a:pPr marL="669281" lvl="1" indent="-334641" algn="just">
              <a:lnSpc>
                <a:spcPts val="4339"/>
              </a:lnSpc>
              <a:buFont typeface="Arial"/>
              <a:buChar char="•"/>
            </a:pPr>
            <a:r>
              <a:rPr lang="en-US" sz="3099" dirty="0">
                <a:solidFill>
                  <a:srgbClr val="000000"/>
                </a:solidFill>
                <a:latin typeface="Poppins"/>
                <a:ea typeface="Poppins"/>
                <a:cs typeface="Poppins"/>
                <a:sym typeface="Poppins"/>
              </a:rPr>
              <a:t>These project link to multiple areas of the curriculum allowing cross curricular links.</a:t>
            </a:r>
          </a:p>
          <a:p>
            <a:pPr marL="669281" lvl="1" indent="-334641" algn="just">
              <a:lnSpc>
                <a:spcPts val="4339"/>
              </a:lnSpc>
              <a:buFont typeface="Arial"/>
              <a:buChar char="•"/>
            </a:pPr>
            <a:r>
              <a:rPr lang="en-US" sz="3099" dirty="0">
                <a:solidFill>
                  <a:srgbClr val="000000"/>
                </a:solidFill>
                <a:latin typeface="Poppins"/>
                <a:ea typeface="Poppins"/>
                <a:cs typeface="Poppins"/>
                <a:sym typeface="Poppins"/>
              </a:rPr>
              <a:t>Many projects have different time commitments, and some are available to use throughout the year.</a:t>
            </a:r>
          </a:p>
          <a:p>
            <a:pPr marL="669281" lvl="1" indent="-334641" algn="just">
              <a:lnSpc>
                <a:spcPts val="4339"/>
              </a:lnSpc>
              <a:buFont typeface="Arial"/>
              <a:buChar char="•"/>
            </a:pPr>
            <a:r>
              <a:rPr lang="en-US" sz="3099" b="1" dirty="0">
                <a:solidFill>
                  <a:srgbClr val="000000"/>
                </a:solidFill>
                <a:latin typeface="Poppins Bold"/>
                <a:ea typeface="Poppins Bold"/>
                <a:cs typeface="Poppins Bold"/>
                <a:sym typeface="Poppins Bold"/>
              </a:rPr>
              <a:t>Adapt these projects to the needs of your school and pupils</a:t>
            </a:r>
            <a:r>
              <a:rPr lang="en-US" sz="3099" dirty="0">
                <a:solidFill>
                  <a:srgbClr val="000000"/>
                </a:solidFill>
                <a:latin typeface="Poppins"/>
                <a:ea typeface="Poppins"/>
                <a:cs typeface="Poppins"/>
                <a:sym typeface="Poppins"/>
              </a:rPr>
              <a:t> - use them as starters to explore a new topic in an exciting way!</a:t>
            </a:r>
          </a:p>
          <a:p>
            <a:pPr marL="669281" lvl="1" indent="-334641" algn="just">
              <a:lnSpc>
                <a:spcPts val="4339"/>
              </a:lnSpc>
              <a:buFont typeface="Arial"/>
              <a:buChar char="•"/>
            </a:pPr>
            <a:r>
              <a:rPr lang="en-US" sz="3099" dirty="0">
                <a:solidFill>
                  <a:srgbClr val="000000"/>
                </a:solidFill>
                <a:latin typeface="Poppins"/>
                <a:ea typeface="Poppins"/>
                <a:cs typeface="Poppins"/>
                <a:sym typeface="Poppins"/>
              </a:rPr>
              <a:t>Data collected on ecosystems through citizen science projects can lead to real change.</a:t>
            </a:r>
          </a:p>
          <a:p>
            <a:pPr marL="669281" lvl="1" indent="-334641" algn="just">
              <a:lnSpc>
                <a:spcPts val="4339"/>
              </a:lnSpc>
              <a:buFont typeface="Arial"/>
              <a:buChar char="•"/>
            </a:pPr>
            <a:r>
              <a:rPr lang="en-US" sz="3099" b="1" dirty="0">
                <a:solidFill>
                  <a:srgbClr val="000000"/>
                </a:solidFill>
                <a:latin typeface="Poppins Bold"/>
                <a:ea typeface="Poppins Bold"/>
                <a:cs typeface="Poppins Bold"/>
                <a:sym typeface="Poppins Bold"/>
              </a:rPr>
              <a:t>The Big Picture </a:t>
            </a:r>
            <a:r>
              <a:rPr lang="en-US" sz="3099" dirty="0">
                <a:solidFill>
                  <a:srgbClr val="000000"/>
                </a:solidFill>
                <a:latin typeface="Poppins"/>
                <a:ea typeface="Poppins"/>
                <a:cs typeface="Poppins"/>
                <a:sym typeface="Poppins"/>
              </a:rPr>
              <a:t>→ when communities work together, we can protect nature.</a:t>
            </a:r>
          </a:p>
          <a:p>
            <a:pPr algn="just">
              <a:lnSpc>
                <a:spcPts val="4339"/>
              </a:lnSpc>
            </a:pPr>
            <a:endParaRPr lang="en-US" sz="3099" dirty="0">
              <a:solidFill>
                <a:srgbClr val="000000"/>
              </a:solidFill>
              <a:latin typeface="Poppins"/>
              <a:ea typeface="Poppins"/>
              <a:cs typeface="Poppins"/>
              <a:sym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6A8C9"/>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1444978" cy="812800"/>
          </a:xfrm>
        </p:grpSpPr>
        <p:sp>
          <p:nvSpPr>
            <p:cNvPr id="3" name="Freeform 3"/>
            <p:cNvSpPr/>
            <p:nvPr/>
          </p:nvSpPr>
          <p:spPr>
            <a:xfrm>
              <a:off x="0" y="0"/>
              <a:ext cx="1444978" cy="812800"/>
            </a:xfrm>
            <a:custGeom>
              <a:avLst/>
              <a:gdLst/>
              <a:ahLst/>
              <a:cxnLst/>
              <a:rect l="l" t="t" r="r" b="b"/>
              <a:pathLst>
                <a:path w="1444978" h="812800">
                  <a:moveTo>
                    <a:pt x="0" y="0"/>
                  </a:moveTo>
                  <a:lnTo>
                    <a:pt x="1444978" y="0"/>
                  </a:lnTo>
                  <a:lnTo>
                    <a:pt x="1444978" y="812800"/>
                  </a:lnTo>
                  <a:lnTo>
                    <a:pt x="0" y="812800"/>
                  </a:lnTo>
                  <a:close/>
                </a:path>
              </a:pathLst>
            </a:custGeom>
            <a:blipFill>
              <a:blip r:embed="rId2"/>
              <a:stretch>
                <a:fillRect t="-8828" b="-8828"/>
              </a:stretch>
            </a:blipFill>
          </p:spPr>
          <p:txBody>
            <a:bodyPr/>
            <a:lstStyle/>
            <a:p>
              <a:endParaRPr lang="en-GB"/>
            </a:p>
          </p:txBody>
        </p:sp>
      </p:grpSp>
      <p:grpSp>
        <p:nvGrpSpPr>
          <p:cNvPr id="4" name="Group 4"/>
          <p:cNvGrpSpPr/>
          <p:nvPr/>
        </p:nvGrpSpPr>
        <p:grpSpPr>
          <a:xfrm>
            <a:off x="0" y="0"/>
            <a:ext cx="18558933" cy="10439400"/>
            <a:chOff x="0" y="0"/>
            <a:chExt cx="2595478" cy="1459956"/>
          </a:xfrm>
        </p:grpSpPr>
        <p:sp>
          <p:nvSpPr>
            <p:cNvPr id="5" name="Freeform 5"/>
            <p:cNvSpPr/>
            <p:nvPr/>
          </p:nvSpPr>
          <p:spPr>
            <a:xfrm>
              <a:off x="0" y="0"/>
              <a:ext cx="2595478" cy="1459956"/>
            </a:xfrm>
            <a:custGeom>
              <a:avLst/>
              <a:gdLst/>
              <a:ahLst/>
              <a:cxnLst/>
              <a:rect l="l" t="t" r="r" b="b"/>
              <a:pathLst>
                <a:path w="2595478" h="1459956">
                  <a:moveTo>
                    <a:pt x="0" y="0"/>
                  </a:moveTo>
                  <a:lnTo>
                    <a:pt x="2595478" y="0"/>
                  </a:lnTo>
                  <a:lnTo>
                    <a:pt x="2595478" y="1459956"/>
                  </a:lnTo>
                  <a:lnTo>
                    <a:pt x="0" y="1459956"/>
                  </a:lnTo>
                  <a:close/>
                </a:path>
              </a:pathLst>
            </a:custGeom>
            <a:blipFill>
              <a:blip r:embed="rId3"/>
              <a:stretch>
                <a:fillRect t="-9151" b="-9151"/>
              </a:stretch>
            </a:blipFill>
          </p:spPr>
          <p:txBody>
            <a:bodyPr/>
            <a:lstStyle/>
            <a:p>
              <a:endParaRPr lang="en-GB"/>
            </a:p>
          </p:txBody>
        </p:sp>
      </p:grpSp>
      <p:grpSp>
        <p:nvGrpSpPr>
          <p:cNvPr id="6" name="Group 6"/>
          <p:cNvGrpSpPr/>
          <p:nvPr/>
        </p:nvGrpSpPr>
        <p:grpSpPr>
          <a:xfrm rot="5400000">
            <a:off x="7871952" y="-2410251"/>
            <a:ext cx="3056619" cy="9248020"/>
            <a:chOff x="0" y="0"/>
            <a:chExt cx="805035" cy="2435693"/>
          </a:xfrm>
        </p:grpSpPr>
        <p:sp>
          <p:nvSpPr>
            <p:cNvPr id="7" name="Freeform 7"/>
            <p:cNvSpPr/>
            <p:nvPr/>
          </p:nvSpPr>
          <p:spPr>
            <a:xfrm>
              <a:off x="0" y="0"/>
              <a:ext cx="805035" cy="2435693"/>
            </a:xfrm>
            <a:custGeom>
              <a:avLst/>
              <a:gdLst/>
              <a:ahLst/>
              <a:cxnLst/>
              <a:rect l="l" t="t" r="r" b="b"/>
              <a:pathLst>
                <a:path w="805035" h="2435693">
                  <a:moveTo>
                    <a:pt x="253284" y="0"/>
                  </a:moveTo>
                  <a:lnTo>
                    <a:pt x="551752" y="0"/>
                  </a:lnTo>
                  <a:cubicBezTo>
                    <a:pt x="618927" y="0"/>
                    <a:pt x="683350" y="26685"/>
                    <a:pt x="730850" y="74185"/>
                  </a:cubicBezTo>
                  <a:cubicBezTo>
                    <a:pt x="778350" y="121685"/>
                    <a:pt x="805035" y="186109"/>
                    <a:pt x="805035" y="253284"/>
                  </a:cubicBezTo>
                  <a:lnTo>
                    <a:pt x="805035" y="2182409"/>
                  </a:lnTo>
                  <a:cubicBezTo>
                    <a:pt x="805035" y="2249584"/>
                    <a:pt x="778350" y="2314008"/>
                    <a:pt x="730850" y="2361508"/>
                  </a:cubicBezTo>
                  <a:cubicBezTo>
                    <a:pt x="683350" y="2409007"/>
                    <a:pt x="618927" y="2435693"/>
                    <a:pt x="551752" y="2435693"/>
                  </a:cubicBezTo>
                  <a:lnTo>
                    <a:pt x="253284" y="2435693"/>
                  </a:lnTo>
                  <a:cubicBezTo>
                    <a:pt x="186109" y="2435693"/>
                    <a:pt x="121685" y="2409007"/>
                    <a:pt x="74185" y="2361508"/>
                  </a:cubicBezTo>
                  <a:cubicBezTo>
                    <a:pt x="26685" y="2314008"/>
                    <a:pt x="0" y="2249584"/>
                    <a:pt x="0" y="2182409"/>
                  </a:cubicBezTo>
                  <a:lnTo>
                    <a:pt x="0" y="253284"/>
                  </a:lnTo>
                  <a:cubicBezTo>
                    <a:pt x="0" y="186109"/>
                    <a:pt x="26685" y="121685"/>
                    <a:pt x="74185" y="74185"/>
                  </a:cubicBezTo>
                  <a:cubicBezTo>
                    <a:pt x="121685" y="26685"/>
                    <a:pt x="186109" y="0"/>
                    <a:pt x="253284" y="0"/>
                  </a:cubicBezTo>
                  <a:close/>
                </a:path>
              </a:pathLst>
            </a:custGeom>
            <a:solidFill>
              <a:srgbClr val="006A5A"/>
            </a:solidFill>
          </p:spPr>
          <p:txBody>
            <a:bodyPr/>
            <a:lstStyle/>
            <a:p>
              <a:endParaRPr lang="en-GB"/>
            </a:p>
          </p:txBody>
        </p:sp>
        <p:sp>
          <p:nvSpPr>
            <p:cNvPr id="8" name="TextBox 8"/>
            <p:cNvSpPr txBox="1"/>
            <p:nvPr/>
          </p:nvSpPr>
          <p:spPr>
            <a:xfrm>
              <a:off x="0" y="-57150"/>
              <a:ext cx="805035" cy="2492843"/>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5266978" y="813868"/>
            <a:ext cx="8244771" cy="2555701"/>
          </a:xfrm>
          <a:prstGeom prst="rect">
            <a:avLst/>
          </a:prstGeom>
        </p:spPr>
        <p:txBody>
          <a:bodyPr lIns="0" tIns="0" rIns="0" bIns="0" rtlCol="0" anchor="t">
            <a:spAutoFit/>
          </a:bodyPr>
          <a:lstStyle/>
          <a:p>
            <a:pPr algn="ctr">
              <a:lnSpc>
                <a:spcPts val="8934"/>
              </a:lnSpc>
            </a:pPr>
            <a:r>
              <a:rPr lang="en-US" sz="6381" b="1">
                <a:solidFill>
                  <a:srgbClr val="FFFFFF"/>
                </a:solidFill>
                <a:latin typeface="Poppins Bold"/>
                <a:ea typeface="Poppins Bold"/>
                <a:cs typeface="Poppins Bold"/>
                <a:sym typeface="Poppins Bold"/>
              </a:rPr>
              <a:t>Any questions?</a:t>
            </a:r>
          </a:p>
          <a:p>
            <a:pPr algn="ctr">
              <a:lnSpc>
                <a:spcPts val="5434"/>
              </a:lnSpc>
            </a:pPr>
            <a:r>
              <a:rPr lang="en-US" sz="3881" b="1">
                <a:solidFill>
                  <a:srgbClr val="FFFFFF"/>
                </a:solidFill>
                <a:latin typeface="Poppins Bold"/>
                <a:ea typeface="Poppins Bold"/>
                <a:cs typeface="Poppins Bold"/>
                <a:sym typeface="Poppins Bold"/>
              </a:rPr>
              <a:t>Please email them to education@earthwatch.org.uk!</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6A5A"/>
        </a:solidFill>
        <a:effectLst/>
      </p:bgPr>
    </p:bg>
    <p:spTree>
      <p:nvGrpSpPr>
        <p:cNvPr id="1" name=""/>
        <p:cNvGrpSpPr/>
        <p:nvPr/>
      </p:nvGrpSpPr>
      <p:grpSpPr>
        <a:xfrm>
          <a:off x="0" y="0"/>
          <a:ext cx="0" cy="0"/>
          <a:chOff x="0" y="0"/>
          <a:chExt cx="0" cy="0"/>
        </a:xfrm>
      </p:grpSpPr>
      <p:sp>
        <p:nvSpPr>
          <p:cNvPr id="2" name="Freeform 2"/>
          <p:cNvSpPr/>
          <p:nvPr/>
        </p:nvSpPr>
        <p:spPr>
          <a:xfrm>
            <a:off x="-3124433" y="-1338436"/>
            <a:ext cx="7220286" cy="5649874"/>
          </a:xfrm>
          <a:custGeom>
            <a:avLst/>
            <a:gdLst/>
            <a:ahLst/>
            <a:cxnLst/>
            <a:rect l="l" t="t" r="r" b="b"/>
            <a:pathLst>
              <a:path w="7220286" h="5649874">
                <a:moveTo>
                  <a:pt x="0" y="0"/>
                </a:moveTo>
                <a:lnTo>
                  <a:pt x="7220286" y="0"/>
                </a:lnTo>
                <a:lnTo>
                  <a:pt x="7220286" y="5649874"/>
                </a:lnTo>
                <a:lnTo>
                  <a:pt x="0" y="5649874"/>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GB"/>
          </a:p>
        </p:txBody>
      </p:sp>
      <p:sp>
        <p:nvSpPr>
          <p:cNvPr id="3" name="Freeform 3"/>
          <p:cNvSpPr/>
          <p:nvPr/>
        </p:nvSpPr>
        <p:spPr>
          <a:xfrm>
            <a:off x="13649157" y="6825535"/>
            <a:ext cx="7220286" cy="5649874"/>
          </a:xfrm>
          <a:custGeom>
            <a:avLst/>
            <a:gdLst/>
            <a:ahLst/>
            <a:cxnLst/>
            <a:rect l="l" t="t" r="r" b="b"/>
            <a:pathLst>
              <a:path w="7220286" h="5649874">
                <a:moveTo>
                  <a:pt x="0" y="0"/>
                </a:moveTo>
                <a:lnTo>
                  <a:pt x="7220286" y="0"/>
                </a:lnTo>
                <a:lnTo>
                  <a:pt x="7220286" y="5649873"/>
                </a:lnTo>
                <a:lnTo>
                  <a:pt x="0" y="5649873"/>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GB"/>
          </a:p>
        </p:txBody>
      </p:sp>
      <p:grpSp>
        <p:nvGrpSpPr>
          <p:cNvPr id="4" name="Group 4"/>
          <p:cNvGrpSpPr/>
          <p:nvPr/>
        </p:nvGrpSpPr>
        <p:grpSpPr>
          <a:xfrm rot="5400000">
            <a:off x="3479972" y="748171"/>
            <a:ext cx="5411879" cy="9362504"/>
            <a:chOff x="0" y="0"/>
            <a:chExt cx="1601320" cy="2770148"/>
          </a:xfrm>
        </p:grpSpPr>
        <p:sp>
          <p:nvSpPr>
            <p:cNvPr id="5" name="Freeform 5"/>
            <p:cNvSpPr/>
            <p:nvPr/>
          </p:nvSpPr>
          <p:spPr>
            <a:xfrm>
              <a:off x="0" y="0"/>
              <a:ext cx="1601320" cy="2770148"/>
            </a:xfrm>
            <a:custGeom>
              <a:avLst/>
              <a:gdLst/>
              <a:ahLst/>
              <a:cxnLst/>
              <a:rect l="l" t="t" r="r" b="b"/>
              <a:pathLst>
                <a:path w="1601320" h="2770148">
                  <a:moveTo>
                    <a:pt x="1601320" y="143054"/>
                  </a:moveTo>
                  <a:lnTo>
                    <a:pt x="1601320" y="2627093"/>
                  </a:lnTo>
                  <a:cubicBezTo>
                    <a:pt x="1601320" y="2706100"/>
                    <a:pt x="1537272" y="2770148"/>
                    <a:pt x="1458266" y="2770148"/>
                  </a:cubicBezTo>
                  <a:lnTo>
                    <a:pt x="143054" y="2770148"/>
                  </a:lnTo>
                  <a:cubicBezTo>
                    <a:pt x="64048" y="2770148"/>
                    <a:pt x="0" y="2706100"/>
                    <a:pt x="0" y="2627093"/>
                  </a:cubicBezTo>
                  <a:lnTo>
                    <a:pt x="0" y="143054"/>
                  </a:lnTo>
                  <a:cubicBezTo>
                    <a:pt x="0" y="64048"/>
                    <a:pt x="64048" y="0"/>
                    <a:pt x="143054" y="0"/>
                  </a:cubicBezTo>
                  <a:lnTo>
                    <a:pt x="1458266" y="0"/>
                  </a:lnTo>
                  <a:cubicBezTo>
                    <a:pt x="1537272" y="0"/>
                    <a:pt x="1601320" y="64048"/>
                    <a:pt x="1601320" y="143054"/>
                  </a:cubicBezTo>
                  <a:close/>
                </a:path>
              </a:pathLst>
            </a:custGeom>
            <a:solidFill>
              <a:srgbClr val="FFFFFF"/>
            </a:solidFill>
          </p:spPr>
          <p:txBody>
            <a:bodyPr/>
            <a:lstStyle/>
            <a:p>
              <a:endParaRPr lang="en-GB"/>
            </a:p>
          </p:txBody>
        </p:sp>
        <p:sp>
          <p:nvSpPr>
            <p:cNvPr id="6" name="TextBox 6"/>
            <p:cNvSpPr txBox="1"/>
            <p:nvPr/>
          </p:nvSpPr>
          <p:spPr>
            <a:xfrm>
              <a:off x="0" y="-57150"/>
              <a:ext cx="1601320" cy="2827298"/>
            </a:xfrm>
            <a:prstGeom prst="rect">
              <a:avLst/>
            </a:prstGeom>
          </p:spPr>
          <p:txBody>
            <a:bodyPr lIns="50800" tIns="50800" rIns="50800" bIns="50800" rtlCol="0" anchor="ctr"/>
            <a:lstStyle/>
            <a:p>
              <a:pPr algn="l">
                <a:lnSpc>
                  <a:spcPts val="2659"/>
                </a:lnSpc>
                <a:spcBef>
                  <a:spcPct val="0"/>
                </a:spcBef>
              </a:pPr>
              <a:endParaRPr/>
            </a:p>
          </p:txBody>
        </p:sp>
      </p:grpSp>
      <p:sp>
        <p:nvSpPr>
          <p:cNvPr id="7" name="TextBox 7"/>
          <p:cNvSpPr txBox="1"/>
          <p:nvPr/>
        </p:nvSpPr>
        <p:spPr>
          <a:xfrm>
            <a:off x="4095853" y="1496026"/>
            <a:ext cx="4285186" cy="1227457"/>
          </a:xfrm>
          <a:prstGeom prst="rect">
            <a:avLst/>
          </a:prstGeom>
        </p:spPr>
        <p:txBody>
          <a:bodyPr lIns="0" tIns="0" rIns="0" bIns="0" rtlCol="0" anchor="t">
            <a:spAutoFit/>
          </a:bodyPr>
          <a:lstStyle/>
          <a:p>
            <a:pPr algn="ctr">
              <a:lnSpc>
                <a:spcPts val="9519"/>
              </a:lnSpc>
            </a:pPr>
            <a:r>
              <a:rPr lang="en-US" sz="6799" b="1">
                <a:solidFill>
                  <a:srgbClr val="D0DC24"/>
                </a:solidFill>
                <a:latin typeface="Poppins Bold"/>
                <a:ea typeface="Poppins Bold"/>
                <a:cs typeface="Poppins Bold"/>
                <a:sym typeface="Poppins Bold"/>
              </a:rPr>
              <a:t>Overview</a:t>
            </a:r>
          </a:p>
        </p:txBody>
      </p:sp>
      <p:sp>
        <p:nvSpPr>
          <p:cNvPr id="8" name="TextBox 8"/>
          <p:cNvSpPr txBox="1"/>
          <p:nvPr/>
        </p:nvSpPr>
        <p:spPr>
          <a:xfrm>
            <a:off x="1504659" y="2442699"/>
            <a:ext cx="9209050" cy="6297296"/>
          </a:xfrm>
          <a:prstGeom prst="rect">
            <a:avLst/>
          </a:prstGeom>
        </p:spPr>
        <p:txBody>
          <a:bodyPr lIns="0" tIns="0" rIns="0" bIns="0" rtlCol="0" anchor="t">
            <a:spAutoFit/>
          </a:bodyPr>
          <a:lstStyle/>
          <a:p>
            <a:pPr algn="l">
              <a:lnSpc>
                <a:spcPts val="4899"/>
              </a:lnSpc>
            </a:pPr>
            <a:endParaRPr/>
          </a:p>
          <a:p>
            <a:pPr marL="863587" lvl="1" indent="-431793" algn="l">
              <a:lnSpc>
                <a:spcPts val="5599"/>
              </a:lnSpc>
              <a:buFont typeface="Arial"/>
              <a:buChar char="•"/>
            </a:pPr>
            <a:r>
              <a:rPr lang="en-US" sz="3999" b="1">
                <a:solidFill>
                  <a:srgbClr val="000000"/>
                </a:solidFill>
                <a:latin typeface="Poppins Bold"/>
                <a:ea typeface="Poppins Bold"/>
                <a:cs typeface="Poppins Bold"/>
                <a:sym typeface="Poppins Bold"/>
              </a:rPr>
              <a:t>A range of real citizen science projects</a:t>
            </a:r>
            <a:r>
              <a:rPr lang="en-US" sz="3999">
                <a:solidFill>
                  <a:srgbClr val="000000"/>
                </a:solidFill>
                <a:latin typeface="Poppins"/>
                <a:ea typeface="Poppins"/>
                <a:cs typeface="Poppins"/>
                <a:sym typeface="Poppins"/>
              </a:rPr>
              <a:t> your students can get involved in across the year. </a:t>
            </a:r>
          </a:p>
          <a:p>
            <a:pPr marL="863587" lvl="1" indent="-431793" algn="l">
              <a:lnSpc>
                <a:spcPts val="5599"/>
              </a:lnSpc>
              <a:buFont typeface="Arial"/>
              <a:buChar char="•"/>
            </a:pPr>
            <a:r>
              <a:rPr lang="en-US" sz="3999">
                <a:solidFill>
                  <a:srgbClr val="000000"/>
                </a:solidFill>
                <a:latin typeface="Poppins"/>
                <a:ea typeface="Poppins"/>
                <a:cs typeface="Poppins"/>
                <a:sym typeface="Poppins"/>
              </a:rPr>
              <a:t>What, when, why, plus curriculum links, practical adaptations.</a:t>
            </a:r>
          </a:p>
          <a:p>
            <a:pPr algn="l">
              <a:lnSpc>
                <a:spcPts val="6019"/>
              </a:lnSpc>
            </a:pPr>
            <a:endParaRPr lang="en-US" sz="3999">
              <a:solidFill>
                <a:srgbClr val="000000"/>
              </a:solidFill>
              <a:latin typeface="Poppins"/>
              <a:ea typeface="Poppins"/>
              <a:cs typeface="Poppins"/>
              <a:sym typeface="Poppins"/>
            </a:endParaRPr>
          </a:p>
          <a:p>
            <a:pPr algn="l">
              <a:lnSpc>
                <a:spcPts val="5459"/>
              </a:lnSpc>
            </a:pPr>
            <a:endParaRPr lang="en-US" sz="3999">
              <a:solidFill>
                <a:srgbClr val="000000"/>
              </a:solidFill>
              <a:latin typeface="Poppins"/>
              <a:ea typeface="Poppins"/>
              <a:cs typeface="Poppins"/>
              <a:sym typeface="Poppins"/>
            </a:endParaRPr>
          </a:p>
        </p:txBody>
      </p:sp>
      <p:sp>
        <p:nvSpPr>
          <p:cNvPr id="9" name="Freeform 9"/>
          <p:cNvSpPr/>
          <p:nvPr/>
        </p:nvSpPr>
        <p:spPr>
          <a:xfrm>
            <a:off x="11075245" y="679537"/>
            <a:ext cx="6695944" cy="8927926"/>
          </a:xfrm>
          <a:custGeom>
            <a:avLst/>
            <a:gdLst/>
            <a:ahLst/>
            <a:cxnLst/>
            <a:rect l="l" t="t" r="r" b="b"/>
            <a:pathLst>
              <a:path w="6695944" h="8927926">
                <a:moveTo>
                  <a:pt x="0" y="0"/>
                </a:moveTo>
                <a:lnTo>
                  <a:pt x="6695944" y="0"/>
                </a:lnTo>
                <a:lnTo>
                  <a:pt x="6695944" y="8927926"/>
                </a:lnTo>
                <a:lnTo>
                  <a:pt x="0" y="8927926"/>
                </a:lnTo>
                <a:lnTo>
                  <a:pt x="0" y="0"/>
                </a:lnTo>
                <a:close/>
              </a:path>
            </a:pathLst>
          </a:custGeom>
          <a:blipFill>
            <a:blip r:embed="rId3"/>
            <a:stretch>
              <a:fillRect/>
            </a:stretch>
          </a:blipFill>
        </p:spPr>
        <p:txBody>
          <a:bodyPr/>
          <a:lstStyle/>
          <a:p>
            <a:endParaRPr lang="en-GB"/>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6A5A"/>
        </a:solidFill>
        <a:effectLst/>
      </p:bgPr>
    </p:bg>
    <p:spTree>
      <p:nvGrpSpPr>
        <p:cNvPr id="1" name=""/>
        <p:cNvGrpSpPr/>
        <p:nvPr/>
      </p:nvGrpSpPr>
      <p:grpSpPr>
        <a:xfrm>
          <a:off x="0" y="0"/>
          <a:ext cx="0" cy="0"/>
          <a:chOff x="0" y="0"/>
          <a:chExt cx="0" cy="0"/>
        </a:xfrm>
      </p:grpSpPr>
      <p:grpSp>
        <p:nvGrpSpPr>
          <p:cNvPr id="2" name="Group 2"/>
          <p:cNvGrpSpPr/>
          <p:nvPr/>
        </p:nvGrpSpPr>
        <p:grpSpPr>
          <a:xfrm rot="126093">
            <a:off x="1271533" y="304649"/>
            <a:ext cx="16807693" cy="10491940"/>
            <a:chOff x="0" y="0"/>
            <a:chExt cx="22410257" cy="13989253"/>
          </a:xfrm>
        </p:grpSpPr>
        <p:grpSp>
          <p:nvGrpSpPr>
            <p:cNvPr id="3" name="Group 3"/>
            <p:cNvGrpSpPr/>
            <p:nvPr/>
          </p:nvGrpSpPr>
          <p:grpSpPr>
            <a:xfrm>
              <a:off x="0" y="369411"/>
              <a:ext cx="22410257" cy="13619842"/>
              <a:chOff x="0" y="0"/>
              <a:chExt cx="5816681" cy="3535090"/>
            </a:xfrm>
          </p:grpSpPr>
          <p:sp>
            <p:nvSpPr>
              <p:cNvPr id="4" name="Freeform 4"/>
              <p:cNvSpPr/>
              <p:nvPr/>
            </p:nvSpPr>
            <p:spPr>
              <a:xfrm>
                <a:off x="0" y="0"/>
                <a:ext cx="5816681" cy="3535090"/>
              </a:xfrm>
              <a:custGeom>
                <a:avLst/>
                <a:gdLst/>
                <a:ahLst/>
                <a:cxnLst/>
                <a:rect l="l" t="t" r="r" b="b"/>
                <a:pathLst>
                  <a:path w="5816681" h="3535090">
                    <a:moveTo>
                      <a:pt x="17649" y="0"/>
                    </a:moveTo>
                    <a:lnTo>
                      <a:pt x="5799032" y="0"/>
                    </a:lnTo>
                    <a:cubicBezTo>
                      <a:pt x="5803712" y="0"/>
                      <a:pt x="5808202" y="1859"/>
                      <a:pt x="5811512" y="5169"/>
                    </a:cubicBezTo>
                    <a:cubicBezTo>
                      <a:pt x="5814821" y="8479"/>
                      <a:pt x="5816681" y="12968"/>
                      <a:pt x="5816681" y="17649"/>
                    </a:cubicBezTo>
                    <a:lnTo>
                      <a:pt x="5816681" y="3517441"/>
                    </a:lnTo>
                    <a:cubicBezTo>
                      <a:pt x="5816681" y="3522122"/>
                      <a:pt x="5814821" y="3526611"/>
                      <a:pt x="5811512" y="3529921"/>
                    </a:cubicBezTo>
                    <a:cubicBezTo>
                      <a:pt x="5808202" y="3533230"/>
                      <a:pt x="5803712" y="3535090"/>
                      <a:pt x="5799032" y="3535090"/>
                    </a:cubicBezTo>
                    <a:lnTo>
                      <a:pt x="17649" y="3535090"/>
                    </a:lnTo>
                    <a:cubicBezTo>
                      <a:pt x="12968" y="3535090"/>
                      <a:pt x="8479" y="3533230"/>
                      <a:pt x="5169" y="3529921"/>
                    </a:cubicBezTo>
                    <a:cubicBezTo>
                      <a:pt x="1859" y="3526611"/>
                      <a:pt x="0" y="3522122"/>
                      <a:pt x="0" y="3517441"/>
                    </a:cubicBezTo>
                    <a:lnTo>
                      <a:pt x="0" y="17649"/>
                    </a:lnTo>
                    <a:cubicBezTo>
                      <a:pt x="0" y="12968"/>
                      <a:pt x="1859" y="8479"/>
                      <a:pt x="5169" y="5169"/>
                    </a:cubicBezTo>
                    <a:cubicBezTo>
                      <a:pt x="8479" y="1859"/>
                      <a:pt x="12968" y="0"/>
                      <a:pt x="17649" y="0"/>
                    </a:cubicBezTo>
                    <a:close/>
                  </a:path>
                </a:pathLst>
              </a:custGeom>
              <a:solidFill>
                <a:srgbClr val="D0DC24"/>
              </a:solidFill>
            </p:spPr>
            <p:txBody>
              <a:bodyPr/>
              <a:lstStyle/>
              <a:p>
                <a:endParaRPr lang="en-GB"/>
              </a:p>
            </p:txBody>
          </p:sp>
          <p:sp>
            <p:nvSpPr>
              <p:cNvPr id="5" name="TextBox 5"/>
              <p:cNvSpPr txBox="1"/>
              <p:nvPr/>
            </p:nvSpPr>
            <p:spPr>
              <a:xfrm>
                <a:off x="0" y="-28575"/>
                <a:ext cx="5816681" cy="3563665"/>
              </a:xfrm>
              <a:prstGeom prst="rect">
                <a:avLst/>
              </a:prstGeom>
            </p:spPr>
            <p:txBody>
              <a:bodyPr lIns="50800" tIns="50800" rIns="50800" bIns="50800" rtlCol="0" anchor="ctr"/>
              <a:lstStyle/>
              <a:p>
                <a:pPr algn="ctr">
                  <a:lnSpc>
                    <a:spcPts val="1960"/>
                  </a:lnSpc>
                </a:pPr>
                <a:endParaRPr/>
              </a:p>
            </p:txBody>
          </p:sp>
        </p:grpSp>
        <p:grpSp>
          <p:nvGrpSpPr>
            <p:cNvPr id="6" name="Group 6"/>
            <p:cNvGrpSpPr/>
            <p:nvPr/>
          </p:nvGrpSpPr>
          <p:grpSpPr>
            <a:xfrm>
              <a:off x="0" y="0"/>
              <a:ext cx="7113685" cy="2084067"/>
              <a:chOff x="0" y="0"/>
              <a:chExt cx="1846388" cy="540929"/>
            </a:xfrm>
          </p:grpSpPr>
          <p:sp>
            <p:nvSpPr>
              <p:cNvPr id="7" name="Freeform 7"/>
              <p:cNvSpPr/>
              <p:nvPr/>
            </p:nvSpPr>
            <p:spPr>
              <a:xfrm>
                <a:off x="0" y="0"/>
                <a:ext cx="1846388" cy="540929"/>
              </a:xfrm>
              <a:custGeom>
                <a:avLst/>
                <a:gdLst/>
                <a:ahLst/>
                <a:cxnLst/>
                <a:rect l="l" t="t" r="r" b="b"/>
                <a:pathLst>
                  <a:path w="1846388" h="540929">
                    <a:moveTo>
                      <a:pt x="1643188" y="0"/>
                    </a:moveTo>
                    <a:cubicBezTo>
                      <a:pt x="1755412" y="0"/>
                      <a:pt x="1846388" y="121091"/>
                      <a:pt x="1846388" y="270464"/>
                    </a:cubicBezTo>
                    <a:cubicBezTo>
                      <a:pt x="1846388" y="419838"/>
                      <a:pt x="1755412" y="540929"/>
                      <a:pt x="1643188" y="540929"/>
                    </a:cubicBezTo>
                    <a:lnTo>
                      <a:pt x="203200" y="540929"/>
                    </a:lnTo>
                    <a:cubicBezTo>
                      <a:pt x="90976" y="540929"/>
                      <a:pt x="0" y="419838"/>
                      <a:pt x="0" y="270464"/>
                    </a:cubicBezTo>
                    <a:cubicBezTo>
                      <a:pt x="0" y="121091"/>
                      <a:pt x="90976" y="0"/>
                      <a:pt x="203200" y="0"/>
                    </a:cubicBezTo>
                    <a:close/>
                  </a:path>
                </a:pathLst>
              </a:custGeom>
              <a:solidFill>
                <a:srgbClr val="D0DC24"/>
              </a:solidFill>
            </p:spPr>
            <p:txBody>
              <a:bodyPr/>
              <a:lstStyle/>
              <a:p>
                <a:endParaRPr lang="en-GB"/>
              </a:p>
            </p:txBody>
          </p:sp>
          <p:sp>
            <p:nvSpPr>
              <p:cNvPr id="8" name="TextBox 8"/>
              <p:cNvSpPr txBox="1"/>
              <p:nvPr/>
            </p:nvSpPr>
            <p:spPr>
              <a:xfrm>
                <a:off x="0" y="-28575"/>
                <a:ext cx="1846388" cy="569504"/>
              </a:xfrm>
              <a:prstGeom prst="rect">
                <a:avLst/>
              </a:prstGeom>
            </p:spPr>
            <p:txBody>
              <a:bodyPr lIns="50800" tIns="50800" rIns="50800" bIns="50800" rtlCol="0" anchor="ctr"/>
              <a:lstStyle/>
              <a:p>
                <a:pPr algn="ctr">
                  <a:lnSpc>
                    <a:spcPts val="1960"/>
                  </a:lnSpc>
                </a:pPr>
                <a:endParaRPr/>
              </a:p>
            </p:txBody>
          </p:sp>
        </p:grpSp>
      </p:grpSp>
      <p:grpSp>
        <p:nvGrpSpPr>
          <p:cNvPr id="9" name="Group 9"/>
          <p:cNvGrpSpPr/>
          <p:nvPr/>
        </p:nvGrpSpPr>
        <p:grpSpPr>
          <a:xfrm>
            <a:off x="673342" y="1228954"/>
            <a:ext cx="17346958" cy="10059520"/>
            <a:chOff x="0" y="0"/>
            <a:chExt cx="6216758" cy="3605105"/>
          </a:xfrm>
        </p:grpSpPr>
        <p:sp>
          <p:nvSpPr>
            <p:cNvPr id="10" name="Freeform 10"/>
            <p:cNvSpPr/>
            <p:nvPr/>
          </p:nvSpPr>
          <p:spPr>
            <a:xfrm>
              <a:off x="0" y="0"/>
              <a:ext cx="6216758" cy="3605105"/>
            </a:xfrm>
            <a:custGeom>
              <a:avLst/>
              <a:gdLst/>
              <a:ahLst/>
              <a:cxnLst/>
              <a:rect l="l" t="t" r="r" b="b"/>
              <a:pathLst>
                <a:path w="6216758" h="3605105">
                  <a:moveTo>
                    <a:pt x="16513" y="0"/>
                  </a:moveTo>
                  <a:lnTo>
                    <a:pt x="6200245" y="0"/>
                  </a:lnTo>
                  <a:cubicBezTo>
                    <a:pt x="6209365" y="0"/>
                    <a:pt x="6216758" y="7393"/>
                    <a:pt x="6216758" y="16513"/>
                  </a:cubicBezTo>
                  <a:lnTo>
                    <a:pt x="6216758" y="3588592"/>
                  </a:lnTo>
                  <a:cubicBezTo>
                    <a:pt x="6216758" y="3597712"/>
                    <a:pt x="6209365" y="3605105"/>
                    <a:pt x="6200245" y="3605105"/>
                  </a:cubicBezTo>
                  <a:lnTo>
                    <a:pt x="16513" y="3605105"/>
                  </a:lnTo>
                  <a:cubicBezTo>
                    <a:pt x="7393" y="3605105"/>
                    <a:pt x="0" y="3597712"/>
                    <a:pt x="0" y="3588592"/>
                  </a:cubicBezTo>
                  <a:lnTo>
                    <a:pt x="0" y="16513"/>
                  </a:lnTo>
                  <a:cubicBezTo>
                    <a:pt x="0" y="7393"/>
                    <a:pt x="7393" y="0"/>
                    <a:pt x="16513" y="0"/>
                  </a:cubicBezTo>
                  <a:close/>
                </a:path>
              </a:pathLst>
            </a:custGeom>
            <a:solidFill>
              <a:srgbClr val="FFFFFF"/>
            </a:solidFill>
          </p:spPr>
          <p:txBody>
            <a:bodyPr/>
            <a:lstStyle/>
            <a:p>
              <a:endParaRPr lang="en-GB"/>
            </a:p>
          </p:txBody>
        </p:sp>
        <p:sp>
          <p:nvSpPr>
            <p:cNvPr id="11" name="TextBox 11"/>
            <p:cNvSpPr txBox="1"/>
            <p:nvPr/>
          </p:nvSpPr>
          <p:spPr>
            <a:xfrm>
              <a:off x="0" y="-28575"/>
              <a:ext cx="6216758" cy="3633680"/>
            </a:xfrm>
            <a:prstGeom prst="rect">
              <a:avLst/>
            </a:prstGeom>
          </p:spPr>
          <p:txBody>
            <a:bodyPr lIns="50800" tIns="50800" rIns="50800" bIns="50800" rtlCol="0" anchor="ctr"/>
            <a:lstStyle/>
            <a:p>
              <a:pPr algn="ctr">
                <a:lnSpc>
                  <a:spcPts val="1960"/>
                </a:lnSpc>
              </a:pPr>
              <a:endParaRPr/>
            </a:p>
          </p:txBody>
        </p:sp>
      </p:grpSp>
      <p:sp>
        <p:nvSpPr>
          <p:cNvPr id="12" name="TextBox 12"/>
          <p:cNvSpPr txBox="1"/>
          <p:nvPr/>
        </p:nvSpPr>
        <p:spPr>
          <a:xfrm>
            <a:off x="9675379" y="1626235"/>
            <a:ext cx="7962345" cy="6948805"/>
          </a:xfrm>
          <a:prstGeom prst="rect">
            <a:avLst/>
          </a:prstGeom>
        </p:spPr>
        <p:txBody>
          <a:bodyPr lIns="0" tIns="0" rIns="0" bIns="0" rtlCol="0" anchor="t">
            <a:spAutoFit/>
          </a:bodyPr>
          <a:lstStyle/>
          <a:p>
            <a:pPr algn="l">
              <a:lnSpc>
                <a:spcPts val="3919"/>
              </a:lnSpc>
            </a:pPr>
            <a:r>
              <a:rPr lang="en-US" sz="2799" b="1" u="sng">
                <a:solidFill>
                  <a:srgbClr val="000000"/>
                </a:solidFill>
                <a:latin typeface="Poppins Bold"/>
                <a:ea typeface="Poppins Bold"/>
                <a:cs typeface="Poppins Bold"/>
                <a:sym typeface="Poppins Bold"/>
              </a:rPr>
              <a:t>English Curriculum Links</a:t>
            </a:r>
            <a:r>
              <a:rPr lang="en-US" sz="2799" b="1">
                <a:solidFill>
                  <a:srgbClr val="000000"/>
                </a:solidFill>
                <a:latin typeface="Poppins Bold"/>
                <a:ea typeface="Poppins Bold"/>
                <a:cs typeface="Poppins Bold"/>
                <a:sym typeface="Poppins Bold"/>
              </a:rPr>
              <a:t> </a:t>
            </a:r>
          </a:p>
          <a:p>
            <a:pPr algn="l">
              <a:lnSpc>
                <a:spcPts val="3919"/>
              </a:lnSpc>
            </a:pPr>
            <a:r>
              <a:rPr lang="en-US" sz="2799" b="1">
                <a:solidFill>
                  <a:srgbClr val="000000"/>
                </a:solidFill>
                <a:latin typeface="Poppins Bold"/>
                <a:ea typeface="Poppins Bold"/>
                <a:cs typeface="Poppins Bold"/>
                <a:sym typeface="Poppins Bold"/>
              </a:rPr>
              <a:t>Science: </a:t>
            </a:r>
            <a:r>
              <a:rPr lang="en-US" sz="2799">
                <a:solidFill>
                  <a:srgbClr val="000000"/>
                </a:solidFill>
                <a:latin typeface="Poppins"/>
                <a:ea typeface="Poppins"/>
                <a:cs typeface="Poppins"/>
                <a:sym typeface="Poppins"/>
              </a:rPr>
              <a:t>Living things &amp; habitats; animals including humans; seasonal change; working scientifically </a:t>
            </a:r>
          </a:p>
          <a:p>
            <a:pPr algn="l">
              <a:lnSpc>
                <a:spcPts val="3919"/>
              </a:lnSpc>
            </a:pPr>
            <a:r>
              <a:rPr lang="en-US" sz="2799" b="1">
                <a:solidFill>
                  <a:srgbClr val="000000"/>
                </a:solidFill>
                <a:latin typeface="Poppins Bold"/>
                <a:ea typeface="Poppins Bold"/>
                <a:cs typeface="Poppins Bold"/>
                <a:sym typeface="Poppins Bold"/>
              </a:rPr>
              <a:t>Maths: </a:t>
            </a:r>
            <a:r>
              <a:rPr lang="en-US" sz="2799">
                <a:solidFill>
                  <a:srgbClr val="000000"/>
                </a:solidFill>
                <a:latin typeface="Poppins"/>
                <a:ea typeface="Poppins"/>
                <a:cs typeface="Poppins"/>
                <a:sym typeface="Poppins"/>
              </a:rPr>
              <a:t>Data handling; statistics </a:t>
            </a:r>
          </a:p>
          <a:p>
            <a:pPr algn="l">
              <a:lnSpc>
                <a:spcPts val="3919"/>
              </a:lnSpc>
            </a:pPr>
            <a:r>
              <a:rPr lang="en-US" sz="2799" b="1">
                <a:solidFill>
                  <a:srgbClr val="000000"/>
                </a:solidFill>
                <a:latin typeface="Poppins Bold"/>
                <a:ea typeface="Poppins Bold"/>
                <a:cs typeface="Poppins Bold"/>
                <a:sym typeface="Poppins Bold"/>
              </a:rPr>
              <a:t>Geography: </a:t>
            </a:r>
            <a:r>
              <a:rPr lang="en-US" sz="2799">
                <a:solidFill>
                  <a:srgbClr val="000000"/>
                </a:solidFill>
                <a:latin typeface="Poppins"/>
                <a:ea typeface="Poppins"/>
                <a:cs typeface="Poppins"/>
                <a:sym typeface="Poppins"/>
              </a:rPr>
              <a:t>Fieldwork skills </a:t>
            </a:r>
          </a:p>
          <a:p>
            <a:pPr algn="l">
              <a:lnSpc>
                <a:spcPts val="3919"/>
              </a:lnSpc>
            </a:pPr>
            <a:r>
              <a:rPr lang="en-US" sz="2799" b="1" u="sng">
                <a:solidFill>
                  <a:srgbClr val="000000"/>
                </a:solidFill>
                <a:latin typeface="Poppins Bold"/>
                <a:ea typeface="Poppins Bold"/>
                <a:cs typeface="Poppins Bold"/>
                <a:sym typeface="Poppins Bold"/>
              </a:rPr>
              <a:t>Curriculum for Wales</a:t>
            </a:r>
            <a:r>
              <a:rPr lang="en-US" sz="2799" b="1">
                <a:solidFill>
                  <a:srgbClr val="000000"/>
                </a:solidFill>
                <a:latin typeface="Poppins Bold"/>
                <a:ea typeface="Poppins Bold"/>
                <a:cs typeface="Poppins Bold"/>
                <a:sym typeface="Poppins Bold"/>
              </a:rPr>
              <a:t> </a:t>
            </a:r>
          </a:p>
          <a:p>
            <a:pPr algn="l">
              <a:lnSpc>
                <a:spcPts val="3919"/>
              </a:lnSpc>
            </a:pPr>
            <a:r>
              <a:rPr lang="en-US" sz="2799" b="1">
                <a:solidFill>
                  <a:srgbClr val="000000"/>
                </a:solidFill>
                <a:latin typeface="Poppins Bold"/>
                <a:ea typeface="Poppins Bold"/>
                <a:cs typeface="Poppins Bold"/>
                <a:sym typeface="Poppins Bold"/>
              </a:rPr>
              <a:t>Science &amp; Technology: </a:t>
            </a:r>
            <a:r>
              <a:rPr lang="en-US" sz="2799">
                <a:solidFill>
                  <a:srgbClr val="000000"/>
                </a:solidFill>
                <a:latin typeface="Poppins"/>
                <a:ea typeface="Poppins"/>
                <a:cs typeface="Poppins"/>
                <a:sym typeface="Poppins"/>
              </a:rPr>
              <a:t>Scientific enquiry; interdependence of living things </a:t>
            </a:r>
          </a:p>
          <a:p>
            <a:pPr algn="l">
              <a:lnSpc>
                <a:spcPts val="3919"/>
              </a:lnSpc>
            </a:pPr>
            <a:r>
              <a:rPr lang="en-US" sz="2799" b="1">
                <a:solidFill>
                  <a:srgbClr val="000000"/>
                </a:solidFill>
                <a:latin typeface="Poppins Bold"/>
                <a:ea typeface="Poppins Bold"/>
                <a:cs typeface="Poppins Bold"/>
                <a:sym typeface="Poppins Bold"/>
              </a:rPr>
              <a:t>Humanities: </a:t>
            </a:r>
            <a:r>
              <a:rPr lang="en-US" sz="2799">
                <a:solidFill>
                  <a:srgbClr val="000000"/>
                </a:solidFill>
                <a:latin typeface="Poppins"/>
                <a:ea typeface="Poppins"/>
                <a:cs typeface="Poppins"/>
                <a:sym typeface="Poppins"/>
              </a:rPr>
              <a:t>Understanding local environments (cynefin); enquiry and investigation </a:t>
            </a:r>
          </a:p>
          <a:p>
            <a:pPr algn="l">
              <a:lnSpc>
                <a:spcPts val="3919"/>
              </a:lnSpc>
            </a:pPr>
            <a:r>
              <a:rPr lang="en-US" sz="2799" b="1">
                <a:solidFill>
                  <a:srgbClr val="000000"/>
                </a:solidFill>
                <a:latin typeface="Poppins Bold"/>
                <a:ea typeface="Poppins Bold"/>
                <a:cs typeface="Poppins Bold"/>
                <a:sym typeface="Poppins Bold"/>
              </a:rPr>
              <a:t>Mathematics &amp; Numeracy: </a:t>
            </a:r>
            <a:r>
              <a:rPr lang="en-US" sz="2799">
                <a:solidFill>
                  <a:srgbClr val="000000"/>
                </a:solidFill>
                <a:latin typeface="Poppins"/>
                <a:ea typeface="Poppins"/>
                <a:cs typeface="Poppins"/>
                <a:sym typeface="Poppins"/>
              </a:rPr>
              <a:t>Data collection and representation</a:t>
            </a:r>
          </a:p>
        </p:txBody>
      </p:sp>
      <p:sp>
        <p:nvSpPr>
          <p:cNvPr id="13" name="Freeform 13"/>
          <p:cNvSpPr/>
          <p:nvPr/>
        </p:nvSpPr>
        <p:spPr>
          <a:xfrm rot="5400000">
            <a:off x="5184410" y="5685071"/>
            <a:ext cx="8324821" cy="291369"/>
          </a:xfrm>
          <a:custGeom>
            <a:avLst/>
            <a:gdLst/>
            <a:ahLst/>
            <a:cxnLst/>
            <a:rect l="l" t="t" r="r" b="b"/>
            <a:pathLst>
              <a:path w="8324821" h="291369">
                <a:moveTo>
                  <a:pt x="0" y="0"/>
                </a:moveTo>
                <a:lnTo>
                  <a:pt x="8324821" y="0"/>
                </a:lnTo>
                <a:lnTo>
                  <a:pt x="8324821" y="291369"/>
                </a:lnTo>
                <a:lnTo>
                  <a:pt x="0" y="291369"/>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GB"/>
          </a:p>
        </p:txBody>
      </p:sp>
      <p:sp>
        <p:nvSpPr>
          <p:cNvPr id="14" name="Freeform 14"/>
          <p:cNvSpPr/>
          <p:nvPr/>
        </p:nvSpPr>
        <p:spPr>
          <a:xfrm rot="427094">
            <a:off x="16292916" y="365148"/>
            <a:ext cx="564948" cy="2172876"/>
          </a:xfrm>
          <a:custGeom>
            <a:avLst/>
            <a:gdLst/>
            <a:ahLst/>
            <a:cxnLst/>
            <a:rect l="l" t="t" r="r" b="b"/>
            <a:pathLst>
              <a:path w="564948" h="2172876">
                <a:moveTo>
                  <a:pt x="0" y="0"/>
                </a:moveTo>
                <a:lnTo>
                  <a:pt x="564948" y="0"/>
                </a:lnTo>
                <a:lnTo>
                  <a:pt x="564948" y="2172876"/>
                </a:lnTo>
                <a:lnTo>
                  <a:pt x="0" y="217287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5" name="Freeform 15"/>
          <p:cNvSpPr/>
          <p:nvPr/>
        </p:nvSpPr>
        <p:spPr>
          <a:xfrm>
            <a:off x="11214339" y="8785994"/>
            <a:ext cx="4884424" cy="1501006"/>
          </a:xfrm>
          <a:custGeom>
            <a:avLst/>
            <a:gdLst/>
            <a:ahLst/>
            <a:cxnLst/>
            <a:rect l="l" t="t" r="r" b="b"/>
            <a:pathLst>
              <a:path w="4884424" h="1501006">
                <a:moveTo>
                  <a:pt x="0" y="0"/>
                </a:moveTo>
                <a:lnTo>
                  <a:pt x="4884424" y="0"/>
                </a:lnTo>
                <a:lnTo>
                  <a:pt x="4884424" y="1501006"/>
                </a:lnTo>
                <a:lnTo>
                  <a:pt x="0" y="1501006"/>
                </a:lnTo>
                <a:lnTo>
                  <a:pt x="0" y="0"/>
                </a:lnTo>
                <a:close/>
              </a:path>
            </a:pathLst>
          </a:custGeom>
          <a:blipFill>
            <a:blip r:embed="rId4"/>
            <a:stretch>
              <a:fillRect l="-2711"/>
            </a:stretch>
          </a:blipFill>
        </p:spPr>
        <p:txBody>
          <a:bodyPr/>
          <a:lstStyle/>
          <a:p>
            <a:endParaRPr lang="en-GB"/>
          </a:p>
        </p:txBody>
      </p:sp>
      <p:sp>
        <p:nvSpPr>
          <p:cNvPr id="16" name="Freeform 16"/>
          <p:cNvSpPr/>
          <p:nvPr/>
        </p:nvSpPr>
        <p:spPr>
          <a:xfrm>
            <a:off x="7587969" y="1668345"/>
            <a:ext cx="1479817" cy="1146858"/>
          </a:xfrm>
          <a:custGeom>
            <a:avLst/>
            <a:gdLst/>
            <a:ahLst/>
            <a:cxnLst/>
            <a:rect l="l" t="t" r="r" b="b"/>
            <a:pathLst>
              <a:path w="1479817" h="1146858">
                <a:moveTo>
                  <a:pt x="0" y="0"/>
                </a:moveTo>
                <a:lnTo>
                  <a:pt x="1479817" y="0"/>
                </a:lnTo>
                <a:lnTo>
                  <a:pt x="1479817" y="1146858"/>
                </a:lnTo>
                <a:lnTo>
                  <a:pt x="0" y="114685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7" name="TextBox 17"/>
          <p:cNvSpPr txBox="1"/>
          <p:nvPr/>
        </p:nvSpPr>
        <p:spPr>
          <a:xfrm>
            <a:off x="1654956" y="1499"/>
            <a:ext cx="4999584" cy="1227455"/>
          </a:xfrm>
          <a:prstGeom prst="rect">
            <a:avLst/>
          </a:prstGeom>
        </p:spPr>
        <p:txBody>
          <a:bodyPr lIns="0" tIns="0" rIns="0" bIns="0" rtlCol="0" anchor="t">
            <a:spAutoFit/>
          </a:bodyPr>
          <a:lstStyle/>
          <a:p>
            <a:pPr algn="l">
              <a:lnSpc>
                <a:spcPts val="9520"/>
              </a:lnSpc>
            </a:pPr>
            <a:r>
              <a:rPr lang="en-US" sz="6800" b="1">
                <a:solidFill>
                  <a:srgbClr val="000000"/>
                </a:solidFill>
                <a:latin typeface="Poppins Bold"/>
                <a:ea typeface="Poppins Bold"/>
                <a:cs typeface="Poppins Bold"/>
                <a:sym typeface="Poppins Bold"/>
              </a:rPr>
              <a:t>January</a:t>
            </a:r>
          </a:p>
        </p:txBody>
      </p:sp>
      <p:sp>
        <p:nvSpPr>
          <p:cNvPr id="18" name="TextBox 18"/>
          <p:cNvSpPr txBox="1"/>
          <p:nvPr/>
        </p:nvSpPr>
        <p:spPr>
          <a:xfrm>
            <a:off x="1028700" y="1322890"/>
            <a:ext cx="8041521" cy="8930005"/>
          </a:xfrm>
          <a:prstGeom prst="rect">
            <a:avLst/>
          </a:prstGeom>
        </p:spPr>
        <p:txBody>
          <a:bodyPr lIns="0" tIns="0" rIns="0" bIns="0" rtlCol="0" anchor="t">
            <a:spAutoFit/>
          </a:bodyPr>
          <a:lstStyle/>
          <a:p>
            <a:pPr algn="l">
              <a:lnSpc>
                <a:spcPts val="3919"/>
              </a:lnSpc>
            </a:pPr>
            <a:r>
              <a:rPr lang="en-US" sz="2799" b="1" u="sng">
                <a:solidFill>
                  <a:srgbClr val="000000"/>
                </a:solidFill>
                <a:latin typeface="Poppins Bold"/>
                <a:ea typeface="Poppins Bold"/>
                <a:cs typeface="Poppins Bold"/>
                <a:sym typeface="Poppins Bold"/>
              </a:rPr>
              <a:t>RSPB Big Schools’ Bird Watch</a:t>
            </a:r>
          </a:p>
          <a:p>
            <a:pPr algn="l">
              <a:lnSpc>
                <a:spcPts val="3919"/>
              </a:lnSpc>
            </a:pPr>
            <a:r>
              <a:rPr lang="en-US" sz="2799" b="1">
                <a:solidFill>
                  <a:srgbClr val="000000"/>
                </a:solidFill>
                <a:latin typeface="Poppins Bold"/>
                <a:ea typeface="Poppins Bold"/>
                <a:cs typeface="Poppins Bold"/>
                <a:sym typeface="Poppins Bold"/>
              </a:rPr>
              <a:t>When </a:t>
            </a:r>
            <a:r>
              <a:rPr lang="en-US" sz="2799">
                <a:solidFill>
                  <a:srgbClr val="000000"/>
                </a:solidFill>
                <a:latin typeface="Poppins"/>
                <a:ea typeface="Poppins"/>
                <a:cs typeface="Poppins"/>
                <a:sym typeface="Poppins"/>
              </a:rPr>
              <a:t>- Late Jan</a:t>
            </a:r>
          </a:p>
          <a:p>
            <a:pPr algn="l">
              <a:lnSpc>
                <a:spcPts val="3919"/>
              </a:lnSpc>
            </a:pPr>
            <a:r>
              <a:rPr lang="en-US" sz="2799" b="1">
                <a:solidFill>
                  <a:srgbClr val="000000"/>
                </a:solidFill>
                <a:latin typeface="Poppins Bold"/>
                <a:ea typeface="Poppins Bold"/>
                <a:cs typeface="Poppins Bold"/>
                <a:sym typeface="Poppins Bold"/>
              </a:rPr>
              <a:t>What </a:t>
            </a:r>
            <a:r>
              <a:rPr lang="en-US" sz="2799">
                <a:solidFill>
                  <a:srgbClr val="000000"/>
                </a:solidFill>
                <a:latin typeface="Poppins"/>
                <a:ea typeface="Poppins"/>
                <a:cs typeface="Poppins"/>
                <a:sym typeface="Poppins"/>
              </a:rPr>
              <a:t>- Count the birds in your school grounds, resources supplied by RSPB, including ID guides. </a:t>
            </a:r>
          </a:p>
          <a:p>
            <a:pPr algn="l">
              <a:lnSpc>
                <a:spcPts val="3919"/>
              </a:lnSpc>
            </a:pPr>
            <a:r>
              <a:rPr lang="en-US" sz="2799" b="1">
                <a:solidFill>
                  <a:srgbClr val="000000"/>
                </a:solidFill>
                <a:latin typeface="Poppins Bold"/>
                <a:ea typeface="Poppins Bold"/>
                <a:cs typeface="Poppins Bold"/>
                <a:sym typeface="Poppins Bold"/>
              </a:rPr>
              <a:t>Why </a:t>
            </a:r>
            <a:r>
              <a:rPr lang="en-US" sz="2799">
                <a:solidFill>
                  <a:srgbClr val="000000"/>
                </a:solidFill>
                <a:latin typeface="Poppins"/>
                <a:ea typeface="Poppins"/>
                <a:cs typeface="Poppins"/>
                <a:sym typeface="Poppins"/>
              </a:rPr>
              <a:t>- Results are submitted to a national database helping scientists monitor bird population trends.</a:t>
            </a:r>
          </a:p>
          <a:p>
            <a:pPr algn="l">
              <a:lnSpc>
                <a:spcPts val="3919"/>
              </a:lnSpc>
            </a:pPr>
            <a:r>
              <a:rPr lang="en-US" sz="2799" b="1">
                <a:solidFill>
                  <a:srgbClr val="000000"/>
                </a:solidFill>
                <a:latin typeface="Poppins Bold"/>
                <a:ea typeface="Poppins Bold"/>
                <a:cs typeface="Poppins Bold"/>
                <a:sym typeface="Poppins Bold"/>
              </a:rPr>
              <a:t>Timing </a:t>
            </a:r>
            <a:r>
              <a:rPr lang="en-US" sz="2799">
                <a:solidFill>
                  <a:srgbClr val="000000"/>
                </a:solidFill>
                <a:latin typeface="Poppins"/>
                <a:ea typeface="Poppins"/>
                <a:cs typeface="Poppins"/>
                <a:sym typeface="Poppins"/>
              </a:rPr>
              <a:t>- 15/30 minutes</a:t>
            </a:r>
          </a:p>
          <a:p>
            <a:pPr algn="l">
              <a:lnSpc>
                <a:spcPts val="3919"/>
              </a:lnSpc>
            </a:pPr>
            <a:r>
              <a:rPr lang="en-US" sz="2799" b="1">
                <a:solidFill>
                  <a:srgbClr val="000000"/>
                </a:solidFill>
                <a:latin typeface="Poppins Bold"/>
                <a:ea typeface="Poppins Bold"/>
                <a:cs typeface="Poppins Bold"/>
                <a:sym typeface="Poppins Bold"/>
              </a:rPr>
              <a:t>Difficulty </a:t>
            </a:r>
            <a:r>
              <a:rPr lang="en-US" sz="2799">
                <a:solidFill>
                  <a:srgbClr val="000000"/>
                </a:solidFill>
                <a:latin typeface="Poppins"/>
                <a:ea typeface="Poppins"/>
                <a:cs typeface="Poppins"/>
                <a:sym typeface="Poppins"/>
              </a:rPr>
              <a:t>- Easy</a:t>
            </a:r>
          </a:p>
          <a:p>
            <a:pPr algn="l">
              <a:lnSpc>
                <a:spcPts val="3919"/>
              </a:lnSpc>
            </a:pPr>
            <a:r>
              <a:rPr lang="en-US" sz="2799" b="1">
                <a:solidFill>
                  <a:srgbClr val="000000"/>
                </a:solidFill>
                <a:latin typeface="Poppins Bold"/>
                <a:ea typeface="Poppins Bold"/>
                <a:cs typeface="Poppins Bold"/>
                <a:sym typeface="Poppins Bold"/>
              </a:rPr>
              <a:t>Who </a:t>
            </a:r>
            <a:r>
              <a:rPr lang="en-US" sz="2799">
                <a:solidFill>
                  <a:srgbClr val="000000"/>
                </a:solidFill>
                <a:latin typeface="Poppins"/>
                <a:ea typeface="Poppins"/>
                <a:cs typeface="Poppins"/>
                <a:sym typeface="Poppins"/>
              </a:rPr>
              <a:t>- KS1 (supported) /2/3</a:t>
            </a:r>
          </a:p>
          <a:p>
            <a:pPr algn="l">
              <a:lnSpc>
                <a:spcPts val="3919"/>
              </a:lnSpc>
            </a:pPr>
            <a:r>
              <a:rPr lang="en-US" sz="2799" b="1">
                <a:solidFill>
                  <a:srgbClr val="000000"/>
                </a:solidFill>
                <a:latin typeface="Poppins Bold"/>
                <a:ea typeface="Poppins Bold"/>
                <a:cs typeface="Poppins Bold"/>
                <a:sym typeface="Poppins Bold"/>
              </a:rPr>
              <a:t>Adaptations </a:t>
            </a:r>
            <a:r>
              <a:rPr lang="en-US" sz="2799">
                <a:solidFill>
                  <a:srgbClr val="000000"/>
                </a:solidFill>
                <a:latin typeface="Poppins"/>
                <a:ea typeface="Poppins"/>
                <a:cs typeface="Poppins"/>
                <a:sym typeface="Poppins"/>
              </a:rPr>
              <a:t>- Bird watching through the window and make your own bird feeders. Identify single bird species at a time. Bird identification quizzes, analyse historical Birdwatch data (provided by RSPB) and make graphs from results. </a:t>
            </a:r>
          </a:p>
          <a:p>
            <a:pPr algn="l">
              <a:lnSpc>
                <a:spcPts val="3919"/>
              </a:lnSpc>
            </a:pPr>
            <a:r>
              <a:rPr lang="en-US" sz="2799" b="1" u="sng">
                <a:solidFill>
                  <a:srgbClr val="000000"/>
                </a:solidFill>
                <a:latin typeface="Poppins Bold"/>
                <a:ea typeface="Poppins Bold"/>
                <a:cs typeface="Poppins Bold"/>
                <a:sym typeface="Poppins Bold"/>
                <a:hlinkClick r:id="rId6" tooltip="https://www.rspb.org.uk/whats-happening/get-ready-for-big-schools-birdwatch"/>
              </a:rPr>
              <a:t>Link to the project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6A5A"/>
        </a:solidFill>
        <a:effectLst/>
      </p:bgPr>
    </p:bg>
    <p:spTree>
      <p:nvGrpSpPr>
        <p:cNvPr id="1" name=""/>
        <p:cNvGrpSpPr/>
        <p:nvPr/>
      </p:nvGrpSpPr>
      <p:grpSpPr>
        <a:xfrm>
          <a:off x="0" y="0"/>
          <a:ext cx="0" cy="0"/>
          <a:chOff x="0" y="0"/>
          <a:chExt cx="0" cy="0"/>
        </a:xfrm>
      </p:grpSpPr>
      <p:grpSp>
        <p:nvGrpSpPr>
          <p:cNvPr id="2" name="Group 2"/>
          <p:cNvGrpSpPr/>
          <p:nvPr/>
        </p:nvGrpSpPr>
        <p:grpSpPr>
          <a:xfrm rot="126093">
            <a:off x="1271533" y="304649"/>
            <a:ext cx="16807693" cy="10491940"/>
            <a:chOff x="0" y="0"/>
            <a:chExt cx="22410257" cy="13989253"/>
          </a:xfrm>
        </p:grpSpPr>
        <p:grpSp>
          <p:nvGrpSpPr>
            <p:cNvPr id="3" name="Group 3"/>
            <p:cNvGrpSpPr/>
            <p:nvPr/>
          </p:nvGrpSpPr>
          <p:grpSpPr>
            <a:xfrm>
              <a:off x="0" y="369411"/>
              <a:ext cx="22410257" cy="13619842"/>
              <a:chOff x="0" y="0"/>
              <a:chExt cx="5816681" cy="3535090"/>
            </a:xfrm>
          </p:grpSpPr>
          <p:sp>
            <p:nvSpPr>
              <p:cNvPr id="4" name="Freeform 4"/>
              <p:cNvSpPr/>
              <p:nvPr/>
            </p:nvSpPr>
            <p:spPr>
              <a:xfrm>
                <a:off x="0" y="0"/>
                <a:ext cx="5816681" cy="3535090"/>
              </a:xfrm>
              <a:custGeom>
                <a:avLst/>
                <a:gdLst/>
                <a:ahLst/>
                <a:cxnLst/>
                <a:rect l="l" t="t" r="r" b="b"/>
                <a:pathLst>
                  <a:path w="5816681" h="3535090">
                    <a:moveTo>
                      <a:pt x="17649" y="0"/>
                    </a:moveTo>
                    <a:lnTo>
                      <a:pt x="5799032" y="0"/>
                    </a:lnTo>
                    <a:cubicBezTo>
                      <a:pt x="5803712" y="0"/>
                      <a:pt x="5808202" y="1859"/>
                      <a:pt x="5811512" y="5169"/>
                    </a:cubicBezTo>
                    <a:cubicBezTo>
                      <a:pt x="5814821" y="8479"/>
                      <a:pt x="5816681" y="12968"/>
                      <a:pt x="5816681" y="17649"/>
                    </a:cubicBezTo>
                    <a:lnTo>
                      <a:pt x="5816681" y="3517441"/>
                    </a:lnTo>
                    <a:cubicBezTo>
                      <a:pt x="5816681" y="3522122"/>
                      <a:pt x="5814821" y="3526611"/>
                      <a:pt x="5811512" y="3529921"/>
                    </a:cubicBezTo>
                    <a:cubicBezTo>
                      <a:pt x="5808202" y="3533230"/>
                      <a:pt x="5803712" y="3535090"/>
                      <a:pt x="5799032" y="3535090"/>
                    </a:cubicBezTo>
                    <a:lnTo>
                      <a:pt x="17649" y="3535090"/>
                    </a:lnTo>
                    <a:cubicBezTo>
                      <a:pt x="12968" y="3535090"/>
                      <a:pt x="8479" y="3533230"/>
                      <a:pt x="5169" y="3529921"/>
                    </a:cubicBezTo>
                    <a:cubicBezTo>
                      <a:pt x="1859" y="3526611"/>
                      <a:pt x="0" y="3522122"/>
                      <a:pt x="0" y="3517441"/>
                    </a:cubicBezTo>
                    <a:lnTo>
                      <a:pt x="0" y="17649"/>
                    </a:lnTo>
                    <a:cubicBezTo>
                      <a:pt x="0" y="12968"/>
                      <a:pt x="1859" y="8479"/>
                      <a:pt x="5169" y="5169"/>
                    </a:cubicBezTo>
                    <a:cubicBezTo>
                      <a:pt x="8479" y="1859"/>
                      <a:pt x="12968" y="0"/>
                      <a:pt x="17649" y="0"/>
                    </a:cubicBezTo>
                    <a:close/>
                  </a:path>
                </a:pathLst>
              </a:custGeom>
              <a:solidFill>
                <a:srgbClr val="D0DC24"/>
              </a:solidFill>
            </p:spPr>
            <p:txBody>
              <a:bodyPr/>
              <a:lstStyle/>
              <a:p>
                <a:endParaRPr lang="en-GB"/>
              </a:p>
            </p:txBody>
          </p:sp>
          <p:sp>
            <p:nvSpPr>
              <p:cNvPr id="5" name="TextBox 5"/>
              <p:cNvSpPr txBox="1"/>
              <p:nvPr/>
            </p:nvSpPr>
            <p:spPr>
              <a:xfrm>
                <a:off x="0" y="-28575"/>
                <a:ext cx="5816681" cy="3563665"/>
              </a:xfrm>
              <a:prstGeom prst="rect">
                <a:avLst/>
              </a:prstGeom>
            </p:spPr>
            <p:txBody>
              <a:bodyPr lIns="50800" tIns="50800" rIns="50800" bIns="50800" rtlCol="0" anchor="ctr"/>
              <a:lstStyle/>
              <a:p>
                <a:pPr algn="ctr">
                  <a:lnSpc>
                    <a:spcPts val="1960"/>
                  </a:lnSpc>
                </a:pPr>
                <a:endParaRPr/>
              </a:p>
            </p:txBody>
          </p:sp>
        </p:grpSp>
        <p:grpSp>
          <p:nvGrpSpPr>
            <p:cNvPr id="6" name="Group 6"/>
            <p:cNvGrpSpPr/>
            <p:nvPr/>
          </p:nvGrpSpPr>
          <p:grpSpPr>
            <a:xfrm>
              <a:off x="0" y="0"/>
              <a:ext cx="7113685" cy="2084067"/>
              <a:chOff x="0" y="0"/>
              <a:chExt cx="1846388" cy="540929"/>
            </a:xfrm>
          </p:grpSpPr>
          <p:sp>
            <p:nvSpPr>
              <p:cNvPr id="7" name="Freeform 7"/>
              <p:cNvSpPr/>
              <p:nvPr/>
            </p:nvSpPr>
            <p:spPr>
              <a:xfrm>
                <a:off x="0" y="0"/>
                <a:ext cx="1846388" cy="540929"/>
              </a:xfrm>
              <a:custGeom>
                <a:avLst/>
                <a:gdLst/>
                <a:ahLst/>
                <a:cxnLst/>
                <a:rect l="l" t="t" r="r" b="b"/>
                <a:pathLst>
                  <a:path w="1846388" h="540929">
                    <a:moveTo>
                      <a:pt x="1643188" y="0"/>
                    </a:moveTo>
                    <a:cubicBezTo>
                      <a:pt x="1755412" y="0"/>
                      <a:pt x="1846388" y="121091"/>
                      <a:pt x="1846388" y="270464"/>
                    </a:cubicBezTo>
                    <a:cubicBezTo>
                      <a:pt x="1846388" y="419838"/>
                      <a:pt x="1755412" y="540929"/>
                      <a:pt x="1643188" y="540929"/>
                    </a:cubicBezTo>
                    <a:lnTo>
                      <a:pt x="203200" y="540929"/>
                    </a:lnTo>
                    <a:cubicBezTo>
                      <a:pt x="90976" y="540929"/>
                      <a:pt x="0" y="419838"/>
                      <a:pt x="0" y="270464"/>
                    </a:cubicBezTo>
                    <a:cubicBezTo>
                      <a:pt x="0" y="121091"/>
                      <a:pt x="90976" y="0"/>
                      <a:pt x="203200" y="0"/>
                    </a:cubicBezTo>
                    <a:close/>
                  </a:path>
                </a:pathLst>
              </a:custGeom>
              <a:solidFill>
                <a:srgbClr val="D0DC24"/>
              </a:solidFill>
            </p:spPr>
            <p:txBody>
              <a:bodyPr/>
              <a:lstStyle/>
              <a:p>
                <a:endParaRPr lang="en-GB"/>
              </a:p>
            </p:txBody>
          </p:sp>
          <p:sp>
            <p:nvSpPr>
              <p:cNvPr id="8" name="TextBox 8"/>
              <p:cNvSpPr txBox="1"/>
              <p:nvPr/>
            </p:nvSpPr>
            <p:spPr>
              <a:xfrm>
                <a:off x="0" y="-28575"/>
                <a:ext cx="1846388" cy="569504"/>
              </a:xfrm>
              <a:prstGeom prst="rect">
                <a:avLst/>
              </a:prstGeom>
            </p:spPr>
            <p:txBody>
              <a:bodyPr lIns="50800" tIns="50800" rIns="50800" bIns="50800" rtlCol="0" anchor="ctr"/>
              <a:lstStyle/>
              <a:p>
                <a:pPr algn="ctr">
                  <a:lnSpc>
                    <a:spcPts val="1960"/>
                  </a:lnSpc>
                </a:pPr>
                <a:endParaRPr/>
              </a:p>
            </p:txBody>
          </p:sp>
        </p:grpSp>
      </p:grpSp>
      <p:grpSp>
        <p:nvGrpSpPr>
          <p:cNvPr id="9" name="Group 9"/>
          <p:cNvGrpSpPr/>
          <p:nvPr/>
        </p:nvGrpSpPr>
        <p:grpSpPr>
          <a:xfrm>
            <a:off x="673342" y="1228954"/>
            <a:ext cx="17346958" cy="10059520"/>
            <a:chOff x="0" y="0"/>
            <a:chExt cx="6216758" cy="3605105"/>
          </a:xfrm>
        </p:grpSpPr>
        <p:sp>
          <p:nvSpPr>
            <p:cNvPr id="10" name="Freeform 10"/>
            <p:cNvSpPr/>
            <p:nvPr/>
          </p:nvSpPr>
          <p:spPr>
            <a:xfrm>
              <a:off x="0" y="0"/>
              <a:ext cx="6216758" cy="3605105"/>
            </a:xfrm>
            <a:custGeom>
              <a:avLst/>
              <a:gdLst/>
              <a:ahLst/>
              <a:cxnLst/>
              <a:rect l="l" t="t" r="r" b="b"/>
              <a:pathLst>
                <a:path w="6216758" h="3605105">
                  <a:moveTo>
                    <a:pt x="16513" y="0"/>
                  </a:moveTo>
                  <a:lnTo>
                    <a:pt x="6200245" y="0"/>
                  </a:lnTo>
                  <a:cubicBezTo>
                    <a:pt x="6209365" y="0"/>
                    <a:pt x="6216758" y="7393"/>
                    <a:pt x="6216758" y="16513"/>
                  </a:cubicBezTo>
                  <a:lnTo>
                    <a:pt x="6216758" y="3588592"/>
                  </a:lnTo>
                  <a:cubicBezTo>
                    <a:pt x="6216758" y="3597712"/>
                    <a:pt x="6209365" y="3605105"/>
                    <a:pt x="6200245" y="3605105"/>
                  </a:cubicBezTo>
                  <a:lnTo>
                    <a:pt x="16513" y="3605105"/>
                  </a:lnTo>
                  <a:cubicBezTo>
                    <a:pt x="7393" y="3605105"/>
                    <a:pt x="0" y="3597712"/>
                    <a:pt x="0" y="3588592"/>
                  </a:cubicBezTo>
                  <a:lnTo>
                    <a:pt x="0" y="16513"/>
                  </a:lnTo>
                  <a:cubicBezTo>
                    <a:pt x="0" y="7393"/>
                    <a:pt x="7393" y="0"/>
                    <a:pt x="16513" y="0"/>
                  </a:cubicBezTo>
                  <a:close/>
                </a:path>
              </a:pathLst>
            </a:custGeom>
            <a:solidFill>
              <a:srgbClr val="FFFFFF"/>
            </a:solidFill>
          </p:spPr>
          <p:txBody>
            <a:bodyPr/>
            <a:lstStyle/>
            <a:p>
              <a:endParaRPr lang="en-GB"/>
            </a:p>
          </p:txBody>
        </p:sp>
        <p:sp>
          <p:nvSpPr>
            <p:cNvPr id="11" name="TextBox 11"/>
            <p:cNvSpPr txBox="1"/>
            <p:nvPr/>
          </p:nvSpPr>
          <p:spPr>
            <a:xfrm>
              <a:off x="0" y="-28575"/>
              <a:ext cx="6216758" cy="3633680"/>
            </a:xfrm>
            <a:prstGeom prst="rect">
              <a:avLst/>
            </a:prstGeom>
          </p:spPr>
          <p:txBody>
            <a:bodyPr lIns="50800" tIns="50800" rIns="50800" bIns="50800" rtlCol="0" anchor="ctr"/>
            <a:lstStyle/>
            <a:p>
              <a:pPr algn="ctr">
                <a:lnSpc>
                  <a:spcPts val="1960"/>
                </a:lnSpc>
              </a:pPr>
              <a:endParaRPr/>
            </a:p>
          </p:txBody>
        </p:sp>
      </p:grpSp>
      <p:sp>
        <p:nvSpPr>
          <p:cNvPr id="12" name="TextBox 12"/>
          <p:cNvSpPr txBox="1"/>
          <p:nvPr/>
        </p:nvSpPr>
        <p:spPr>
          <a:xfrm>
            <a:off x="9768730" y="1957900"/>
            <a:ext cx="7962345" cy="5958205"/>
          </a:xfrm>
          <a:prstGeom prst="rect">
            <a:avLst/>
          </a:prstGeom>
        </p:spPr>
        <p:txBody>
          <a:bodyPr lIns="0" tIns="0" rIns="0" bIns="0" rtlCol="0" anchor="t">
            <a:spAutoFit/>
          </a:bodyPr>
          <a:lstStyle/>
          <a:p>
            <a:pPr algn="l">
              <a:lnSpc>
                <a:spcPts val="3920"/>
              </a:lnSpc>
            </a:pPr>
            <a:r>
              <a:rPr lang="en-US" sz="2800" b="1" u="sng">
                <a:solidFill>
                  <a:srgbClr val="000000"/>
                </a:solidFill>
                <a:latin typeface="Poppins Bold"/>
                <a:ea typeface="Poppins Bold"/>
                <a:cs typeface="Poppins Bold"/>
                <a:sym typeface="Poppins Bold"/>
              </a:rPr>
              <a:t>English Curriculum Links </a:t>
            </a:r>
          </a:p>
          <a:p>
            <a:pPr algn="l">
              <a:lnSpc>
                <a:spcPts val="3920"/>
              </a:lnSpc>
            </a:pPr>
            <a:r>
              <a:rPr lang="en-US" sz="2800" b="1">
                <a:solidFill>
                  <a:srgbClr val="000000"/>
                </a:solidFill>
                <a:latin typeface="Poppins Bold"/>
                <a:ea typeface="Poppins Bold"/>
                <a:cs typeface="Poppins Bold"/>
                <a:sym typeface="Poppins Bold"/>
              </a:rPr>
              <a:t>Science: </a:t>
            </a:r>
            <a:r>
              <a:rPr lang="en-US" sz="2800">
                <a:solidFill>
                  <a:srgbClr val="000000"/>
                </a:solidFill>
                <a:latin typeface="Poppins"/>
                <a:ea typeface="Poppins"/>
                <a:cs typeface="Poppins"/>
                <a:sym typeface="Poppins"/>
              </a:rPr>
              <a:t>Plants; seasonal change; climate impacts </a:t>
            </a:r>
          </a:p>
          <a:p>
            <a:pPr algn="l">
              <a:lnSpc>
                <a:spcPts val="3920"/>
              </a:lnSpc>
            </a:pPr>
            <a:r>
              <a:rPr lang="en-US" sz="2800" b="1">
                <a:solidFill>
                  <a:srgbClr val="000000"/>
                </a:solidFill>
                <a:latin typeface="Poppins Bold"/>
                <a:ea typeface="Poppins Bold"/>
                <a:cs typeface="Poppins Bold"/>
                <a:sym typeface="Poppins Bold"/>
              </a:rPr>
              <a:t>Maths: </a:t>
            </a:r>
            <a:r>
              <a:rPr lang="en-US" sz="2800">
                <a:solidFill>
                  <a:srgbClr val="000000"/>
                </a:solidFill>
                <a:latin typeface="Poppins"/>
                <a:ea typeface="Poppins"/>
                <a:cs typeface="Poppins"/>
                <a:sym typeface="Poppins"/>
              </a:rPr>
              <a:t>Graphs; time data </a:t>
            </a:r>
          </a:p>
          <a:p>
            <a:pPr algn="l">
              <a:lnSpc>
                <a:spcPts val="3920"/>
              </a:lnSpc>
            </a:pPr>
            <a:r>
              <a:rPr lang="en-US" sz="2800" b="1">
                <a:solidFill>
                  <a:srgbClr val="000000"/>
                </a:solidFill>
                <a:latin typeface="Poppins Bold"/>
                <a:ea typeface="Poppins Bold"/>
                <a:cs typeface="Poppins Bold"/>
                <a:sym typeface="Poppins Bold"/>
              </a:rPr>
              <a:t>Geography: </a:t>
            </a:r>
            <a:r>
              <a:rPr lang="en-US" sz="2800">
                <a:solidFill>
                  <a:srgbClr val="000000"/>
                </a:solidFill>
                <a:latin typeface="Poppins"/>
                <a:ea typeface="Poppins"/>
                <a:cs typeface="Poppins"/>
                <a:sym typeface="Poppins"/>
              </a:rPr>
              <a:t>Weather and climate </a:t>
            </a:r>
          </a:p>
          <a:p>
            <a:pPr algn="l">
              <a:lnSpc>
                <a:spcPts val="3920"/>
              </a:lnSpc>
            </a:pPr>
            <a:r>
              <a:rPr lang="en-US" sz="2800" b="1" u="sng">
                <a:solidFill>
                  <a:srgbClr val="000000"/>
                </a:solidFill>
                <a:latin typeface="Poppins Bold"/>
                <a:ea typeface="Poppins Bold"/>
                <a:cs typeface="Poppins Bold"/>
                <a:sym typeface="Poppins Bold"/>
              </a:rPr>
              <a:t>Curriculum for Wales </a:t>
            </a:r>
          </a:p>
          <a:p>
            <a:pPr algn="l">
              <a:lnSpc>
                <a:spcPts val="3920"/>
              </a:lnSpc>
            </a:pPr>
            <a:r>
              <a:rPr lang="en-US" sz="2800" b="1">
                <a:solidFill>
                  <a:srgbClr val="000000"/>
                </a:solidFill>
                <a:latin typeface="Poppins Bold"/>
                <a:ea typeface="Poppins Bold"/>
                <a:cs typeface="Poppins Bold"/>
                <a:sym typeface="Poppins Bold"/>
              </a:rPr>
              <a:t>Science &amp; Technology: </a:t>
            </a:r>
            <a:r>
              <a:rPr lang="en-US" sz="2800">
                <a:solidFill>
                  <a:srgbClr val="000000"/>
                </a:solidFill>
                <a:latin typeface="Poppins"/>
                <a:ea typeface="Poppins"/>
                <a:cs typeface="Poppins"/>
                <a:sym typeface="Poppins"/>
              </a:rPr>
              <a:t>Observing change through evidence; ecosystems </a:t>
            </a:r>
          </a:p>
          <a:p>
            <a:pPr algn="l">
              <a:lnSpc>
                <a:spcPts val="3920"/>
              </a:lnSpc>
            </a:pPr>
            <a:r>
              <a:rPr lang="en-US" sz="2800" b="1">
                <a:solidFill>
                  <a:srgbClr val="000000"/>
                </a:solidFill>
                <a:latin typeface="Poppins Bold"/>
                <a:ea typeface="Poppins Bold"/>
                <a:cs typeface="Poppins Bold"/>
                <a:sym typeface="Poppins Bold"/>
              </a:rPr>
              <a:t>Humanities: </a:t>
            </a:r>
            <a:r>
              <a:rPr lang="en-US" sz="2800">
                <a:solidFill>
                  <a:srgbClr val="000000"/>
                </a:solidFill>
                <a:latin typeface="Poppins"/>
                <a:ea typeface="Poppins"/>
                <a:cs typeface="Poppins"/>
                <a:sym typeface="Poppins"/>
              </a:rPr>
              <a:t>Natural processes and environmental change </a:t>
            </a:r>
          </a:p>
          <a:p>
            <a:pPr algn="l">
              <a:lnSpc>
                <a:spcPts val="3920"/>
              </a:lnSpc>
            </a:pPr>
            <a:r>
              <a:rPr lang="en-US" sz="2800" b="1">
                <a:solidFill>
                  <a:srgbClr val="000000"/>
                </a:solidFill>
                <a:latin typeface="Poppins Bold"/>
                <a:ea typeface="Poppins Bold"/>
                <a:cs typeface="Poppins Bold"/>
                <a:sym typeface="Poppins Bold"/>
              </a:rPr>
              <a:t>Mathematics &amp; Numeracy: </a:t>
            </a:r>
            <a:r>
              <a:rPr lang="en-US" sz="2800">
                <a:solidFill>
                  <a:srgbClr val="000000"/>
                </a:solidFill>
                <a:latin typeface="Poppins"/>
                <a:ea typeface="Poppins"/>
                <a:cs typeface="Poppins"/>
                <a:sym typeface="Poppins"/>
              </a:rPr>
              <a:t>Pattern recognition and data trends</a:t>
            </a:r>
          </a:p>
        </p:txBody>
      </p:sp>
      <p:sp>
        <p:nvSpPr>
          <p:cNvPr id="13" name="Freeform 13"/>
          <p:cNvSpPr/>
          <p:nvPr/>
        </p:nvSpPr>
        <p:spPr>
          <a:xfrm rot="427094">
            <a:off x="16292916" y="355623"/>
            <a:ext cx="564948" cy="2172876"/>
          </a:xfrm>
          <a:custGeom>
            <a:avLst/>
            <a:gdLst/>
            <a:ahLst/>
            <a:cxnLst/>
            <a:rect l="l" t="t" r="r" b="b"/>
            <a:pathLst>
              <a:path w="564948" h="2172876">
                <a:moveTo>
                  <a:pt x="0" y="0"/>
                </a:moveTo>
                <a:lnTo>
                  <a:pt x="564948" y="0"/>
                </a:lnTo>
                <a:lnTo>
                  <a:pt x="564948" y="2172876"/>
                </a:lnTo>
                <a:lnTo>
                  <a:pt x="0" y="2172876"/>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GB"/>
          </a:p>
        </p:txBody>
      </p:sp>
      <p:sp>
        <p:nvSpPr>
          <p:cNvPr id="14" name="Freeform 14"/>
          <p:cNvSpPr/>
          <p:nvPr/>
        </p:nvSpPr>
        <p:spPr>
          <a:xfrm rot="5400000">
            <a:off x="5184410" y="5685071"/>
            <a:ext cx="8324821" cy="291369"/>
          </a:xfrm>
          <a:custGeom>
            <a:avLst/>
            <a:gdLst/>
            <a:ahLst/>
            <a:cxnLst/>
            <a:rect l="l" t="t" r="r" b="b"/>
            <a:pathLst>
              <a:path w="8324821" h="291369">
                <a:moveTo>
                  <a:pt x="0" y="0"/>
                </a:moveTo>
                <a:lnTo>
                  <a:pt x="8324821" y="0"/>
                </a:lnTo>
                <a:lnTo>
                  <a:pt x="8324821" y="291369"/>
                </a:lnTo>
                <a:lnTo>
                  <a:pt x="0" y="29136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5" name="Freeform 15"/>
          <p:cNvSpPr/>
          <p:nvPr/>
        </p:nvSpPr>
        <p:spPr>
          <a:xfrm>
            <a:off x="14504882" y="8027672"/>
            <a:ext cx="3096477" cy="1965494"/>
          </a:xfrm>
          <a:custGeom>
            <a:avLst/>
            <a:gdLst/>
            <a:ahLst/>
            <a:cxnLst/>
            <a:rect l="l" t="t" r="r" b="b"/>
            <a:pathLst>
              <a:path w="3096477" h="1965494">
                <a:moveTo>
                  <a:pt x="0" y="0"/>
                </a:moveTo>
                <a:lnTo>
                  <a:pt x="3096477" y="0"/>
                </a:lnTo>
                <a:lnTo>
                  <a:pt x="3096477" y="1965494"/>
                </a:lnTo>
                <a:lnTo>
                  <a:pt x="0" y="1965494"/>
                </a:lnTo>
                <a:lnTo>
                  <a:pt x="0" y="0"/>
                </a:lnTo>
                <a:close/>
              </a:path>
            </a:pathLst>
          </a:custGeom>
          <a:blipFill>
            <a:blip r:embed="rId4"/>
            <a:stretch>
              <a:fillRect/>
            </a:stretch>
          </a:blipFill>
        </p:spPr>
        <p:txBody>
          <a:bodyPr/>
          <a:lstStyle/>
          <a:p>
            <a:endParaRPr lang="en-GB"/>
          </a:p>
        </p:txBody>
      </p:sp>
      <p:sp>
        <p:nvSpPr>
          <p:cNvPr id="16" name="Freeform 16"/>
          <p:cNvSpPr/>
          <p:nvPr/>
        </p:nvSpPr>
        <p:spPr>
          <a:xfrm>
            <a:off x="10722818" y="8222306"/>
            <a:ext cx="1984157" cy="1770860"/>
          </a:xfrm>
          <a:custGeom>
            <a:avLst/>
            <a:gdLst/>
            <a:ahLst/>
            <a:cxnLst/>
            <a:rect l="l" t="t" r="r" b="b"/>
            <a:pathLst>
              <a:path w="1984157" h="1770860">
                <a:moveTo>
                  <a:pt x="0" y="0"/>
                </a:moveTo>
                <a:lnTo>
                  <a:pt x="1984157" y="0"/>
                </a:lnTo>
                <a:lnTo>
                  <a:pt x="1984157" y="1770860"/>
                </a:lnTo>
                <a:lnTo>
                  <a:pt x="0" y="1770860"/>
                </a:lnTo>
                <a:lnTo>
                  <a:pt x="0" y="0"/>
                </a:lnTo>
                <a:close/>
              </a:path>
            </a:pathLst>
          </a:custGeom>
          <a:blipFill>
            <a:blip r:embed="rId5"/>
            <a:stretch>
              <a:fillRect/>
            </a:stretch>
          </a:blipFill>
        </p:spPr>
        <p:txBody>
          <a:bodyPr/>
          <a:lstStyle/>
          <a:p>
            <a:endParaRPr lang="en-GB"/>
          </a:p>
        </p:txBody>
      </p:sp>
      <p:sp>
        <p:nvSpPr>
          <p:cNvPr id="17" name="TextBox 17"/>
          <p:cNvSpPr txBox="1"/>
          <p:nvPr/>
        </p:nvSpPr>
        <p:spPr>
          <a:xfrm>
            <a:off x="1606942" y="1499"/>
            <a:ext cx="5639563" cy="1227455"/>
          </a:xfrm>
          <a:prstGeom prst="rect">
            <a:avLst/>
          </a:prstGeom>
        </p:spPr>
        <p:txBody>
          <a:bodyPr lIns="0" tIns="0" rIns="0" bIns="0" rtlCol="0" anchor="t">
            <a:spAutoFit/>
          </a:bodyPr>
          <a:lstStyle/>
          <a:p>
            <a:pPr algn="l">
              <a:lnSpc>
                <a:spcPts val="9519"/>
              </a:lnSpc>
            </a:pPr>
            <a:r>
              <a:rPr lang="en-US" sz="6799" b="1">
                <a:solidFill>
                  <a:srgbClr val="000000"/>
                </a:solidFill>
                <a:latin typeface="Poppins Bold"/>
                <a:ea typeface="Poppins Bold"/>
                <a:cs typeface="Poppins Bold"/>
                <a:sym typeface="Poppins Bold"/>
              </a:rPr>
              <a:t>February</a:t>
            </a:r>
          </a:p>
        </p:txBody>
      </p:sp>
      <p:sp>
        <p:nvSpPr>
          <p:cNvPr id="18" name="TextBox 18"/>
          <p:cNvSpPr txBox="1"/>
          <p:nvPr/>
        </p:nvSpPr>
        <p:spPr>
          <a:xfrm>
            <a:off x="1028700" y="1322890"/>
            <a:ext cx="8041521" cy="8434705"/>
          </a:xfrm>
          <a:prstGeom prst="rect">
            <a:avLst/>
          </a:prstGeom>
        </p:spPr>
        <p:txBody>
          <a:bodyPr lIns="0" tIns="0" rIns="0" bIns="0" rtlCol="0" anchor="t">
            <a:spAutoFit/>
          </a:bodyPr>
          <a:lstStyle/>
          <a:p>
            <a:pPr algn="l">
              <a:lnSpc>
                <a:spcPts val="3920"/>
              </a:lnSpc>
            </a:pPr>
            <a:r>
              <a:rPr lang="en-US" sz="2800" b="1" u="sng">
                <a:solidFill>
                  <a:srgbClr val="000000"/>
                </a:solidFill>
                <a:latin typeface="Poppins Bold"/>
                <a:ea typeface="Poppins Bold"/>
                <a:cs typeface="Poppins Bold"/>
                <a:sym typeface="Poppins Bold"/>
              </a:rPr>
              <a:t>Woodland Trust - Natures Calendar </a:t>
            </a:r>
          </a:p>
          <a:p>
            <a:pPr algn="l">
              <a:lnSpc>
                <a:spcPts val="3920"/>
              </a:lnSpc>
            </a:pPr>
            <a:r>
              <a:rPr lang="en-US" sz="2800" b="1">
                <a:solidFill>
                  <a:srgbClr val="000000"/>
                </a:solidFill>
                <a:latin typeface="Poppins Bold"/>
                <a:ea typeface="Poppins Bold"/>
                <a:cs typeface="Poppins Bold"/>
                <a:sym typeface="Poppins Bold"/>
              </a:rPr>
              <a:t>When </a:t>
            </a:r>
            <a:r>
              <a:rPr lang="en-US" sz="2800">
                <a:solidFill>
                  <a:srgbClr val="000000"/>
                </a:solidFill>
                <a:latin typeface="Poppins"/>
                <a:ea typeface="Poppins"/>
                <a:cs typeface="Poppins"/>
                <a:sym typeface="Poppins"/>
              </a:rPr>
              <a:t>- Year round, Feb/Spring is a good time to start.</a:t>
            </a:r>
          </a:p>
          <a:p>
            <a:pPr algn="l">
              <a:lnSpc>
                <a:spcPts val="3920"/>
              </a:lnSpc>
            </a:pPr>
            <a:r>
              <a:rPr lang="en-US" sz="2800" b="1">
                <a:solidFill>
                  <a:srgbClr val="000000"/>
                </a:solidFill>
                <a:latin typeface="Poppins Bold"/>
                <a:ea typeface="Poppins Bold"/>
                <a:cs typeface="Poppins Bold"/>
                <a:sym typeface="Poppins Bold"/>
              </a:rPr>
              <a:t>What</a:t>
            </a:r>
            <a:r>
              <a:rPr lang="en-US" sz="2800">
                <a:solidFill>
                  <a:srgbClr val="000000"/>
                </a:solidFill>
                <a:latin typeface="Poppins"/>
                <a:ea typeface="Poppins"/>
                <a:cs typeface="Poppins"/>
                <a:sym typeface="Poppins"/>
              </a:rPr>
              <a:t> - Choose a location and record changes to nature that you witness e.g. first leaf on a tree, first butterfly of spring. </a:t>
            </a:r>
          </a:p>
          <a:p>
            <a:pPr algn="l">
              <a:lnSpc>
                <a:spcPts val="3920"/>
              </a:lnSpc>
            </a:pPr>
            <a:r>
              <a:rPr lang="en-US" sz="2800" b="1">
                <a:solidFill>
                  <a:srgbClr val="000000"/>
                </a:solidFill>
                <a:latin typeface="Poppins Bold"/>
                <a:ea typeface="Poppins Bold"/>
                <a:cs typeface="Poppins Bold"/>
                <a:sym typeface="Poppins Bold"/>
              </a:rPr>
              <a:t>Why </a:t>
            </a:r>
            <a:r>
              <a:rPr lang="en-US" sz="2800">
                <a:solidFill>
                  <a:srgbClr val="000000"/>
                </a:solidFill>
                <a:latin typeface="Poppins"/>
                <a:ea typeface="Poppins"/>
                <a:cs typeface="Poppins"/>
                <a:sym typeface="Poppins"/>
              </a:rPr>
              <a:t>- Help scientists monitor the effects of weather and climate change on wildlife.</a:t>
            </a:r>
          </a:p>
          <a:p>
            <a:pPr algn="l">
              <a:lnSpc>
                <a:spcPts val="3920"/>
              </a:lnSpc>
            </a:pPr>
            <a:r>
              <a:rPr lang="en-US" sz="2800" b="1">
                <a:solidFill>
                  <a:srgbClr val="000000"/>
                </a:solidFill>
                <a:latin typeface="Poppins Bold"/>
                <a:ea typeface="Poppins Bold"/>
                <a:cs typeface="Poppins Bold"/>
                <a:sym typeface="Poppins Bold"/>
              </a:rPr>
              <a:t>Timing </a:t>
            </a:r>
            <a:r>
              <a:rPr lang="en-US" sz="2800">
                <a:solidFill>
                  <a:srgbClr val="000000"/>
                </a:solidFill>
                <a:latin typeface="Poppins"/>
                <a:ea typeface="Poppins"/>
                <a:cs typeface="Poppins"/>
                <a:sym typeface="Poppins"/>
              </a:rPr>
              <a:t>- 15-30 minutes</a:t>
            </a:r>
          </a:p>
          <a:p>
            <a:pPr algn="l">
              <a:lnSpc>
                <a:spcPts val="3920"/>
              </a:lnSpc>
            </a:pPr>
            <a:r>
              <a:rPr lang="en-US" sz="2800" b="1">
                <a:solidFill>
                  <a:srgbClr val="000000"/>
                </a:solidFill>
                <a:latin typeface="Poppins Bold"/>
                <a:ea typeface="Poppins Bold"/>
                <a:cs typeface="Poppins Bold"/>
                <a:sym typeface="Poppins Bold"/>
              </a:rPr>
              <a:t>Difficulty </a:t>
            </a:r>
            <a:r>
              <a:rPr lang="en-US" sz="2800">
                <a:solidFill>
                  <a:srgbClr val="000000"/>
                </a:solidFill>
                <a:latin typeface="Poppins"/>
                <a:ea typeface="Poppins"/>
                <a:cs typeface="Poppins"/>
                <a:sym typeface="Poppins"/>
              </a:rPr>
              <a:t>- Easy</a:t>
            </a:r>
          </a:p>
          <a:p>
            <a:pPr algn="l">
              <a:lnSpc>
                <a:spcPts val="3920"/>
              </a:lnSpc>
            </a:pPr>
            <a:r>
              <a:rPr lang="en-US" sz="2800" b="1">
                <a:solidFill>
                  <a:srgbClr val="000000"/>
                </a:solidFill>
                <a:latin typeface="Poppins Bold"/>
                <a:ea typeface="Poppins Bold"/>
                <a:cs typeface="Poppins Bold"/>
                <a:sym typeface="Poppins Bold"/>
              </a:rPr>
              <a:t>Who </a:t>
            </a:r>
            <a:r>
              <a:rPr lang="en-US" sz="2800">
                <a:solidFill>
                  <a:srgbClr val="000000"/>
                </a:solidFill>
                <a:latin typeface="Poppins"/>
                <a:ea typeface="Poppins"/>
                <a:cs typeface="Poppins"/>
                <a:sym typeface="Poppins"/>
              </a:rPr>
              <a:t>- KS1/2/3</a:t>
            </a:r>
          </a:p>
          <a:p>
            <a:pPr algn="l">
              <a:lnSpc>
                <a:spcPts val="3920"/>
              </a:lnSpc>
            </a:pPr>
            <a:r>
              <a:rPr lang="en-US" sz="2800" b="1">
                <a:solidFill>
                  <a:srgbClr val="000000"/>
                </a:solidFill>
                <a:latin typeface="Poppins Bold"/>
                <a:ea typeface="Poppins Bold"/>
                <a:cs typeface="Poppins Bold"/>
                <a:sym typeface="Poppins Bold"/>
              </a:rPr>
              <a:t>Adaptations</a:t>
            </a:r>
            <a:r>
              <a:rPr lang="en-US" sz="2800">
                <a:solidFill>
                  <a:srgbClr val="000000"/>
                </a:solidFill>
                <a:latin typeface="Poppins"/>
                <a:ea typeface="Poppins"/>
                <a:cs typeface="Poppins"/>
                <a:sym typeface="Poppins"/>
              </a:rPr>
              <a:t> - Observing through classroom window. Students could win a prize for noticing something on the school grounds. Graph seasonal data, compare historical records, hold climate change discussion.</a:t>
            </a:r>
          </a:p>
          <a:p>
            <a:pPr algn="l">
              <a:lnSpc>
                <a:spcPts val="3920"/>
              </a:lnSpc>
            </a:pPr>
            <a:r>
              <a:rPr lang="en-US" sz="2800" b="1" u="sng">
                <a:solidFill>
                  <a:srgbClr val="000000"/>
                </a:solidFill>
                <a:latin typeface="Poppins Bold"/>
                <a:ea typeface="Poppins Bold"/>
                <a:cs typeface="Poppins Bold"/>
                <a:sym typeface="Poppins Bold"/>
                <a:hlinkClick r:id="rId6" tooltip="https://naturescalendar.woodlandtrust.org.uk/?_gl=1*m36hkc*_gcl_au*NDg3NzI3NDY1LjE3NzE4Mzk2NDk.*_ga*MjgzNjE1MjI3LjE3NzE4Mzk2Mzk.*_ga_YYKVQEPV0X*czE3NzI3OTE2NDkkbzQkZzEkdDE3NzI3OTE2NTgkajUxJGwwJGgxMjU2NDk1MTk1"/>
              </a:rPr>
              <a:t>Link to the project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6A5A"/>
        </a:solidFill>
        <a:effectLst/>
      </p:bgPr>
    </p:bg>
    <p:spTree>
      <p:nvGrpSpPr>
        <p:cNvPr id="1" name=""/>
        <p:cNvGrpSpPr/>
        <p:nvPr/>
      </p:nvGrpSpPr>
      <p:grpSpPr>
        <a:xfrm>
          <a:off x="0" y="0"/>
          <a:ext cx="0" cy="0"/>
          <a:chOff x="0" y="0"/>
          <a:chExt cx="0" cy="0"/>
        </a:xfrm>
      </p:grpSpPr>
      <p:grpSp>
        <p:nvGrpSpPr>
          <p:cNvPr id="2" name="Group 2"/>
          <p:cNvGrpSpPr/>
          <p:nvPr/>
        </p:nvGrpSpPr>
        <p:grpSpPr>
          <a:xfrm rot="126093">
            <a:off x="1271533" y="304649"/>
            <a:ext cx="16807693" cy="10491940"/>
            <a:chOff x="0" y="0"/>
            <a:chExt cx="22410257" cy="13989253"/>
          </a:xfrm>
        </p:grpSpPr>
        <p:grpSp>
          <p:nvGrpSpPr>
            <p:cNvPr id="3" name="Group 3"/>
            <p:cNvGrpSpPr/>
            <p:nvPr/>
          </p:nvGrpSpPr>
          <p:grpSpPr>
            <a:xfrm>
              <a:off x="0" y="369411"/>
              <a:ext cx="22410257" cy="13619842"/>
              <a:chOff x="0" y="0"/>
              <a:chExt cx="5816681" cy="3535090"/>
            </a:xfrm>
          </p:grpSpPr>
          <p:sp>
            <p:nvSpPr>
              <p:cNvPr id="4" name="Freeform 4"/>
              <p:cNvSpPr/>
              <p:nvPr/>
            </p:nvSpPr>
            <p:spPr>
              <a:xfrm>
                <a:off x="0" y="0"/>
                <a:ext cx="5816681" cy="3535090"/>
              </a:xfrm>
              <a:custGeom>
                <a:avLst/>
                <a:gdLst/>
                <a:ahLst/>
                <a:cxnLst/>
                <a:rect l="l" t="t" r="r" b="b"/>
                <a:pathLst>
                  <a:path w="5816681" h="3535090">
                    <a:moveTo>
                      <a:pt x="17649" y="0"/>
                    </a:moveTo>
                    <a:lnTo>
                      <a:pt x="5799032" y="0"/>
                    </a:lnTo>
                    <a:cubicBezTo>
                      <a:pt x="5803712" y="0"/>
                      <a:pt x="5808202" y="1859"/>
                      <a:pt x="5811512" y="5169"/>
                    </a:cubicBezTo>
                    <a:cubicBezTo>
                      <a:pt x="5814821" y="8479"/>
                      <a:pt x="5816681" y="12968"/>
                      <a:pt x="5816681" y="17649"/>
                    </a:cubicBezTo>
                    <a:lnTo>
                      <a:pt x="5816681" y="3517441"/>
                    </a:lnTo>
                    <a:cubicBezTo>
                      <a:pt x="5816681" y="3522122"/>
                      <a:pt x="5814821" y="3526611"/>
                      <a:pt x="5811512" y="3529921"/>
                    </a:cubicBezTo>
                    <a:cubicBezTo>
                      <a:pt x="5808202" y="3533230"/>
                      <a:pt x="5803712" y="3535090"/>
                      <a:pt x="5799032" y="3535090"/>
                    </a:cubicBezTo>
                    <a:lnTo>
                      <a:pt x="17649" y="3535090"/>
                    </a:lnTo>
                    <a:cubicBezTo>
                      <a:pt x="12968" y="3535090"/>
                      <a:pt x="8479" y="3533230"/>
                      <a:pt x="5169" y="3529921"/>
                    </a:cubicBezTo>
                    <a:cubicBezTo>
                      <a:pt x="1859" y="3526611"/>
                      <a:pt x="0" y="3522122"/>
                      <a:pt x="0" y="3517441"/>
                    </a:cubicBezTo>
                    <a:lnTo>
                      <a:pt x="0" y="17649"/>
                    </a:lnTo>
                    <a:cubicBezTo>
                      <a:pt x="0" y="12968"/>
                      <a:pt x="1859" y="8479"/>
                      <a:pt x="5169" y="5169"/>
                    </a:cubicBezTo>
                    <a:cubicBezTo>
                      <a:pt x="8479" y="1859"/>
                      <a:pt x="12968" y="0"/>
                      <a:pt x="17649" y="0"/>
                    </a:cubicBezTo>
                    <a:close/>
                  </a:path>
                </a:pathLst>
              </a:custGeom>
              <a:solidFill>
                <a:srgbClr val="D0DC24"/>
              </a:solidFill>
            </p:spPr>
            <p:txBody>
              <a:bodyPr/>
              <a:lstStyle/>
              <a:p>
                <a:endParaRPr lang="en-GB"/>
              </a:p>
            </p:txBody>
          </p:sp>
          <p:sp>
            <p:nvSpPr>
              <p:cNvPr id="5" name="TextBox 5"/>
              <p:cNvSpPr txBox="1"/>
              <p:nvPr/>
            </p:nvSpPr>
            <p:spPr>
              <a:xfrm>
                <a:off x="0" y="-28575"/>
                <a:ext cx="5816681" cy="3563665"/>
              </a:xfrm>
              <a:prstGeom prst="rect">
                <a:avLst/>
              </a:prstGeom>
            </p:spPr>
            <p:txBody>
              <a:bodyPr lIns="50800" tIns="50800" rIns="50800" bIns="50800" rtlCol="0" anchor="ctr"/>
              <a:lstStyle/>
              <a:p>
                <a:pPr algn="ctr">
                  <a:lnSpc>
                    <a:spcPts val="1960"/>
                  </a:lnSpc>
                </a:pPr>
                <a:endParaRPr/>
              </a:p>
            </p:txBody>
          </p:sp>
        </p:grpSp>
        <p:grpSp>
          <p:nvGrpSpPr>
            <p:cNvPr id="6" name="Group 6"/>
            <p:cNvGrpSpPr/>
            <p:nvPr/>
          </p:nvGrpSpPr>
          <p:grpSpPr>
            <a:xfrm>
              <a:off x="0" y="0"/>
              <a:ext cx="7113685" cy="2084067"/>
              <a:chOff x="0" y="0"/>
              <a:chExt cx="1846388" cy="540929"/>
            </a:xfrm>
          </p:grpSpPr>
          <p:sp>
            <p:nvSpPr>
              <p:cNvPr id="7" name="Freeform 7"/>
              <p:cNvSpPr/>
              <p:nvPr/>
            </p:nvSpPr>
            <p:spPr>
              <a:xfrm>
                <a:off x="0" y="0"/>
                <a:ext cx="1846388" cy="540929"/>
              </a:xfrm>
              <a:custGeom>
                <a:avLst/>
                <a:gdLst/>
                <a:ahLst/>
                <a:cxnLst/>
                <a:rect l="l" t="t" r="r" b="b"/>
                <a:pathLst>
                  <a:path w="1846388" h="540929">
                    <a:moveTo>
                      <a:pt x="1643188" y="0"/>
                    </a:moveTo>
                    <a:cubicBezTo>
                      <a:pt x="1755412" y="0"/>
                      <a:pt x="1846388" y="121091"/>
                      <a:pt x="1846388" y="270464"/>
                    </a:cubicBezTo>
                    <a:cubicBezTo>
                      <a:pt x="1846388" y="419838"/>
                      <a:pt x="1755412" y="540929"/>
                      <a:pt x="1643188" y="540929"/>
                    </a:cubicBezTo>
                    <a:lnTo>
                      <a:pt x="203200" y="540929"/>
                    </a:lnTo>
                    <a:cubicBezTo>
                      <a:pt x="90976" y="540929"/>
                      <a:pt x="0" y="419838"/>
                      <a:pt x="0" y="270464"/>
                    </a:cubicBezTo>
                    <a:cubicBezTo>
                      <a:pt x="0" y="121091"/>
                      <a:pt x="90976" y="0"/>
                      <a:pt x="203200" y="0"/>
                    </a:cubicBezTo>
                    <a:close/>
                  </a:path>
                </a:pathLst>
              </a:custGeom>
              <a:solidFill>
                <a:srgbClr val="D0DC24"/>
              </a:solidFill>
            </p:spPr>
            <p:txBody>
              <a:bodyPr/>
              <a:lstStyle/>
              <a:p>
                <a:endParaRPr lang="en-GB"/>
              </a:p>
            </p:txBody>
          </p:sp>
          <p:sp>
            <p:nvSpPr>
              <p:cNvPr id="8" name="TextBox 8"/>
              <p:cNvSpPr txBox="1"/>
              <p:nvPr/>
            </p:nvSpPr>
            <p:spPr>
              <a:xfrm>
                <a:off x="0" y="-28575"/>
                <a:ext cx="1846388" cy="569504"/>
              </a:xfrm>
              <a:prstGeom prst="rect">
                <a:avLst/>
              </a:prstGeom>
            </p:spPr>
            <p:txBody>
              <a:bodyPr lIns="50800" tIns="50800" rIns="50800" bIns="50800" rtlCol="0" anchor="ctr"/>
              <a:lstStyle/>
              <a:p>
                <a:pPr algn="ctr">
                  <a:lnSpc>
                    <a:spcPts val="1960"/>
                  </a:lnSpc>
                </a:pPr>
                <a:endParaRPr/>
              </a:p>
            </p:txBody>
          </p:sp>
        </p:grpSp>
      </p:grpSp>
      <p:grpSp>
        <p:nvGrpSpPr>
          <p:cNvPr id="9" name="Group 9"/>
          <p:cNvGrpSpPr/>
          <p:nvPr/>
        </p:nvGrpSpPr>
        <p:grpSpPr>
          <a:xfrm>
            <a:off x="673342" y="1228954"/>
            <a:ext cx="17346958" cy="10059520"/>
            <a:chOff x="0" y="0"/>
            <a:chExt cx="6216758" cy="3605105"/>
          </a:xfrm>
        </p:grpSpPr>
        <p:sp>
          <p:nvSpPr>
            <p:cNvPr id="10" name="Freeform 10"/>
            <p:cNvSpPr/>
            <p:nvPr/>
          </p:nvSpPr>
          <p:spPr>
            <a:xfrm>
              <a:off x="0" y="0"/>
              <a:ext cx="6216758" cy="3605105"/>
            </a:xfrm>
            <a:custGeom>
              <a:avLst/>
              <a:gdLst/>
              <a:ahLst/>
              <a:cxnLst/>
              <a:rect l="l" t="t" r="r" b="b"/>
              <a:pathLst>
                <a:path w="6216758" h="3605105">
                  <a:moveTo>
                    <a:pt x="16513" y="0"/>
                  </a:moveTo>
                  <a:lnTo>
                    <a:pt x="6200245" y="0"/>
                  </a:lnTo>
                  <a:cubicBezTo>
                    <a:pt x="6209365" y="0"/>
                    <a:pt x="6216758" y="7393"/>
                    <a:pt x="6216758" y="16513"/>
                  </a:cubicBezTo>
                  <a:lnTo>
                    <a:pt x="6216758" y="3588592"/>
                  </a:lnTo>
                  <a:cubicBezTo>
                    <a:pt x="6216758" y="3597712"/>
                    <a:pt x="6209365" y="3605105"/>
                    <a:pt x="6200245" y="3605105"/>
                  </a:cubicBezTo>
                  <a:lnTo>
                    <a:pt x="16513" y="3605105"/>
                  </a:lnTo>
                  <a:cubicBezTo>
                    <a:pt x="7393" y="3605105"/>
                    <a:pt x="0" y="3597712"/>
                    <a:pt x="0" y="3588592"/>
                  </a:cubicBezTo>
                  <a:lnTo>
                    <a:pt x="0" y="16513"/>
                  </a:lnTo>
                  <a:cubicBezTo>
                    <a:pt x="0" y="7393"/>
                    <a:pt x="7393" y="0"/>
                    <a:pt x="16513" y="0"/>
                  </a:cubicBezTo>
                  <a:close/>
                </a:path>
              </a:pathLst>
            </a:custGeom>
            <a:solidFill>
              <a:srgbClr val="FFFFFF"/>
            </a:solidFill>
          </p:spPr>
          <p:txBody>
            <a:bodyPr/>
            <a:lstStyle/>
            <a:p>
              <a:endParaRPr lang="en-GB"/>
            </a:p>
          </p:txBody>
        </p:sp>
        <p:sp>
          <p:nvSpPr>
            <p:cNvPr id="11" name="TextBox 11"/>
            <p:cNvSpPr txBox="1"/>
            <p:nvPr/>
          </p:nvSpPr>
          <p:spPr>
            <a:xfrm>
              <a:off x="0" y="-28575"/>
              <a:ext cx="6216758" cy="3633680"/>
            </a:xfrm>
            <a:prstGeom prst="rect">
              <a:avLst/>
            </a:prstGeom>
          </p:spPr>
          <p:txBody>
            <a:bodyPr lIns="50800" tIns="50800" rIns="50800" bIns="50800" rtlCol="0" anchor="ctr"/>
            <a:lstStyle/>
            <a:p>
              <a:pPr algn="ctr">
                <a:lnSpc>
                  <a:spcPts val="1960"/>
                </a:lnSpc>
              </a:pPr>
              <a:endParaRPr/>
            </a:p>
          </p:txBody>
        </p:sp>
      </p:grpSp>
      <p:sp>
        <p:nvSpPr>
          <p:cNvPr id="12" name="TextBox 12"/>
          <p:cNvSpPr txBox="1"/>
          <p:nvPr/>
        </p:nvSpPr>
        <p:spPr>
          <a:xfrm>
            <a:off x="9768730" y="1558461"/>
            <a:ext cx="7962345" cy="8434705"/>
          </a:xfrm>
          <a:prstGeom prst="rect">
            <a:avLst/>
          </a:prstGeom>
        </p:spPr>
        <p:txBody>
          <a:bodyPr lIns="0" tIns="0" rIns="0" bIns="0" rtlCol="0" anchor="t">
            <a:spAutoFit/>
          </a:bodyPr>
          <a:lstStyle/>
          <a:p>
            <a:pPr algn="l">
              <a:lnSpc>
                <a:spcPts val="3920"/>
              </a:lnSpc>
            </a:pPr>
            <a:r>
              <a:rPr lang="en-US" sz="2800" b="1" u="sng">
                <a:solidFill>
                  <a:srgbClr val="000000"/>
                </a:solidFill>
                <a:latin typeface="Poppins Bold"/>
                <a:ea typeface="Poppins Bold"/>
                <a:cs typeface="Poppins Bold"/>
                <a:sym typeface="Poppins Bold"/>
              </a:rPr>
              <a:t>English Curriculum Links </a:t>
            </a:r>
          </a:p>
          <a:p>
            <a:pPr algn="l">
              <a:lnSpc>
                <a:spcPts val="3920"/>
              </a:lnSpc>
            </a:pPr>
            <a:r>
              <a:rPr lang="en-US" sz="2800" b="1">
                <a:solidFill>
                  <a:srgbClr val="000000"/>
                </a:solidFill>
                <a:latin typeface="Poppins Bold"/>
                <a:ea typeface="Poppins Bold"/>
                <a:cs typeface="Poppins Bold"/>
                <a:sym typeface="Poppins Bold"/>
              </a:rPr>
              <a:t>Science </a:t>
            </a:r>
            <a:r>
              <a:rPr lang="en-US" sz="2800">
                <a:solidFill>
                  <a:srgbClr val="000000"/>
                </a:solidFill>
                <a:latin typeface="Poppins"/>
                <a:ea typeface="Poppins"/>
                <a:cs typeface="Poppins"/>
                <a:sym typeface="Poppins"/>
              </a:rPr>
              <a:t>- Understanding human environmental impact</a:t>
            </a:r>
          </a:p>
          <a:p>
            <a:pPr algn="l">
              <a:lnSpc>
                <a:spcPts val="3920"/>
              </a:lnSpc>
            </a:pPr>
            <a:r>
              <a:rPr lang="en-US" sz="2800" b="1">
                <a:solidFill>
                  <a:srgbClr val="000000"/>
                </a:solidFill>
                <a:latin typeface="Poppins Bold"/>
                <a:ea typeface="Poppins Bold"/>
                <a:cs typeface="Poppins Bold"/>
                <a:sym typeface="Poppins Bold"/>
              </a:rPr>
              <a:t>Maths </a:t>
            </a:r>
            <a:r>
              <a:rPr lang="en-US" sz="2800">
                <a:solidFill>
                  <a:srgbClr val="000000"/>
                </a:solidFill>
                <a:latin typeface="Poppins"/>
                <a:ea typeface="Poppins"/>
                <a:cs typeface="Poppins"/>
                <a:sym typeface="Poppins"/>
              </a:rPr>
              <a:t>- Classification and recording; Categorisation; statistics </a:t>
            </a:r>
          </a:p>
          <a:p>
            <a:pPr algn="l">
              <a:lnSpc>
                <a:spcPts val="3920"/>
              </a:lnSpc>
            </a:pPr>
            <a:r>
              <a:rPr lang="en-US" sz="2800" b="1">
                <a:solidFill>
                  <a:srgbClr val="000000"/>
                </a:solidFill>
                <a:latin typeface="Poppins Bold"/>
                <a:ea typeface="Poppins Bold"/>
                <a:cs typeface="Poppins Bold"/>
                <a:sym typeface="Poppins Bold"/>
              </a:rPr>
              <a:t>Geography </a:t>
            </a:r>
            <a:r>
              <a:rPr lang="en-US" sz="2800">
                <a:solidFill>
                  <a:srgbClr val="000000"/>
                </a:solidFill>
                <a:latin typeface="Poppins"/>
                <a:ea typeface="Poppins"/>
                <a:cs typeface="Poppins"/>
                <a:sym typeface="Poppins"/>
              </a:rPr>
              <a:t>- Human impact; Sustainability and waste</a:t>
            </a:r>
          </a:p>
          <a:p>
            <a:pPr algn="l">
              <a:lnSpc>
                <a:spcPts val="3920"/>
              </a:lnSpc>
            </a:pPr>
            <a:r>
              <a:rPr lang="en-US" sz="2800" b="1">
                <a:solidFill>
                  <a:srgbClr val="000000"/>
                </a:solidFill>
                <a:latin typeface="Poppins Bold"/>
                <a:ea typeface="Poppins Bold"/>
                <a:cs typeface="Poppins Bold"/>
                <a:sym typeface="Poppins Bold"/>
              </a:rPr>
              <a:t>PSHE / Citizenship</a:t>
            </a:r>
            <a:r>
              <a:rPr lang="en-US" sz="2800">
                <a:solidFill>
                  <a:srgbClr val="000000"/>
                </a:solidFill>
                <a:latin typeface="Poppins"/>
                <a:ea typeface="Poppins"/>
                <a:cs typeface="Poppins"/>
                <a:sym typeface="Poppins"/>
              </a:rPr>
              <a:t> - Making responsible choices</a:t>
            </a:r>
          </a:p>
          <a:p>
            <a:pPr algn="l">
              <a:lnSpc>
                <a:spcPts val="3920"/>
              </a:lnSpc>
            </a:pPr>
            <a:r>
              <a:rPr lang="en-US" sz="2800" b="1" u="sng">
                <a:solidFill>
                  <a:srgbClr val="000000"/>
                </a:solidFill>
                <a:latin typeface="Poppins Bold"/>
                <a:ea typeface="Poppins Bold"/>
                <a:cs typeface="Poppins Bold"/>
                <a:sym typeface="Poppins Bold"/>
              </a:rPr>
              <a:t>Curriculum for Wales </a:t>
            </a:r>
          </a:p>
          <a:p>
            <a:pPr algn="l">
              <a:lnSpc>
                <a:spcPts val="3920"/>
              </a:lnSpc>
            </a:pPr>
            <a:r>
              <a:rPr lang="en-US" sz="2800" b="1">
                <a:solidFill>
                  <a:srgbClr val="000000"/>
                </a:solidFill>
                <a:latin typeface="Poppins Bold"/>
                <a:ea typeface="Poppins Bold"/>
                <a:cs typeface="Poppins Bold"/>
                <a:sym typeface="Poppins Bold"/>
              </a:rPr>
              <a:t>Science &amp; Technology: </a:t>
            </a:r>
            <a:r>
              <a:rPr lang="en-US" sz="2800">
                <a:solidFill>
                  <a:srgbClr val="000000"/>
                </a:solidFill>
                <a:latin typeface="Poppins"/>
                <a:ea typeface="Poppins"/>
                <a:cs typeface="Poppins"/>
                <a:sym typeface="Poppins"/>
              </a:rPr>
              <a:t>Human influence on ecosystems, investigating materials</a:t>
            </a:r>
          </a:p>
          <a:p>
            <a:pPr algn="l">
              <a:lnSpc>
                <a:spcPts val="3920"/>
              </a:lnSpc>
            </a:pPr>
            <a:r>
              <a:rPr lang="en-US" sz="2800" b="1">
                <a:solidFill>
                  <a:srgbClr val="000000"/>
                </a:solidFill>
                <a:latin typeface="Poppins Bold"/>
                <a:ea typeface="Poppins Bold"/>
                <a:cs typeface="Poppins Bold"/>
                <a:sym typeface="Poppins Bold"/>
              </a:rPr>
              <a:t>Humanities: </a:t>
            </a:r>
            <a:r>
              <a:rPr lang="en-US" sz="2800">
                <a:solidFill>
                  <a:srgbClr val="000000"/>
                </a:solidFill>
                <a:latin typeface="Poppins"/>
                <a:ea typeface="Poppins"/>
                <a:cs typeface="Poppins"/>
                <a:sym typeface="Poppins"/>
              </a:rPr>
              <a:t>Ethical, informed citizenship and sustainability </a:t>
            </a:r>
          </a:p>
          <a:p>
            <a:pPr algn="l">
              <a:lnSpc>
                <a:spcPts val="3920"/>
              </a:lnSpc>
            </a:pPr>
            <a:r>
              <a:rPr lang="en-US" sz="2800" b="1">
                <a:solidFill>
                  <a:srgbClr val="000000"/>
                </a:solidFill>
                <a:latin typeface="Poppins Bold"/>
                <a:ea typeface="Poppins Bold"/>
                <a:cs typeface="Poppins Bold"/>
                <a:sym typeface="Poppins Bold"/>
              </a:rPr>
              <a:t>Mathematics &amp; Numeracy: </a:t>
            </a:r>
            <a:r>
              <a:rPr lang="en-US" sz="2800">
                <a:solidFill>
                  <a:srgbClr val="000000"/>
                </a:solidFill>
                <a:latin typeface="Poppins"/>
                <a:ea typeface="Poppins"/>
                <a:cs typeface="Poppins"/>
                <a:sym typeface="Poppins"/>
              </a:rPr>
              <a:t>Categorising and analysing data</a:t>
            </a:r>
          </a:p>
          <a:p>
            <a:pPr algn="l">
              <a:lnSpc>
                <a:spcPts val="3920"/>
              </a:lnSpc>
            </a:pPr>
            <a:endParaRPr lang="en-US" sz="2800">
              <a:solidFill>
                <a:srgbClr val="000000"/>
              </a:solidFill>
              <a:latin typeface="Poppins"/>
              <a:ea typeface="Poppins"/>
              <a:cs typeface="Poppins"/>
              <a:sym typeface="Poppins"/>
            </a:endParaRPr>
          </a:p>
        </p:txBody>
      </p:sp>
      <p:sp>
        <p:nvSpPr>
          <p:cNvPr id="13" name="Freeform 13"/>
          <p:cNvSpPr/>
          <p:nvPr/>
        </p:nvSpPr>
        <p:spPr>
          <a:xfrm rot="427094">
            <a:off x="16292916" y="355623"/>
            <a:ext cx="564948" cy="2172876"/>
          </a:xfrm>
          <a:custGeom>
            <a:avLst/>
            <a:gdLst/>
            <a:ahLst/>
            <a:cxnLst/>
            <a:rect l="l" t="t" r="r" b="b"/>
            <a:pathLst>
              <a:path w="564948" h="2172876">
                <a:moveTo>
                  <a:pt x="0" y="0"/>
                </a:moveTo>
                <a:lnTo>
                  <a:pt x="564948" y="0"/>
                </a:lnTo>
                <a:lnTo>
                  <a:pt x="564948" y="2172876"/>
                </a:lnTo>
                <a:lnTo>
                  <a:pt x="0" y="2172876"/>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GB"/>
          </a:p>
        </p:txBody>
      </p:sp>
      <p:sp>
        <p:nvSpPr>
          <p:cNvPr id="14" name="Freeform 14"/>
          <p:cNvSpPr/>
          <p:nvPr/>
        </p:nvSpPr>
        <p:spPr>
          <a:xfrm rot="5400000">
            <a:off x="5184410" y="5685071"/>
            <a:ext cx="8324821" cy="291369"/>
          </a:xfrm>
          <a:custGeom>
            <a:avLst/>
            <a:gdLst/>
            <a:ahLst/>
            <a:cxnLst/>
            <a:rect l="l" t="t" r="r" b="b"/>
            <a:pathLst>
              <a:path w="8324821" h="291369">
                <a:moveTo>
                  <a:pt x="0" y="0"/>
                </a:moveTo>
                <a:lnTo>
                  <a:pt x="8324821" y="0"/>
                </a:lnTo>
                <a:lnTo>
                  <a:pt x="8324821" y="291369"/>
                </a:lnTo>
                <a:lnTo>
                  <a:pt x="0" y="29136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5" name="Freeform 15"/>
          <p:cNvSpPr/>
          <p:nvPr/>
        </p:nvSpPr>
        <p:spPr>
          <a:xfrm>
            <a:off x="6673519" y="8379075"/>
            <a:ext cx="2433840" cy="1758449"/>
          </a:xfrm>
          <a:custGeom>
            <a:avLst/>
            <a:gdLst/>
            <a:ahLst/>
            <a:cxnLst/>
            <a:rect l="l" t="t" r="r" b="b"/>
            <a:pathLst>
              <a:path w="2433840" h="1758449">
                <a:moveTo>
                  <a:pt x="0" y="0"/>
                </a:moveTo>
                <a:lnTo>
                  <a:pt x="2433840" y="0"/>
                </a:lnTo>
                <a:lnTo>
                  <a:pt x="2433840" y="1758450"/>
                </a:lnTo>
                <a:lnTo>
                  <a:pt x="0" y="1758450"/>
                </a:lnTo>
                <a:lnTo>
                  <a:pt x="0" y="0"/>
                </a:lnTo>
                <a:close/>
              </a:path>
            </a:pathLst>
          </a:custGeom>
          <a:blipFill>
            <a:blip r:embed="rId4"/>
            <a:stretch>
              <a:fillRect/>
            </a:stretch>
          </a:blipFill>
        </p:spPr>
        <p:txBody>
          <a:bodyPr/>
          <a:lstStyle/>
          <a:p>
            <a:endParaRPr lang="en-GB"/>
          </a:p>
        </p:txBody>
      </p:sp>
      <p:sp>
        <p:nvSpPr>
          <p:cNvPr id="16" name="Freeform 16"/>
          <p:cNvSpPr/>
          <p:nvPr/>
        </p:nvSpPr>
        <p:spPr>
          <a:xfrm rot="-5400000">
            <a:off x="7333293" y="782288"/>
            <a:ext cx="754397" cy="2073944"/>
          </a:xfrm>
          <a:custGeom>
            <a:avLst/>
            <a:gdLst/>
            <a:ahLst/>
            <a:cxnLst/>
            <a:rect l="l" t="t" r="r" b="b"/>
            <a:pathLst>
              <a:path w="754397" h="2073944">
                <a:moveTo>
                  <a:pt x="0" y="0"/>
                </a:moveTo>
                <a:lnTo>
                  <a:pt x="754397" y="0"/>
                </a:lnTo>
                <a:lnTo>
                  <a:pt x="754397" y="2073944"/>
                </a:lnTo>
                <a:lnTo>
                  <a:pt x="0" y="2073944"/>
                </a:lnTo>
                <a:lnTo>
                  <a:pt x="0" y="0"/>
                </a:lnTo>
                <a:close/>
              </a:path>
            </a:pathLst>
          </a:custGeom>
          <a:blipFill>
            <a:blip r:embed="rId5"/>
            <a:stretch>
              <a:fillRect/>
            </a:stretch>
          </a:blipFill>
        </p:spPr>
        <p:txBody>
          <a:bodyPr/>
          <a:lstStyle/>
          <a:p>
            <a:endParaRPr lang="en-GB"/>
          </a:p>
        </p:txBody>
      </p:sp>
      <p:sp>
        <p:nvSpPr>
          <p:cNvPr id="17" name="TextBox 17"/>
          <p:cNvSpPr txBox="1"/>
          <p:nvPr/>
        </p:nvSpPr>
        <p:spPr>
          <a:xfrm>
            <a:off x="1578367" y="1499"/>
            <a:ext cx="5639563" cy="1227455"/>
          </a:xfrm>
          <a:prstGeom prst="rect">
            <a:avLst/>
          </a:prstGeom>
        </p:spPr>
        <p:txBody>
          <a:bodyPr lIns="0" tIns="0" rIns="0" bIns="0" rtlCol="0" anchor="t">
            <a:spAutoFit/>
          </a:bodyPr>
          <a:lstStyle/>
          <a:p>
            <a:pPr algn="l">
              <a:lnSpc>
                <a:spcPts val="9519"/>
              </a:lnSpc>
            </a:pPr>
            <a:r>
              <a:rPr lang="en-US" sz="6799" b="1">
                <a:solidFill>
                  <a:srgbClr val="000000"/>
                </a:solidFill>
                <a:latin typeface="Poppins Bold"/>
                <a:ea typeface="Poppins Bold"/>
                <a:cs typeface="Poppins Bold"/>
                <a:sym typeface="Poppins Bold"/>
              </a:rPr>
              <a:t>March</a:t>
            </a:r>
          </a:p>
        </p:txBody>
      </p:sp>
      <p:sp>
        <p:nvSpPr>
          <p:cNvPr id="18" name="TextBox 18"/>
          <p:cNvSpPr txBox="1"/>
          <p:nvPr/>
        </p:nvSpPr>
        <p:spPr>
          <a:xfrm>
            <a:off x="883390" y="1356336"/>
            <a:ext cx="8041521" cy="7444105"/>
          </a:xfrm>
          <a:prstGeom prst="rect">
            <a:avLst/>
          </a:prstGeom>
        </p:spPr>
        <p:txBody>
          <a:bodyPr lIns="0" tIns="0" rIns="0" bIns="0" rtlCol="0" anchor="t">
            <a:spAutoFit/>
          </a:bodyPr>
          <a:lstStyle/>
          <a:p>
            <a:pPr algn="l">
              <a:lnSpc>
                <a:spcPts val="3920"/>
              </a:lnSpc>
            </a:pPr>
            <a:r>
              <a:rPr lang="en-US" sz="2800" b="1" u="sng">
                <a:solidFill>
                  <a:srgbClr val="000000"/>
                </a:solidFill>
                <a:latin typeface="Poppins Bold"/>
                <a:ea typeface="Poppins Bold"/>
                <a:cs typeface="Poppins Bold"/>
                <a:sym typeface="Poppins Bold"/>
              </a:rPr>
              <a:t>The Big Plastic Count</a:t>
            </a:r>
          </a:p>
          <a:p>
            <a:pPr algn="l">
              <a:lnSpc>
                <a:spcPts val="3920"/>
              </a:lnSpc>
            </a:pPr>
            <a:r>
              <a:rPr lang="en-US" sz="2800" b="1">
                <a:solidFill>
                  <a:srgbClr val="000000"/>
                </a:solidFill>
                <a:latin typeface="Poppins Bold"/>
                <a:ea typeface="Poppins Bold"/>
                <a:cs typeface="Poppins Bold"/>
                <a:sym typeface="Poppins Bold"/>
              </a:rPr>
              <a:t>When </a:t>
            </a:r>
            <a:r>
              <a:rPr lang="en-US" sz="2800">
                <a:solidFill>
                  <a:srgbClr val="000000"/>
                </a:solidFill>
                <a:latin typeface="Poppins"/>
                <a:ea typeface="Poppins"/>
                <a:cs typeface="Poppins"/>
                <a:sym typeface="Poppins"/>
              </a:rPr>
              <a:t>- one week in March</a:t>
            </a:r>
          </a:p>
          <a:p>
            <a:pPr algn="l">
              <a:lnSpc>
                <a:spcPts val="3920"/>
              </a:lnSpc>
            </a:pPr>
            <a:r>
              <a:rPr lang="en-US" sz="2800" b="1">
                <a:solidFill>
                  <a:srgbClr val="000000"/>
                </a:solidFill>
                <a:latin typeface="Poppins Bold"/>
                <a:ea typeface="Poppins Bold"/>
                <a:cs typeface="Poppins Bold"/>
                <a:sym typeface="Poppins Bold"/>
              </a:rPr>
              <a:t>What</a:t>
            </a:r>
            <a:r>
              <a:rPr lang="en-US" sz="2800">
                <a:solidFill>
                  <a:srgbClr val="000000"/>
                </a:solidFill>
                <a:latin typeface="Poppins"/>
                <a:ea typeface="Poppins"/>
                <a:cs typeface="Poppins"/>
                <a:sym typeface="Poppins"/>
              </a:rPr>
              <a:t> - Pupils or classes count every piece of plastic their household throws away over the course of a week.</a:t>
            </a:r>
          </a:p>
          <a:p>
            <a:pPr algn="l">
              <a:lnSpc>
                <a:spcPts val="3920"/>
              </a:lnSpc>
            </a:pPr>
            <a:r>
              <a:rPr lang="en-US" sz="2800" b="1">
                <a:solidFill>
                  <a:srgbClr val="000000"/>
                </a:solidFill>
                <a:latin typeface="Poppins Bold"/>
                <a:ea typeface="Poppins Bold"/>
                <a:cs typeface="Poppins Bold"/>
                <a:sym typeface="Poppins Bold"/>
              </a:rPr>
              <a:t>Why </a:t>
            </a:r>
            <a:r>
              <a:rPr lang="en-US" sz="2800">
                <a:solidFill>
                  <a:srgbClr val="000000"/>
                </a:solidFill>
                <a:latin typeface="Poppins"/>
                <a:ea typeface="Poppins"/>
                <a:cs typeface="Poppins"/>
                <a:sym typeface="Poppins"/>
              </a:rPr>
              <a:t>- Help scientists understand how much plastic is thrown away.</a:t>
            </a:r>
          </a:p>
          <a:p>
            <a:pPr algn="l">
              <a:lnSpc>
                <a:spcPts val="3920"/>
              </a:lnSpc>
            </a:pPr>
            <a:r>
              <a:rPr lang="en-US" sz="2800" b="1">
                <a:solidFill>
                  <a:srgbClr val="000000"/>
                </a:solidFill>
                <a:latin typeface="Poppins Bold"/>
                <a:ea typeface="Poppins Bold"/>
                <a:cs typeface="Poppins Bold"/>
                <a:sym typeface="Poppins Bold"/>
              </a:rPr>
              <a:t>Timing </a:t>
            </a:r>
            <a:r>
              <a:rPr lang="en-US" sz="2800">
                <a:solidFill>
                  <a:srgbClr val="000000"/>
                </a:solidFill>
                <a:latin typeface="Poppins"/>
                <a:ea typeface="Poppins"/>
                <a:cs typeface="Poppins"/>
                <a:sym typeface="Poppins"/>
              </a:rPr>
              <a:t>- 1 week of counting plastic items.</a:t>
            </a:r>
          </a:p>
          <a:p>
            <a:pPr algn="l">
              <a:lnSpc>
                <a:spcPts val="3920"/>
              </a:lnSpc>
            </a:pPr>
            <a:r>
              <a:rPr lang="en-US" sz="2800" b="1">
                <a:solidFill>
                  <a:srgbClr val="000000"/>
                </a:solidFill>
                <a:latin typeface="Poppins Bold"/>
                <a:ea typeface="Poppins Bold"/>
                <a:cs typeface="Poppins Bold"/>
                <a:sym typeface="Poppins Bold"/>
              </a:rPr>
              <a:t>Difficulty </a:t>
            </a:r>
            <a:r>
              <a:rPr lang="en-US" sz="2800">
                <a:solidFill>
                  <a:srgbClr val="000000"/>
                </a:solidFill>
                <a:latin typeface="Poppins"/>
                <a:ea typeface="Poppins"/>
                <a:cs typeface="Poppins"/>
                <a:sym typeface="Poppins"/>
              </a:rPr>
              <a:t>- Medium, big time commitment for students.</a:t>
            </a:r>
          </a:p>
          <a:p>
            <a:pPr algn="l">
              <a:lnSpc>
                <a:spcPts val="3920"/>
              </a:lnSpc>
            </a:pPr>
            <a:r>
              <a:rPr lang="en-US" sz="2800" b="1">
                <a:solidFill>
                  <a:srgbClr val="000000"/>
                </a:solidFill>
                <a:latin typeface="Poppins Bold"/>
                <a:ea typeface="Poppins Bold"/>
                <a:cs typeface="Poppins Bold"/>
                <a:sym typeface="Poppins Bold"/>
              </a:rPr>
              <a:t>Who </a:t>
            </a:r>
            <a:r>
              <a:rPr lang="en-US" sz="2800">
                <a:solidFill>
                  <a:srgbClr val="000000"/>
                </a:solidFill>
                <a:latin typeface="Poppins"/>
                <a:ea typeface="Poppins"/>
                <a:cs typeface="Poppins"/>
                <a:sym typeface="Poppins"/>
              </a:rPr>
              <a:t>- KS1/2</a:t>
            </a:r>
          </a:p>
          <a:p>
            <a:pPr algn="l">
              <a:lnSpc>
                <a:spcPts val="3920"/>
              </a:lnSpc>
            </a:pPr>
            <a:r>
              <a:rPr lang="en-US" sz="2800" b="1">
                <a:solidFill>
                  <a:srgbClr val="000000"/>
                </a:solidFill>
                <a:latin typeface="Poppins Bold"/>
                <a:ea typeface="Poppins Bold"/>
                <a:cs typeface="Poppins Bold"/>
                <a:sym typeface="Poppins Bold"/>
              </a:rPr>
              <a:t>Adaptations</a:t>
            </a:r>
            <a:r>
              <a:rPr lang="en-US" sz="2800">
                <a:solidFill>
                  <a:srgbClr val="000000"/>
                </a:solidFill>
                <a:latin typeface="Poppins"/>
                <a:ea typeface="Poppins"/>
                <a:cs typeface="Poppins"/>
                <a:sym typeface="Poppins"/>
              </a:rPr>
              <a:t>- Use example data to make graphs, create posters about reducing waste, research recycling in the UK.</a:t>
            </a:r>
          </a:p>
          <a:p>
            <a:pPr algn="l">
              <a:lnSpc>
                <a:spcPts val="3920"/>
              </a:lnSpc>
            </a:pPr>
            <a:r>
              <a:rPr lang="en-US" sz="2800" b="1" u="sng">
                <a:solidFill>
                  <a:srgbClr val="000000"/>
                </a:solidFill>
                <a:latin typeface="Poppins Bold"/>
                <a:ea typeface="Poppins Bold"/>
                <a:cs typeface="Poppins Bold"/>
                <a:sym typeface="Poppins Bold"/>
                <a:hlinkClick r:id="rId6" tooltip="https://thebigplasticcount.com"/>
              </a:rPr>
              <a:t>Link to the project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6A5A"/>
        </a:solidFill>
        <a:effectLst/>
      </p:bgPr>
    </p:bg>
    <p:spTree>
      <p:nvGrpSpPr>
        <p:cNvPr id="1" name=""/>
        <p:cNvGrpSpPr/>
        <p:nvPr/>
      </p:nvGrpSpPr>
      <p:grpSpPr>
        <a:xfrm>
          <a:off x="0" y="0"/>
          <a:ext cx="0" cy="0"/>
          <a:chOff x="0" y="0"/>
          <a:chExt cx="0" cy="0"/>
        </a:xfrm>
      </p:grpSpPr>
      <p:grpSp>
        <p:nvGrpSpPr>
          <p:cNvPr id="2" name="Group 2"/>
          <p:cNvGrpSpPr/>
          <p:nvPr/>
        </p:nvGrpSpPr>
        <p:grpSpPr>
          <a:xfrm rot="126093">
            <a:off x="1271533" y="304649"/>
            <a:ext cx="16807693" cy="10491940"/>
            <a:chOff x="0" y="0"/>
            <a:chExt cx="22410257" cy="13989253"/>
          </a:xfrm>
        </p:grpSpPr>
        <p:grpSp>
          <p:nvGrpSpPr>
            <p:cNvPr id="3" name="Group 3"/>
            <p:cNvGrpSpPr/>
            <p:nvPr/>
          </p:nvGrpSpPr>
          <p:grpSpPr>
            <a:xfrm>
              <a:off x="0" y="369411"/>
              <a:ext cx="22410257" cy="13619842"/>
              <a:chOff x="0" y="0"/>
              <a:chExt cx="5816681" cy="3535090"/>
            </a:xfrm>
          </p:grpSpPr>
          <p:sp>
            <p:nvSpPr>
              <p:cNvPr id="4" name="Freeform 4"/>
              <p:cNvSpPr/>
              <p:nvPr/>
            </p:nvSpPr>
            <p:spPr>
              <a:xfrm>
                <a:off x="0" y="0"/>
                <a:ext cx="5816681" cy="3535090"/>
              </a:xfrm>
              <a:custGeom>
                <a:avLst/>
                <a:gdLst/>
                <a:ahLst/>
                <a:cxnLst/>
                <a:rect l="l" t="t" r="r" b="b"/>
                <a:pathLst>
                  <a:path w="5816681" h="3535090">
                    <a:moveTo>
                      <a:pt x="17649" y="0"/>
                    </a:moveTo>
                    <a:lnTo>
                      <a:pt x="5799032" y="0"/>
                    </a:lnTo>
                    <a:cubicBezTo>
                      <a:pt x="5803712" y="0"/>
                      <a:pt x="5808202" y="1859"/>
                      <a:pt x="5811512" y="5169"/>
                    </a:cubicBezTo>
                    <a:cubicBezTo>
                      <a:pt x="5814821" y="8479"/>
                      <a:pt x="5816681" y="12968"/>
                      <a:pt x="5816681" y="17649"/>
                    </a:cubicBezTo>
                    <a:lnTo>
                      <a:pt x="5816681" y="3517441"/>
                    </a:lnTo>
                    <a:cubicBezTo>
                      <a:pt x="5816681" y="3522122"/>
                      <a:pt x="5814821" y="3526611"/>
                      <a:pt x="5811512" y="3529921"/>
                    </a:cubicBezTo>
                    <a:cubicBezTo>
                      <a:pt x="5808202" y="3533230"/>
                      <a:pt x="5803712" y="3535090"/>
                      <a:pt x="5799032" y="3535090"/>
                    </a:cubicBezTo>
                    <a:lnTo>
                      <a:pt x="17649" y="3535090"/>
                    </a:lnTo>
                    <a:cubicBezTo>
                      <a:pt x="12968" y="3535090"/>
                      <a:pt x="8479" y="3533230"/>
                      <a:pt x="5169" y="3529921"/>
                    </a:cubicBezTo>
                    <a:cubicBezTo>
                      <a:pt x="1859" y="3526611"/>
                      <a:pt x="0" y="3522122"/>
                      <a:pt x="0" y="3517441"/>
                    </a:cubicBezTo>
                    <a:lnTo>
                      <a:pt x="0" y="17649"/>
                    </a:lnTo>
                    <a:cubicBezTo>
                      <a:pt x="0" y="12968"/>
                      <a:pt x="1859" y="8479"/>
                      <a:pt x="5169" y="5169"/>
                    </a:cubicBezTo>
                    <a:cubicBezTo>
                      <a:pt x="8479" y="1859"/>
                      <a:pt x="12968" y="0"/>
                      <a:pt x="17649" y="0"/>
                    </a:cubicBezTo>
                    <a:close/>
                  </a:path>
                </a:pathLst>
              </a:custGeom>
              <a:solidFill>
                <a:srgbClr val="D0DC24"/>
              </a:solidFill>
            </p:spPr>
            <p:txBody>
              <a:bodyPr/>
              <a:lstStyle/>
              <a:p>
                <a:endParaRPr lang="en-GB"/>
              </a:p>
            </p:txBody>
          </p:sp>
          <p:sp>
            <p:nvSpPr>
              <p:cNvPr id="5" name="TextBox 5"/>
              <p:cNvSpPr txBox="1"/>
              <p:nvPr/>
            </p:nvSpPr>
            <p:spPr>
              <a:xfrm>
                <a:off x="0" y="-28575"/>
                <a:ext cx="5816681" cy="3563665"/>
              </a:xfrm>
              <a:prstGeom prst="rect">
                <a:avLst/>
              </a:prstGeom>
            </p:spPr>
            <p:txBody>
              <a:bodyPr lIns="50800" tIns="50800" rIns="50800" bIns="50800" rtlCol="0" anchor="ctr"/>
              <a:lstStyle/>
              <a:p>
                <a:pPr algn="ctr">
                  <a:lnSpc>
                    <a:spcPts val="1960"/>
                  </a:lnSpc>
                </a:pPr>
                <a:endParaRPr/>
              </a:p>
            </p:txBody>
          </p:sp>
        </p:grpSp>
        <p:grpSp>
          <p:nvGrpSpPr>
            <p:cNvPr id="6" name="Group 6"/>
            <p:cNvGrpSpPr/>
            <p:nvPr/>
          </p:nvGrpSpPr>
          <p:grpSpPr>
            <a:xfrm>
              <a:off x="0" y="0"/>
              <a:ext cx="7113685" cy="2084067"/>
              <a:chOff x="0" y="0"/>
              <a:chExt cx="1846388" cy="540929"/>
            </a:xfrm>
          </p:grpSpPr>
          <p:sp>
            <p:nvSpPr>
              <p:cNvPr id="7" name="Freeform 7"/>
              <p:cNvSpPr/>
              <p:nvPr/>
            </p:nvSpPr>
            <p:spPr>
              <a:xfrm>
                <a:off x="0" y="0"/>
                <a:ext cx="1846388" cy="540929"/>
              </a:xfrm>
              <a:custGeom>
                <a:avLst/>
                <a:gdLst/>
                <a:ahLst/>
                <a:cxnLst/>
                <a:rect l="l" t="t" r="r" b="b"/>
                <a:pathLst>
                  <a:path w="1846388" h="540929">
                    <a:moveTo>
                      <a:pt x="1643188" y="0"/>
                    </a:moveTo>
                    <a:cubicBezTo>
                      <a:pt x="1755412" y="0"/>
                      <a:pt x="1846388" y="121091"/>
                      <a:pt x="1846388" y="270464"/>
                    </a:cubicBezTo>
                    <a:cubicBezTo>
                      <a:pt x="1846388" y="419838"/>
                      <a:pt x="1755412" y="540929"/>
                      <a:pt x="1643188" y="540929"/>
                    </a:cubicBezTo>
                    <a:lnTo>
                      <a:pt x="203200" y="540929"/>
                    </a:lnTo>
                    <a:cubicBezTo>
                      <a:pt x="90976" y="540929"/>
                      <a:pt x="0" y="419838"/>
                      <a:pt x="0" y="270464"/>
                    </a:cubicBezTo>
                    <a:cubicBezTo>
                      <a:pt x="0" y="121091"/>
                      <a:pt x="90976" y="0"/>
                      <a:pt x="203200" y="0"/>
                    </a:cubicBezTo>
                    <a:close/>
                  </a:path>
                </a:pathLst>
              </a:custGeom>
              <a:solidFill>
                <a:srgbClr val="D0DC24"/>
              </a:solidFill>
            </p:spPr>
            <p:txBody>
              <a:bodyPr/>
              <a:lstStyle/>
              <a:p>
                <a:endParaRPr lang="en-GB"/>
              </a:p>
            </p:txBody>
          </p:sp>
          <p:sp>
            <p:nvSpPr>
              <p:cNvPr id="8" name="TextBox 8"/>
              <p:cNvSpPr txBox="1"/>
              <p:nvPr/>
            </p:nvSpPr>
            <p:spPr>
              <a:xfrm>
                <a:off x="0" y="-28575"/>
                <a:ext cx="1846388" cy="569504"/>
              </a:xfrm>
              <a:prstGeom prst="rect">
                <a:avLst/>
              </a:prstGeom>
            </p:spPr>
            <p:txBody>
              <a:bodyPr lIns="50800" tIns="50800" rIns="50800" bIns="50800" rtlCol="0" anchor="ctr"/>
              <a:lstStyle/>
              <a:p>
                <a:pPr algn="ctr">
                  <a:lnSpc>
                    <a:spcPts val="1960"/>
                  </a:lnSpc>
                </a:pPr>
                <a:endParaRPr/>
              </a:p>
            </p:txBody>
          </p:sp>
        </p:grpSp>
      </p:grpSp>
      <p:grpSp>
        <p:nvGrpSpPr>
          <p:cNvPr id="9" name="Group 9"/>
          <p:cNvGrpSpPr/>
          <p:nvPr/>
        </p:nvGrpSpPr>
        <p:grpSpPr>
          <a:xfrm>
            <a:off x="673342" y="1228954"/>
            <a:ext cx="17346958" cy="10059520"/>
            <a:chOff x="0" y="0"/>
            <a:chExt cx="6216758" cy="3605105"/>
          </a:xfrm>
        </p:grpSpPr>
        <p:sp>
          <p:nvSpPr>
            <p:cNvPr id="10" name="Freeform 10"/>
            <p:cNvSpPr/>
            <p:nvPr/>
          </p:nvSpPr>
          <p:spPr>
            <a:xfrm>
              <a:off x="0" y="0"/>
              <a:ext cx="6216758" cy="3605105"/>
            </a:xfrm>
            <a:custGeom>
              <a:avLst/>
              <a:gdLst/>
              <a:ahLst/>
              <a:cxnLst/>
              <a:rect l="l" t="t" r="r" b="b"/>
              <a:pathLst>
                <a:path w="6216758" h="3605105">
                  <a:moveTo>
                    <a:pt x="16513" y="0"/>
                  </a:moveTo>
                  <a:lnTo>
                    <a:pt x="6200245" y="0"/>
                  </a:lnTo>
                  <a:cubicBezTo>
                    <a:pt x="6209365" y="0"/>
                    <a:pt x="6216758" y="7393"/>
                    <a:pt x="6216758" y="16513"/>
                  </a:cubicBezTo>
                  <a:lnTo>
                    <a:pt x="6216758" y="3588592"/>
                  </a:lnTo>
                  <a:cubicBezTo>
                    <a:pt x="6216758" y="3597712"/>
                    <a:pt x="6209365" y="3605105"/>
                    <a:pt x="6200245" y="3605105"/>
                  </a:cubicBezTo>
                  <a:lnTo>
                    <a:pt x="16513" y="3605105"/>
                  </a:lnTo>
                  <a:cubicBezTo>
                    <a:pt x="7393" y="3605105"/>
                    <a:pt x="0" y="3597712"/>
                    <a:pt x="0" y="3588592"/>
                  </a:cubicBezTo>
                  <a:lnTo>
                    <a:pt x="0" y="16513"/>
                  </a:lnTo>
                  <a:cubicBezTo>
                    <a:pt x="0" y="7393"/>
                    <a:pt x="7393" y="0"/>
                    <a:pt x="16513" y="0"/>
                  </a:cubicBezTo>
                  <a:close/>
                </a:path>
              </a:pathLst>
            </a:custGeom>
            <a:solidFill>
              <a:srgbClr val="FFFFFF"/>
            </a:solidFill>
          </p:spPr>
          <p:txBody>
            <a:bodyPr/>
            <a:lstStyle/>
            <a:p>
              <a:endParaRPr lang="en-GB"/>
            </a:p>
          </p:txBody>
        </p:sp>
        <p:sp>
          <p:nvSpPr>
            <p:cNvPr id="11" name="TextBox 11"/>
            <p:cNvSpPr txBox="1"/>
            <p:nvPr/>
          </p:nvSpPr>
          <p:spPr>
            <a:xfrm>
              <a:off x="0" y="-28575"/>
              <a:ext cx="6216758" cy="3633680"/>
            </a:xfrm>
            <a:prstGeom prst="rect">
              <a:avLst/>
            </a:prstGeom>
          </p:spPr>
          <p:txBody>
            <a:bodyPr lIns="50800" tIns="50800" rIns="50800" bIns="50800" rtlCol="0" anchor="ctr"/>
            <a:lstStyle/>
            <a:p>
              <a:pPr algn="ctr">
                <a:lnSpc>
                  <a:spcPts val="1960"/>
                </a:lnSpc>
              </a:pPr>
              <a:endParaRPr/>
            </a:p>
          </p:txBody>
        </p:sp>
      </p:grpSp>
      <p:sp>
        <p:nvSpPr>
          <p:cNvPr id="12" name="TextBox 12"/>
          <p:cNvSpPr txBox="1"/>
          <p:nvPr/>
        </p:nvSpPr>
        <p:spPr>
          <a:xfrm>
            <a:off x="9759205" y="1869599"/>
            <a:ext cx="7962345" cy="6453505"/>
          </a:xfrm>
          <a:prstGeom prst="rect">
            <a:avLst/>
          </a:prstGeom>
        </p:spPr>
        <p:txBody>
          <a:bodyPr lIns="0" tIns="0" rIns="0" bIns="0" rtlCol="0" anchor="t">
            <a:spAutoFit/>
          </a:bodyPr>
          <a:lstStyle/>
          <a:p>
            <a:pPr algn="l">
              <a:lnSpc>
                <a:spcPts val="3920"/>
              </a:lnSpc>
            </a:pPr>
            <a:r>
              <a:rPr lang="en-US" sz="2800" b="1" u="sng">
                <a:solidFill>
                  <a:srgbClr val="000000"/>
                </a:solidFill>
                <a:latin typeface="Poppins Bold"/>
                <a:ea typeface="Poppins Bold"/>
                <a:cs typeface="Poppins Bold"/>
                <a:sym typeface="Poppins Bold"/>
              </a:rPr>
              <a:t>English Curriculum Links </a:t>
            </a:r>
          </a:p>
          <a:p>
            <a:pPr algn="l">
              <a:lnSpc>
                <a:spcPts val="3920"/>
              </a:lnSpc>
            </a:pPr>
            <a:r>
              <a:rPr lang="en-US" sz="2800" b="1">
                <a:solidFill>
                  <a:srgbClr val="000000"/>
                </a:solidFill>
                <a:latin typeface="Poppins Bold"/>
                <a:ea typeface="Poppins Bold"/>
                <a:cs typeface="Poppins Bold"/>
                <a:sym typeface="Poppins Bold"/>
              </a:rPr>
              <a:t>Science: </a:t>
            </a:r>
            <a:r>
              <a:rPr lang="en-US" sz="2800">
                <a:solidFill>
                  <a:srgbClr val="000000"/>
                </a:solidFill>
                <a:latin typeface="Poppins"/>
                <a:ea typeface="Poppins"/>
                <a:cs typeface="Poppins"/>
                <a:sym typeface="Poppins"/>
              </a:rPr>
              <a:t>Working scientifically; ecosystems; materials</a:t>
            </a:r>
            <a:r>
              <a:rPr lang="en-US" sz="2800" b="1">
                <a:solidFill>
                  <a:srgbClr val="000000"/>
                </a:solidFill>
                <a:latin typeface="Poppins Bold"/>
                <a:ea typeface="Poppins Bold"/>
                <a:cs typeface="Poppins Bold"/>
                <a:sym typeface="Poppins Bold"/>
              </a:rPr>
              <a:t> </a:t>
            </a:r>
          </a:p>
          <a:p>
            <a:pPr algn="l">
              <a:lnSpc>
                <a:spcPts val="3920"/>
              </a:lnSpc>
            </a:pPr>
            <a:r>
              <a:rPr lang="en-US" sz="2800" b="1">
                <a:solidFill>
                  <a:srgbClr val="000000"/>
                </a:solidFill>
                <a:latin typeface="Poppins Bold"/>
                <a:ea typeface="Poppins Bold"/>
                <a:cs typeface="Poppins Bold"/>
                <a:sym typeface="Poppins Bold"/>
              </a:rPr>
              <a:t>Maths: </a:t>
            </a:r>
            <a:r>
              <a:rPr lang="en-US" sz="2800">
                <a:solidFill>
                  <a:srgbClr val="000000"/>
                </a:solidFill>
                <a:latin typeface="Poppins"/>
                <a:ea typeface="Poppins"/>
                <a:cs typeface="Poppins"/>
                <a:sym typeface="Poppins"/>
              </a:rPr>
              <a:t>Measurement; interpreting data </a:t>
            </a:r>
          </a:p>
          <a:p>
            <a:pPr algn="l">
              <a:lnSpc>
                <a:spcPts val="3920"/>
              </a:lnSpc>
            </a:pPr>
            <a:r>
              <a:rPr lang="en-US" sz="2800" b="1">
                <a:solidFill>
                  <a:srgbClr val="000000"/>
                </a:solidFill>
                <a:latin typeface="Poppins Bold"/>
                <a:ea typeface="Poppins Bold"/>
                <a:cs typeface="Poppins Bold"/>
                <a:sym typeface="Poppins Bold"/>
              </a:rPr>
              <a:t>Geography: </a:t>
            </a:r>
            <a:r>
              <a:rPr lang="en-US" sz="2800">
                <a:solidFill>
                  <a:srgbClr val="000000"/>
                </a:solidFill>
                <a:latin typeface="Poppins"/>
                <a:ea typeface="Poppins"/>
                <a:cs typeface="Poppins"/>
                <a:sym typeface="Poppins"/>
              </a:rPr>
              <a:t>Rivers; human environmental impact </a:t>
            </a:r>
          </a:p>
          <a:p>
            <a:pPr algn="l">
              <a:lnSpc>
                <a:spcPts val="3920"/>
              </a:lnSpc>
            </a:pPr>
            <a:r>
              <a:rPr lang="en-US" sz="2800" b="1" u="sng">
                <a:solidFill>
                  <a:srgbClr val="000000"/>
                </a:solidFill>
                <a:latin typeface="Poppins Bold"/>
                <a:ea typeface="Poppins Bold"/>
                <a:cs typeface="Poppins Bold"/>
                <a:sym typeface="Poppins Bold"/>
              </a:rPr>
              <a:t>Curriculum for Wales </a:t>
            </a:r>
          </a:p>
          <a:p>
            <a:pPr algn="l">
              <a:lnSpc>
                <a:spcPts val="3920"/>
              </a:lnSpc>
            </a:pPr>
            <a:r>
              <a:rPr lang="en-US" sz="2800" b="1">
                <a:solidFill>
                  <a:srgbClr val="000000"/>
                </a:solidFill>
                <a:latin typeface="Poppins Bold"/>
                <a:ea typeface="Poppins Bold"/>
                <a:cs typeface="Poppins Bold"/>
                <a:sym typeface="Poppins Bold"/>
              </a:rPr>
              <a:t>Science &amp; Technology: </a:t>
            </a:r>
            <a:r>
              <a:rPr lang="en-US" sz="2800">
                <a:solidFill>
                  <a:srgbClr val="000000"/>
                </a:solidFill>
                <a:latin typeface="Poppins"/>
                <a:ea typeface="Poppins"/>
                <a:cs typeface="Poppins"/>
                <a:sym typeface="Poppins"/>
              </a:rPr>
              <a:t>Evidence-based investigation; human impact on ecosystems </a:t>
            </a:r>
          </a:p>
          <a:p>
            <a:pPr algn="l">
              <a:lnSpc>
                <a:spcPts val="3920"/>
              </a:lnSpc>
            </a:pPr>
            <a:r>
              <a:rPr lang="en-US" sz="2800" b="1">
                <a:solidFill>
                  <a:srgbClr val="000000"/>
                </a:solidFill>
                <a:latin typeface="Poppins Bold"/>
                <a:ea typeface="Poppins Bold"/>
                <a:cs typeface="Poppins Bold"/>
                <a:sym typeface="Poppins Bold"/>
              </a:rPr>
              <a:t>Humanities: </a:t>
            </a:r>
            <a:r>
              <a:rPr lang="en-US" sz="2800">
                <a:solidFill>
                  <a:srgbClr val="000000"/>
                </a:solidFill>
                <a:latin typeface="Poppins"/>
                <a:ea typeface="Poppins"/>
                <a:cs typeface="Poppins"/>
                <a:sym typeface="Poppins"/>
              </a:rPr>
              <a:t>Sustainability and environmental responsibility</a:t>
            </a:r>
            <a:r>
              <a:rPr lang="en-US" sz="2800" b="1">
                <a:solidFill>
                  <a:srgbClr val="000000"/>
                </a:solidFill>
                <a:latin typeface="Poppins Bold"/>
                <a:ea typeface="Poppins Bold"/>
                <a:cs typeface="Poppins Bold"/>
                <a:sym typeface="Poppins Bold"/>
              </a:rPr>
              <a:t> </a:t>
            </a:r>
          </a:p>
          <a:p>
            <a:pPr algn="l">
              <a:lnSpc>
                <a:spcPts val="3920"/>
              </a:lnSpc>
            </a:pPr>
            <a:r>
              <a:rPr lang="en-US" sz="2800" b="1">
                <a:solidFill>
                  <a:srgbClr val="000000"/>
                </a:solidFill>
                <a:latin typeface="Poppins Bold"/>
                <a:ea typeface="Poppins Bold"/>
                <a:cs typeface="Poppins Bold"/>
                <a:sym typeface="Poppins Bold"/>
              </a:rPr>
              <a:t>Mathematics &amp; Numeracy: </a:t>
            </a:r>
            <a:r>
              <a:rPr lang="en-US" sz="2800">
                <a:solidFill>
                  <a:srgbClr val="000000"/>
                </a:solidFill>
                <a:latin typeface="Poppins"/>
                <a:ea typeface="Poppins"/>
                <a:cs typeface="Poppins"/>
                <a:sym typeface="Poppins"/>
              </a:rPr>
              <a:t>Interpreting numerical environmental data.</a:t>
            </a:r>
          </a:p>
        </p:txBody>
      </p:sp>
      <p:sp>
        <p:nvSpPr>
          <p:cNvPr id="13" name="Freeform 13"/>
          <p:cNvSpPr/>
          <p:nvPr/>
        </p:nvSpPr>
        <p:spPr>
          <a:xfrm rot="5400000">
            <a:off x="5184410" y="5685071"/>
            <a:ext cx="8324821" cy="291369"/>
          </a:xfrm>
          <a:custGeom>
            <a:avLst/>
            <a:gdLst/>
            <a:ahLst/>
            <a:cxnLst/>
            <a:rect l="l" t="t" r="r" b="b"/>
            <a:pathLst>
              <a:path w="8324821" h="291369">
                <a:moveTo>
                  <a:pt x="0" y="0"/>
                </a:moveTo>
                <a:lnTo>
                  <a:pt x="8324821" y="0"/>
                </a:lnTo>
                <a:lnTo>
                  <a:pt x="8324821" y="291369"/>
                </a:lnTo>
                <a:lnTo>
                  <a:pt x="0" y="291369"/>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GB"/>
          </a:p>
        </p:txBody>
      </p:sp>
      <p:sp>
        <p:nvSpPr>
          <p:cNvPr id="14" name="Freeform 14"/>
          <p:cNvSpPr/>
          <p:nvPr/>
        </p:nvSpPr>
        <p:spPr>
          <a:xfrm rot="427094">
            <a:off x="16292916" y="355623"/>
            <a:ext cx="564948" cy="2172876"/>
          </a:xfrm>
          <a:custGeom>
            <a:avLst/>
            <a:gdLst/>
            <a:ahLst/>
            <a:cxnLst/>
            <a:rect l="l" t="t" r="r" b="b"/>
            <a:pathLst>
              <a:path w="564948" h="2172876">
                <a:moveTo>
                  <a:pt x="0" y="0"/>
                </a:moveTo>
                <a:lnTo>
                  <a:pt x="564948" y="0"/>
                </a:lnTo>
                <a:lnTo>
                  <a:pt x="564948" y="2172876"/>
                </a:lnTo>
                <a:lnTo>
                  <a:pt x="0" y="217287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5" name="Freeform 15"/>
          <p:cNvSpPr/>
          <p:nvPr/>
        </p:nvSpPr>
        <p:spPr>
          <a:xfrm>
            <a:off x="673342" y="9477583"/>
            <a:ext cx="8587732" cy="2638292"/>
          </a:xfrm>
          <a:custGeom>
            <a:avLst/>
            <a:gdLst/>
            <a:ahLst/>
            <a:cxnLst/>
            <a:rect l="l" t="t" r="r" b="b"/>
            <a:pathLst>
              <a:path w="8587732" h="2638292">
                <a:moveTo>
                  <a:pt x="0" y="0"/>
                </a:moveTo>
                <a:lnTo>
                  <a:pt x="8587732" y="0"/>
                </a:lnTo>
                <a:lnTo>
                  <a:pt x="8587732" y="2638293"/>
                </a:lnTo>
                <a:lnTo>
                  <a:pt x="0" y="2638293"/>
                </a:lnTo>
                <a:lnTo>
                  <a:pt x="0" y="0"/>
                </a:lnTo>
                <a:close/>
              </a:path>
            </a:pathLst>
          </a:custGeom>
          <a:blipFill>
            <a:blip>
              <a:extLst>
                <a:ext uri="{96DAC541-7B7A-43D3-8B79-37D633B846F1}">
                  <asvg:svgBlip xmlns:asvg="http://schemas.microsoft.com/office/drawing/2016/SVG/main" r:embed="rId4"/>
                </a:ext>
              </a:extLst>
            </a:blip>
            <a:stretch>
              <a:fillRect t="-480" r="-388"/>
            </a:stretch>
          </a:blipFill>
        </p:spPr>
        <p:txBody>
          <a:bodyPr/>
          <a:lstStyle/>
          <a:p>
            <a:endParaRPr lang="en-GB"/>
          </a:p>
        </p:txBody>
      </p:sp>
      <p:sp>
        <p:nvSpPr>
          <p:cNvPr id="16" name="TextBox 16"/>
          <p:cNvSpPr txBox="1"/>
          <p:nvPr/>
        </p:nvSpPr>
        <p:spPr>
          <a:xfrm>
            <a:off x="1635517" y="1499"/>
            <a:ext cx="5331425" cy="1227455"/>
          </a:xfrm>
          <a:prstGeom prst="rect">
            <a:avLst/>
          </a:prstGeom>
        </p:spPr>
        <p:txBody>
          <a:bodyPr lIns="0" tIns="0" rIns="0" bIns="0" rtlCol="0" anchor="t">
            <a:spAutoFit/>
          </a:bodyPr>
          <a:lstStyle/>
          <a:p>
            <a:pPr algn="l">
              <a:lnSpc>
                <a:spcPts val="9519"/>
              </a:lnSpc>
            </a:pPr>
            <a:r>
              <a:rPr lang="en-US" sz="6799" b="1">
                <a:solidFill>
                  <a:srgbClr val="000000"/>
                </a:solidFill>
                <a:latin typeface="Poppins Bold"/>
                <a:ea typeface="Poppins Bold"/>
                <a:cs typeface="Poppins Bold"/>
                <a:sym typeface="Poppins Bold"/>
              </a:rPr>
              <a:t>April</a:t>
            </a:r>
          </a:p>
        </p:txBody>
      </p:sp>
      <p:sp>
        <p:nvSpPr>
          <p:cNvPr id="17" name="TextBox 17"/>
          <p:cNvSpPr txBox="1"/>
          <p:nvPr/>
        </p:nvSpPr>
        <p:spPr>
          <a:xfrm>
            <a:off x="892915" y="1318895"/>
            <a:ext cx="8041521" cy="7939405"/>
          </a:xfrm>
          <a:prstGeom prst="rect">
            <a:avLst/>
          </a:prstGeom>
        </p:spPr>
        <p:txBody>
          <a:bodyPr lIns="0" tIns="0" rIns="0" bIns="0" rtlCol="0" anchor="t">
            <a:spAutoFit/>
          </a:bodyPr>
          <a:lstStyle/>
          <a:p>
            <a:pPr algn="l">
              <a:lnSpc>
                <a:spcPts val="3920"/>
              </a:lnSpc>
            </a:pPr>
            <a:r>
              <a:rPr lang="en-US" sz="2800" b="1" u="sng">
                <a:solidFill>
                  <a:srgbClr val="000000"/>
                </a:solidFill>
                <a:latin typeface="Poppins Bold"/>
                <a:ea typeface="Poppins Bold"/>
                <a:cs typeface="Poppins Bold"/>
                <a:sym typeface="Poppins Bold"/>
              </a:rPr>
              <a:t>Great UK WaterBlitz</a:t>
            </a:r>
          </a:p>
          <a:p>
            <a:pPr algn="l">
              <a:lnSpc>
                <a:spcPts val="3920"/>
              </a:lnSpc>
            </a:pPr>
            <a:r>
              <a:rPr lang="en-US" sz="2800" b="1">
                <a:solidFill>
                  <a:srgbClr val="000000"/>
                </a:solidFill>
                <a:latin typeface="Poppins Bold"/>
                <a:ea typeface="Poppins Bold"/>
                <a:cs typeface="Poppins Bold"/>
                <a:sym typeface="Poppins Bold"/>
              </a:rPr>
              <a:t>When </a:t>
            </a:r>
            <a:r>
              <a:rPr lang="en-US" sz="2800">
                <a:solidFill>
                  <a:srgbClr val="000000"/>
                </a:solidFill>
                <a:latin typeface="Poppins"/>
                <a:ea typeface="Poppins"/>
                <a:cs typeface="Poppins"/>
                <a:sym typeface="Poppins"/>
              </a:rPr>
              <a:t>- Registration opens in Feb/March, event is in April and repeats in September.</a:t>
            </a:r>
          </a:p>
          <a:p>
            <a:pPr algn="l">
              <a:lnSpc>
                <a:spcPts val="3920"/>
              </a:lnSpc>
            </a:pPr>
            <a:r>
              <a:rPr lang="en-US" sz="2800" b="1">
                <a:solidFill>
                  <a:srgbClr val="000000"/>
                </a:solidFill>
                <a:latin typeface="Poppins Bold"/>
                <a:ea typeface="Poppins Bold"/>
                <a:cs typeface="Poppins Bold"/>
                <a:sym typeface="Poppins Bold"/>
              </a:rPr>
              <a:t>What </a:t>
            </a:r>
            <a:r>
              <a:rPr lang="en-US" sz="2800">
                <a:solidFill>
                  <a:srgbClr val="000000"/>
                </a:solidFill>
                <a:latin typeface="Poppins"/>
                <a:ea typeface="Poppins"/>
                <a:cs typeface="Poppins"/>
                <a:sym typeface="Poppins"/>
              </a:rPr>
              <a:t>- Measure water quality by testing for phosphates and nitrates. </a:t>
            </a:r>
          </a:p>
          <a:p>
            <a:pPr algn="l">
              <a:lnSpc>
                <a:spcPts val="3920"/>
              </a:lnSpc>
            </a:pPr>
            <a:r>
              <a:rPr lang="en-US" sz="2800" b="1">
                <a:solidFill>
                  <a:srgbClr val="000000"/>
                </a:solidFill>
                <a:latin typeface="Poppins Bold"/>
                <a:ea typeface="Poppins Bold"/>
                <a:cs typeface="Poppins Bold"/>
                <a:sym typeface="Poppins Bold"/>
              </a:rPr>
              <a:t>Why </a:t>
            </a:r>
            <a:r>
              <a:rPr lang="en-US" sz="2800">
                <a:solidFill>
                  <a:srgbClr val="000000"/>
                </a:solidFill>
                <a:latin typeface="Poppins"/>
                <a:ea typeface="Poppins"/>
                <a:cs typeface="Poppins"/>
                <a:sym typeface="Poppins"/>
              </a:rPr>
              <a:t>- Contributes to nationwide water-quality monitoring reports</a:t>
            </a:r>
          </a:p>
          <a:p>
            <a:pPr algn="l">
              <a:lnSpc>
                <a:spcPts val="3920"/>
              </a:lnSpc>
            </a:pPr>
            <a:r>
              <a:rPr lang="en-US" sz="2800" b="1">
                <a:solidFill>
                  <a:srgbClr val="000000"/>
                </a:solidFill>
                <a:latin typeface="Poppins Bold"/>
                <a:ea typeface="Poppins Bold"/>
                <a:cs typeface="Poppins Bold"/>
                <a:sym typeface="Poppins Bold"/>
              </a:rPr>
              <a:t>Timing </a:t>
            </a:r>
            <a:r>
              <a:rPr lang="en-US" sz="2800">
                <a:solidFill>
                  <a:srgbClr val="000000"/>
                </a:solidFill>
                <a:latin typeface="Poppins"/>
                <a:ea typeface="Poppins"/>
                <a:cs typeface="Poppins"/>
                <a:sym typeface="Poppins"/>
              </a:rPr>
              <a:t>– 60–90 minutes </a:t>
            </a:r>
          </a:p>
          <a:p>
            <a:pPr algn="l">
              <a:lnSpc>
                <a:spcPts val="3920"/>
              </a:lnSpc>
            </a:pPr>
            <a:r>
              <a:rPr lang="en-US" sz="2800" b="1">
                <a:solidFill>
                  <a:srgbClr val="000000"/>
                </a:solidFill>
                <a:latin typeface="Poppins Bold"/>
                <a:ea typeface="Poppins Bold"/>
                <a:cs typeface="Poppins Bold"/>
                <a:sym typeface="Poppins Bold"/>
              </a:rPr>
              <a:t>Difficulty </a:t>
            </a:r>
            <a:r>
              <a:rPr lang="en-US" sz="2800">
                <a:solidFill>
                  <a:srgbClr val="000000"/>
                </a:solidFill>
                <a:latin typeface="Poppins"/>
                <a:ea typeface="Poppins"/>
                <a:cs typeface="Poppins"/>
                <a:sym typeface="Poppins"/>
              </a:rPr>
              <a:t>– Moderate</a:t>
            </a:r>
          </a:p>
          <a:p>
            <a:pPr algn="l">
              <a:lnSpc>
                <a:spcPts val="3920"/>
              </a:lnSpc>
            </a:pPr>
            <a:r>
              <a:rPr lang="en-US" sz="2800" b="1">
                <a:solidFill>
                  <a:srgbClr val="000000"/>
                </a:solidFill>
                <a:latin typeface="Poppins Bold"/>
                <a:ea typeface="Poppins Bold"/>
                <a:cs typeface="Poppins Bold"/>
                <a:sym typeface="Poppins Bold"/>
              </a:rPr>
              <a:t>Who </a:t>
            </a:r>
            <a:r>
              <a:rPr lang="en-US" sz="2800">
                <a:solidFill>
                  <a:srgbClr val="000000"/>
                </a:solidFill>
                <a:latin typeface="Poppins"/>
                <a:ea typeface="Poppins"/>
                <a:cs typeface="Poppins"/>
                <a:sym typeface="Poppins"/>
              </a:rPr>
              <a:t>- KS2, KS3, KS4 </a:t>
            </a:r>
          </a:p>
          <a:p>
            <a:pPr algn="l">
              <a:lnSpc>
                <a:spcPts val="3920"/>
              </a:lnSpc>
            </a:pPr>
            <a:r>
              <a:rPr lang="en-US" sz="2800" b="1">
                <a:solidFill>
                  <a:srgbClr val="000000"/>
                </a:solidFill>
                <a:latin typeface="Poppins Bold"/>
                <a:ea typeface="Poppins Bold"/>
                <a:cs typeface="Poppins Bold"/>
                <a:sym typeface="Poppins Bold"/>
              </a:rPr>
              <a:t>Adaptations </a:t>
            </a:r>
            <a:r>
              <a:rPr lang="en-US" sz="2800">
                <a:solidFill>
                  <a:srgbClr val="000000"/>
                </a:solidFill>
                <a:latin typeface="Poppins"/>
                <a:ea typeface="Poppins"/>
                <a:cs typeface="Poppins"/>
                <a:sym typeface="Poppins"/>
              </a:rPr>
              <a:t>- Watch our ‘What’s in your water?’ webinar, discuss sources of water pollution. Encourage pupils to take part with families and share experiences with the class. </a:t>
            </a:r>
          </a:p>
          <a:p>
            <a:pPr algn="l">
              <a:lnSpc>
                <a:spcPts val="3920"/>
              </a:lnSpc>
            </a:pPr>
            <a:r>
              <a:rPr lang="en-US" sz="2800" b="1" u="sng">
                <a:solidFill>
                  <a:srgbClr val="000000"/>
                </a:solidFill>
                <a:latin typeface="Poppins Bold"/>
                <a:ea typeface="Poppins Bold"/>
                <a:cs typeface="Poppins Bold"/>
                <a:sym typeface="Poppins Bold"/>
                <a:hlinkClick r:id="rId5" tooltip="https://earthwatch.org.uk/greatukwaterblitz/"/>
              </a:rPr>
              <a:t>Link to the project</a:t>
            </a:r>
          </a:p>
        </p:txBody>
      </p:sp>
      <p:sp>
        <p:nvSpPr>
          <p:cNvPr id="18" name="Freeform 18"/>
          <p:cNvSpPr/>
          <p:nvPr/>
        </p:nvSpPr>
        <p:spPr>
          <a:xfrm flipH="1">
            <a:off x="9257792" y="9472448"/>
            <a:ext cx="8762508" cy="2700784"/>
          </a:xfrm>
          <a:custGeom>
            <a:avLst/>
            <a:gdLst/>
            <a:ahLst/>
            <a:cxnLst/>
            <a:rect l="l" t="t" r="r" b="b"/>
            <a:pathLst>
              <a:path w="8762508" h="2700784">
                <a:moveTo>
                  <a:pt x="8762508" y="0"/>
                </a:moveTo>
                <a:lnTo>
                  <a:pt x="0" y="0"/>
                </a:lnTo>
                <a:lnTo>
                  <a:pt x="0" y="2700784"/>
                </a:lnTo>
                <a:lnTo>
                  <a:pt x="8762508" y="2700784"/>
                </a:lnTo>
                <a:lnTo>
                  <a:pt x="8762508" y="0"/>
                </a:lnTo>
                <a:close/>
              </a:path>
            </a:pathLst>
          </a:custGeom>
          <a:blipFill>
            <a:blip>
              <a:extLst>
                <a:ext uri="{96DAC541-7B7A-43D3-8B79-37D633B846F1}">
                  <asvg:svgBlip xmlns:asvg="http://schemas.microsoft.com/office/drawing/2016/SVG/main" r:embed="rId4"/>
                </a:ext>
              </a:extLst>
            </a:blip>
            <a:stretch>
              <a:fillRect r="-234"/>
            </a:stretch>
          </a:blipFill>
        </p:spPr>
        <p:txBody>
          <a:bodyPr/>
          <a:lstStyle/>
          <a:p>
            <a:endParaRPr lang="en-GB"/>
          </a:p>
        </p:txBody>
      </p:sp>
      <p:sp>
        <p:nvSpPr>
          <p:cNvPr id="19" name="Freeform 19"/>
          <p:cNvSpPr/>
          <p:nvPr/>
        </p:nvSpPr>
        <p:spPr>
          <a:xfrm>
            <a:off x="15255442" y="7889932"/>
            <a:ext cx="2397068" cy="2397068"/>
          </a:xfrm>
          <a:custGeom>
            <a:avLst/>
            <a:gdLst/>
            <a:ahLst/>
            <a:cxnLst/>
            <a:rect l="l" t="t" r="r" b="b"/>
            <a:pathLst>
              <a:path w="2397068" h="2397068">
                <a:moveTo>
                  <a:pt x="0" y="0"/>
                </a:moveTo>
                <a:lnTo>
                  <a:pt x="2397068" y="0"/>
                </a:lnTo>
                <a:lnTo>
                  <a:pt x="2397068" y="2397068"/>
                </a:lnTo>
                <a:lnTo>
                  <a:pt x="0" y="2397068"/>
                </a:lnTo>
                <a:lnTo>
                  <a:pt x="0" y="0"/>
                </a:lnTo>
                <a:close/>
              </a:path>
            </a:pathLst>
          </a:custGeom>
          <a:blipFill>
            <a:blip r:embed="rId6"/>
            <a:stretch>
              <a:fillRect/>
            </a:stretch>
          </a:blipFill>
        </p:spPr>
        <p:txBody>
          <a:bodyPr/>
          <a:lstStyle/>
          <a:p>
            <a:endParaRPr lang="en-GB"/>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6A5A"/>
        </a:solidFill>
        <a:effectLst/>
      </p:bgPr>
    </p:bg>
    <p:spTree>
      <p:nvGrpSpPr>
        <p:cNvPr id="1" name=""/>
        <p:cNvGrpSpPr/>
        <p:nvPr/>
      </p:nvGrpSpPr>
      <p:grpSpPr>
        <a:xfrm>
          <a:off x="0" y="0"/>
          <a:ext cx="0" cy="0"/>
          <a:chOff x="0" y="0"/>
          <a:chExt cx="0" cy="0"/>
        </a:xfrm>
      </p:grpSpPr>
      <p:grpSp>
        <p:nvGrpSpPr>
          <p:cNvPr id="2" name="Group 2"/>
          <p:cNvGrpSpPr/>
          <p:nvPr/>
        </p:nvGrpSpPr>
        <p:grpSpPr>
          <a:xfrm rot="126093">
            <a:off x="1271533" y="304649"/>
            <a:ext cx="16807693" cy="10491940"/>
            <a:chOff x="0" y="0"/>
            <a:chExt cx="22410257" cy="13989253"/>
          </a:xfrm>
        </p:grpSpPr>
        <p:grpSp>
          <p:nvGrpSpPr>
            <p:cNvPr id="3" name="Group 3"/>
            <p:cNvGrpSpPr/>
            <p:nvPr/>
          </p:nvGrpSpPr>
          <p:grpSpPr>
            <a:xfrm>
              <a:off x="0" y="369411"/>
              <a:ext cx="22410257" cy="13619842"/>
              <a:chOff x="0" y="0"/>
              <a:chExt cx="5816681" cy="3535090"/>
            </a:xfrm>
          </p:grpSpPr>
          <p:sp>
            <p:nvSpPr>
              <p:cNvPr id="4" name="Freeform 4"/>
              <p:cNvSpPr/>
              <p:nvPr/>
            </p:nvSpPr>
            <p:spPr>
              <a:xfrm>
                <a:off x="0" y="0"/>
                <a:ext cx="5816681" cy="3535090"/>
              </a:xfrm>
              <a:custGeom>
                <a:avLst/>
                <a:gdLst/>
                <a:ahLst/>
                <a:cxnLst/>
                <a:rect l="l" t="t" r="r" b="b"/>
                <a:pathLst>
                  <a:path w="5816681" h="3535090">
                    <a:moveTo>
                      <a:pt x="17649" y="0"/>
                    </a:moveTo>
                    <a:lnTo>
                      <a:pt x="5799032" y="0"/>
                    </a:lnTo>
                    <a:cubicBezTo>
                      <a:pt x="5803712" y="0"/>
                      <a:pt x="5808202" y="1859"/>
                      <a:pt x="5811512" y="5169"/>
                    </a:cubicBezTo>
                    <a:cubicBezTo>
                      <a:pt x="5814821" y="8479"/>
                      <a:pt x="5816681" y="12968"/>
                      <a:pt x="5816681" y="17649"/>
                    </a:cubicBezTo>
                    <a:lnTo>
                      <a:pt x="5816681" y="3517441"/>
                    </a:lnTo>
                    <a:cubicBezTo>
                      <a:pt x="5816681" y="3522122"/>
                      <a:pt x="5814821" y="3526611"/>
                      <a:pt x="5811512" y="3529921"/>
                    </a:cubicBezTo>
                    <a:cubicBezTo>
                      <a:pt x="5808202" y="3533230"/>
                      <a:pt x="5803712" y="3535090"/>
                      <a:pt x="5799032" y="3535090"/>
                    </a:cubicBezTo>
                    <a:lnTo>
                      <a:pt x="17649" y="3535090"/>
                    </a:lnTo>
                    <a:cubicBezTo>
                      <a:pt x="12968" y="3535090"/>
                      <a:pt x="8479" y="3533230"/>
                      <a:pt x="5169" y="3529921"/>
                    </a:cubicBezTo>
                    <a:cubicBezTo>
                      <a:pt x="1859" y="3526611"/>
                      <a:pt x="0" y="3522122"/>
                      <a:pt x="0" y="3517441"/>
                    </a:cubicBezTo>
                    <a:lnTo>
                      <a:pt x="0" y="17649"/>
                    </a:lnTo>
                    <a:cubicBezTo>
                      <a:pt x="0" y="12968"/>
                      <a:pt x="1859" y="8479"/>
                      <a:pt x="5169" y="5169"/>
                    </a:cubicBezTo>
                    <a:cubicBezTo>
                      <a:pt x="8479" y="1859"/>
                      <a:pt x="12968" y="0"/>
                      <a:pt x="17649" y="0"/>
                    </a:cubicBezTo>
                    <a:close/>
                  </a:path>
                </a:pathLst>
              </a:custGeom>
              <a:solidFill>
                <a:srgbClr val="D0DC24"/>
              </a:solidFill>
            </p:spPr>
            <p:txBody>
              <a:bodyPr/>
              <a:lstStyle/>
              <a:p>
                <a:endParaRPr lang="en-GB"/>
              </a:p>
            </p:txBody>
          </p:sp>
          <p:sp>
            <p:nvSpPr>
              <p:cNvPr id="5" name="TextBox 5"/>
              <p:cNvSpPr txBox="1"/>
              <p:nvPr/>
            </p:nvSpPr>
            <p:spPr>
              <a:xfrm>
                <a:off x="0" y="-28575"/>
                <a:ext cx="5816681" cy="3563665"/>
              </a:xfrm>
              <a:prstGeom prst="rect">
                <a:avLst/>
              </a:prstGeom>
            </p:spPr>
            <p:txBody>
              <a:bodyPr lIns="50800" tIns="50800" rIns="50800" bIns="50800" rtlCol="0" anchor="ctr"/>
              <a:lstStyle/>
              <a:p>
                <a:pPr algn="ctr">
                  <a:lnSpc>
                    <a:spcPts val="1960"/>
                  </a:lnSpc>
                </a:pPr>
                <a:endParaRPr/>
              </a:p>
            </p:txBody>
          </p:sp>
        </p:grpSp>
        <p:grpSp>
          <p:nvGrpSpPr>
            <p:cNvPr id="6" name="Group 6"/>
            <p:cNvGrpSpPr/>
            <p:nvPr/>
          </p:nvGrpSpPr>
          <p:grpSpPr>
            <a:xfrm>
              <a:off x="0" y="0"/>
              <a:ext cx="7113685" cy="2084067"/>
              <a:chOff x="0" y="0"/>
              <a:chExt cx="1846388" cy="540929"/>
            </a:xfrm>
          </p:grpSpPr>
          <p:sp>
            <p:nvSpPr>
              <p:cNvPr id="7" name="Freeform 7"/>
              <p:cNvSpPr/>
              <p:nvPr/>
            </p:nvSpPr>
            <p:spPr>
              <a:xfrm>
                <a:off x="0" y="0"/>
                <a:ext cx="1846388" cy="540929"/>
              </a:xfrm>
              <a:custGeom>
                <a:avLst/>
                <a:gdLst/>
                <a:ahLst/>
                <a:cxnLst/>
                <a:rect l="l" t="t" r="r" b="b"/>
                <a:pathLst>
                  <a:path w="1846388" h="540929">
                    <a:moveTo>
                      <a:pt x="1643188" y="0"/>
                    </a:moveTo>
                    <a:cubicBezTo>
                      <a:pt x="1755412" y="0"/>
                      <a:pt x="1846388" y="121091"/>
                      <a:pt x="1846388" y="270464"/>
                    </a:cubicBezTo>
                    <a:cubicBezTo>
                      <a:pt x="1846388" y="419838"/>
                      <a:pt x="1755412" y="540929"/>
                      <a:pt x="1643188" y="540929"/>
                    </a:cubicBezTo>
                    <a:lnTo>
                      <a:pt x="203200" y="540929"/>
                    </a:lnTo>
                    <a:cubicBezTo>
                      <a:pt x="90976" y="540929"/>
                      <a:pt x="0" y="419838"/>
                      <a:pt x="0" y="270464"/>
                    </a:cubicBezTo>
                    <a:cubicBezTo>
                      <a:pt x="0" y="121091"/>
                      <a:pt x="90976" y="0"/>
                      <a:pt x="203200" y="0"/>
                    </a:cubicBezTo>
                    <a:close/>
                  </a:path>
                </a:pathLst>
              </a:custGeom>
              <a:solidFill>
                <a:srgbClr val="D0DC24"/>
              </a:solidFill>
            </p:spPr>
            <p:txBody>
              <a:bodyPr/>
              <a:lstStyle/>
              <a:p>
                <a:endParaRPr lang="en-GB"/>
              </a:p>
            </p:txBody>
          </p:sp>
          <p:sp>
            <p:nvSpPr>
              <p:cNvPr id="8" name="TextBox 8"/>
              <p:cNvSpPr txBox="1"/>
              <p:nvPr/>
            </p:nvSpPr>
            <p:spPr>
              <a:xfrm>
                <a:off x="0" y="-28575"/>
                <a:ext cx="1846388" cy="569504"/>
              </a:xfrm>
              <a:prstGeom prst="rect">
                <a:avLst/>
              </a:prstGeom>
            </p:spPr>
            <p:txBody>
              <a:bodyPr lIns="50800" tIns="50800" rIns="50800" bIns="50800" rtlCol="0" anchor="ctr"/>
              <a:lstStyle/>
              <a:p>
                <a:pPr algn="ctr">
                  <a:lnSpc>
                    <a:spcPts val="1960"/>
                  </a:lnSpc>
                </a:pPr>
                <a:endParaRPr/>
              </a:p>
            </p:txBody>
          </p:sp>
        </p:grpSp>
      </p:grpSp>
      <p:grpSp>
        <p:nvGrpSpPr>
          <p:cNvPr id="9" name="Group 9"/>
          <p:cNvGrpSpPr/>
          <p:nvPr/>
        </p:nvGrpSpPr>
        <p:grpSpPr>
          <a:xfrm>
            <a:off x="598112" y="1041717"/>
            <a:ext cx="17346958" cy="10059520"/>
            <a:chOff x="0" y="0"/>
            <a:chExt cx="6216758" cy="3605105"/>
          </a:xfrm>
        </p:grpSpPr>
        <p:sp>
          <p:nvSpPr>
            <p:cNvPr id="10" name="Freeform 10"/>
            <p:cNvSpPr/>
            <p:nvPr/>
          </p:nvSpPr>
          <p:spPr>
            <a:xfrm>
              <a:off x="0" y="0"/>
              <a:ext cx="6216758" cy="3605105"/>
            </a:xfrm>
            <a:custGeom>
              <a:avLst/>
              <a:gdLst/>
              <a:ahLst/>
              <a:cxnLst/>
              <a:rect l="l" t="t" r="r" b="b"/>
              <a:pathLst>
                <a:path w="6216758" h="3605105">
                  <a:moveTo>
                    <a:pt x="16513" y="0"/>
                  </a:moveTo>
                  <a:lnTo>
                    <a:pt x="6200245" y="0"/>
                  </a:lnTo>
                  <a:cubicBezTo>
                    <a:pt x="6209365" y="0"/>
                    <a:pt x="6216758" y="7393"/>
                    <a:pt x="6216758" y="16513"/>
                  </a:cubicBezTo>
                  <a:lnTo>
                    <a:pt x="6216758" y="3588592"/>
                  </a:lnTo>
                  <a:cubicBezTo>
                    <a:pt x="6216758" y="3597712"/>
                    <a:pt x="6209365" y="3605105"/>
                    <a:pt x="6200245" y="3605105"/>
                  </a:cubicBezTo>
                  <a:lnTo>
                    <a:pt x="16513" y="3605105"/>
                  </a:lnTo>
                  <a:cubicBezTo>
                    <a:pt x="7393" y="3605105"/>
                    <a:pt x="0" y="3597712"/>
                    <a:pt x="0" y="3588592"/>
                  </a:cubicBezTo>
                  <a:lnTo>
                    <a:pt x="0" y="16513"/>
                  </a:lnTo>
                  <a:cubicBezTo>
                    <a:pt x="0" y="7393"/>
                    <a:pt x="7393" y="0"/>
                    <a:pt x="16513" y="0"/>
                  </a:cubicBezTo>
                  <a:close/>
                </a:path>
              </a:pathLst>
            </a:custGeom>
            <a:solidFill>
              <a:srgbClr val="FFFFFF"/>
            </a:solidFill>
          </p:spPr>
          <p:txBody>
            <a:bodyPr/>
            <a:lstStyle/>
            <a:p>
              <a:endParaRPr lang="en-GB"/>
            </a:p>
          </p:txBody>
        </p:sp>
        <p:sp>
          <p:nvSpPr>
            <p:cNvPr id="11" name="TextBox 11"/>
            <p:cNvSpPr txBox="1"/>
            <p:nvPr/>
          </p:nvSpPr>
          <p:spPr>
            <a:xfrm>
              <a:off x="0" y="-28575"/>
              <a:ext cx="6216758" cy="3633680"/>
            </a:xfrm>
            <a:prstGeom prst="rect">
              <a:avLst/>
            </a:prstGeom>
          </p:spPr>
          <p:txBody>
            <a:bodyPr lIns="50800" tIns="50800" rIns="50800" bIns="50800" rtlCol="0" anchor="ctr"/>
            <a:lstStyle/>
            <a:p>
              <a:pPr algn="ctr">
                <a:lnSpc>
                  <a:spcPts val="1960"/>
                </a:lnSpc>
              </a:pPr>
              <a:endParaRPr/>
            </a:p>
          </p:txBody>
        </p:sp>
      </p:grpSp>
      <p:sp>
        <p:nvSpPr>
          <p:cNvPr id="12" name="TextBox 12"/>
          <p:cNvSpPr txBox="1"/>
          <p:nvPr/>
        </p:nvSpPr>
        <p:spPr>
          <a:xfrm>
            <a:off x="1028700" y="1135377"/>
            <a:ext cx="8041521" cy="7444105"/>
          </a:xfrm>
          <a:prstGeom prst="rect">
            <a:avLst/>
          </a:prstGeom>
        </p:spPr>
        <p:txBody>
          <a:bodyPr lIns="0" tIns="0" rIns="0" bIns="0" rtlCol="0" anchor="t">
            <a:spAutoFit/>
          </a:bodyPr>
          <a:lstStyle/>
          <a:p>
            <a:pPr algn="l">
              <a:lnSpc>
                <a:spcPts val="3920"/>
              </a:lnSpc>
            </a:pPr>
            <a:r>
              <a:rPr lang="en-US" sz="2800" b="1" u="sng">
                <a:solidFill>
                  <a:srgbClr val="000000"/>
                </a:solidFill>
                <a:latin typeface="Poppins Bold"/>
                <a:ea typeface="Poppins Bold"/>
                <a:cs typeface="Poppins Bold"/>
                <a:sym typeface="Poppins Bold"/>
              </a:rPr>
              <a:t>Merlin</a:t>
            </a:r>
          </a:p>
          <a:p>
            <a:pPr algn="l">
              <a:lnSpc>
                <a:spcPts val="3920"/>
              </a:lnSpc>
            </a:pPr>
            <a:r>
              <a:rPr lang="en-US" sz="2800" b="1">
                <a:solidFill>
                  <a:srgbClr val="000000"/>
                </a:solidFill>
                <a:latin typeface="Poppins Bold"/>
                <a:ea typeface="Poppins Bold"/>
                <a:cs typeface="Poppins Bold"/>
                <a:sym typeface="Poppins Bold"/>
              </a:rPr>
              <a:t>When </a:t>
            </a:r>
            <a:r>
              <a:rPr lang="en-US" sz="2800">
                <a:solidFill>
                  <a:srgbClr val="000000"/>
                </a:solidFill>
                <a:latin typeface="Poppins"/>
                <a:ea typeface="Poppins"/>
                <a:cs typeface="Poppins"/>
                <a:sym typeface="Poppins"/>
              </a:rPr>
              <a:t>- all year round, but May is when the dawn chorus peaks.</a:t>
            </a:r>
          </a:p>
          <a:p>
            <a:pPr algn="l">
              <a:lnSpc>
                <a:spcPts val="3920"/>
              </a:lnSpc>
            </a:pPr>
            <a:r>
              <a:rPr lang="en-US" sz="2800" b="1">
                <a:solidFill>
                  <a:srgbClr val="000000"/>
                </a:solidFill>
                <a:latin typeface="Poppins Bold"/>
                <a:ea typeface="Poppins Bold"/>
                <a:cs typeface="Poppins Bold"/>
                <a:sym typeface="Poppins Bold"/>
              </a:rPr>
              <a:t>What</a:t>
            </a:r>
            <a:r>
              <a:rPr lang="en-US" sz="2800">
                <a:solidFill>
                  <a:srgbClr val="000000"/>
                </a:solidFill>
                <a:latin typeface="Poppins"/>
                <a:ea typeface="Poppins"/>
                <a:cs typeface="Poppins"/>
                <a:sym typeface="Poppins"/>
              </a:rPr>
              <a:t>- an app that records birdsong and detect bird species.</a:t>
            </a:r>
          </a:p>
          <a:p>
            <a:pPr algn="l">
              <a:lnSpc>
                <a:spcPts val="3920"/>
              </a:lnSpc>
            </a:pPr>
            <a:r>
              <a:rPr lang="en-US" sz="2800" b="1">
                <a:solidFill>
                  <a:srgbClr val="000000"/>
                </a:solidFill>
                <a:latin typeface="Poppins Bold"/>
                <a:ea typeface="Poppins Bold"/>
                <a:cs typeface="Poppins Bold"/>
                <a:sym typeface="Poppins Bold"/>
              </a:rPr>
              <a:t>Why </a:t>
            </a:r>
            <a:r>
              <a:rPr lang="en-US" sz="2800">
                <a:solidFill>
                  <a:srgbClr val="000000"/>
                </a:solidFill>
                <a:latin typeface="Poppins"/>
                <a:ea typeface="Poppins"/>
                <a:cs typeface="Poppins"/>
                <a:sym typeface="Poppins"/>
              </a:rPr>
              <a:t>- supports wildlife recordings.</a:t>
            </a:r>
          </a:p>
          <a:p>
            <a:pPr algn="l">
              <a:lnSpc>
                <a:spcPts val="3920"/>
              </a:lnSpc>
            </a:pPr>
            <a:r>
              <a:rPr lang="en-US" sz="2800" b="1">
                <a:solidFill>
                  <a:srgbClr val="000000"/>
                </a:solidFill>
                <a:latin typeface="Poppins Bold"/>
                <a:ea typeface="Poppins Bold"/>
                <a:cs typeface="Poppins Bold"/>
                <a:sym typeface="Poppins Bold"/>
              </a:rPr>
              <a:t>Timing </a:t>
            </a:r>
            <a:r>
              <a:rPr lang="en-US" sz="2800">
                <a:solidFill>
                  <a:srgbClr val="000000"/>
                </a:solidFill>
                <a:latin typeface="Poppins"/>
                <a:ea typeface="Poppins"/>
                <a:cs typeface="Poppins"/>
                <a:sym typeface="Poppins"/>
              </a:rPr>
              <a:t>- 15 minutes, however you could run a Dawn Chorus activity, this will require more time and planning.</a:t>
            </a:r>
          </a:p>
          <a:p>
            <a:pPr algn="l">
              <a:lnSpc>
                <a:spcPts val="3920"/>
              </a:lnSpc>
            </a:pPr>
            <a:r>
              <a:rPr lang="en-US" sz="2800" b="1">
                <a:solidFill>
                  <a:srgbClr val="000000"/>
                </a:solidFill>
                <a:latin typeface="Poppins Bold"/>
                <a:ea typeface="Poppins Bold"/>
                <a:cs typeface="Poppins Bold"/>
                <a:sym typeface="Poppins Bold"/>
              </a:rPr>
              <a:t>Difficulty </a:t>
            </a:r>
            <a:r>
              <a:rPr lang="en-US" sz="2800">
                <a:solidFill>
                  <a:srgbClr val="000000"/>
                </a:solidFill>
                <a:latin typeface="Poppins"/>
                <a:ea typeface="Poppins"/>
                <a:cs typeface="Poppins"/>
                <a:sym typeface="Poppins"/>
              </a:rPr>
              <a:t>- easy to moderate</a:t>
            </a:r>
          </a:p>
          <a:p>
            <a:pPr algn="l">
              <a:lnSpc>
                <a:spcPts val="3920"/>
              </a:lnSpc>
            </a:pPr>
            <a:r>
              <a:rPr lang="en-US" sz="2800" b="1">
                <a:solidFill>
                  <a:srgbClr val="000000"/>
                </a:solidFill>
                <a:latin typeface="Poppins Bold"/>
                <a:ea typeface="Poppins Bold"/>
                <a:cs typeface="Poppins Bold"/>
                <a:sym typeface="Poppins Bold"/>
              </a:rPr>
              <a:t>Who</a:t>
            </a:r>
            <a:r>
              <a:rPr lang="en-US" sz="2800">
                <a:solidFill>
                  <a:srgbClr val="000000"/>
                </a:solidFill>
                <a:latin typeface="Poppins"/>
                <a:ea typeface="Poppins"/>
                <a:cs typeface="Poppins"/>
                <a:sym typeface="Poppins"/>
              </a:rPr>
              <a:t> - KS1/KS2/KS3</a:t>
            </a:r>
          </a:p>
          <a:p>
            <a:pPr algn="l">
              <a:lnSpc>
                <a:spcPts val="3920"/>
              </a:lnSpc>
            </a:pPr>
            <a:r>
              <a:rPr lang="en-US" sz="2800" b="1">
                <a:solidFill>
                  <a:srgbClr val="000000"/>
                </a:solidFill>
                <a:latin typeface="Poppins Bold"/>
                <a:ea typeface="Poppins Bold"/>
                <a:cs typeface="Poppins Bold"/>
                <a:sym typeface="Poppins Bold"/>
              </a:rPr>
              <a:t>Adaptations</a:t>
            </a:r>
            <a:r>
              <a:rPr lang="en-US" sz="2800">
                <a:solidFill>
                  <a:srgbClr val="000000"/>
                </a:solidFill>
                <a:latin typeface="Poppins"/>
                <a:ea typeface="Poppins"/>
                <a:cs typeface="Poppins"/>
                <a:sym typeface="Poppins"/>
              </a:rPr>
              <a:t>- find a new bird, make a research page about it, including facts and drawings.</a:t>
            </a:r>
          </a:p>
          <a:p>
            <a:pPr algn="l">
              <a:lnSpc>
                <a:spcPts val="3920"/>
              </a:lnSpc>
            </a:pPr>
            <a:r>
              <a:rPr lang="en-US" sz="2800" b="1" u="sng">
                <a:solidFill>
                  <a:srgbClr val="000000"/>
                </a:solidFill>
                <a:latin typeface="Poppins Bold"/>
                <a:ea typeface="Poppins Bold"/>
                <a:cs typeface="Poppins Bold"/>
                <a:sym typeface="Poppins Bold"/>
                <a:hlinkClick r:id="rId2" tooltip="https://merlin.allaboutbirds.org"/>
              </a:rPr>
              <a:t>Link to the project</a:t>
            </a:r>
          </a:p>
        </p:txBody>
      </p:sp>
      <p:sp>
        <p:nvSpPr>
          <p:cNvPr id="13" name="Freeform 13"/>
          <p:cNvSpPr/>
          <p:nvPr/>
        </p:nvSpPr>
        <p:spPr>
          <a:xfrm rot="427094">
            <a:off x="16292916" y="355623"/>
            <a:ext cx="564948" cy="2172876"/>
          </a:xfrm>
          <a:custGeom>
            <a:avLst/>
            <a:gdLst/>
            <a:ahLst/>
            <a:cxnLst/>
            <a:rect l="l" t="t" r="r" b="b"/>
            <a:pathLst>
              <a:path w="564948" h="2172876">
                <a:moveTo>
                  <a:pt x="0" y="0"/>
                </a:moveTo>
                <a:lnTo>
                  <a:pt x="564948" y="0"/>
                </a:lnTo>
                <a:lnTo>
                  <a:pt x="564948" y="2172876"/>
                </a:lnTo>
                <a:lnTo>
                  <a:pt x="0" y="217287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4" name="Freeform 14"/>
          <p:cNvSpPr/>
          <p:nvPr/>
        </p:nvSpPr>
        <p:spPr>
          <a:xfrm rot="5400000">
            <a:off x="5184410" y="5685071"/>
            <a:ext cx="8324821" cy="291369"/>
          </a:xfrm>
          <a:custGeom>
            <a:avLst/>
            <a:gdLst/>
            <a:ahLst/>
            <a:cxnLst/>
            <a:rect l="l" t="t" r="r" b="b"/>
            <a:pathLst>
              <a:path w="8324821" h="291369">
                <a:moveTo>
                  <a:pt x="0" y="0"/>
                </a:moveTo>
                <a:lnTo>
                  <a:pt x="8324821" y="0"/>
                </a:lnTo>
                <a:lnTo>
                  <a:pt x="8324821" y="291369"/>
                </a:lnTo>
                <a:lnTo>
                  <a:pt x="0" y="291369"/>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5" name="Freeform 15"/>
          <p:cNvSpPr/>
          <p:nvPr/>
        </p:nvSpPr>
        <p:spPr>
          <a:xfrm>
            <a:off x="6578478" y="7875909"/>
            <a:ext cx="2491743" cy="1868808"/>
          </a:xfrm>
          <a:custGeom>
            <a:avLst/>
            <a:gdLst/>
            <a:ahLst/>
            <a:cxnLst/>
            <a:rect l="l" t="t" r="r" b="b"/>
            <a:pathLst>
              <a:path w="2491743" h="1868808">
                <a:moveTo>
                  <a:pt x="0" y="0"/>
                </a:moveTo>
                <a:lnTo>
                  <a:pt x="2491743" y="0"/>
                </a:lnTo>
                <a:lnTo>
                  <a:pt x="2491743" y="1868807"/>
                </a:lnTo>
                <a:lnTo>
                  <a:pt x="0" y="1868807"/>
                </a:lnTo>
                <a:lnTo>
                  <a:pt x="0" y="0"/>
                </a:lnTo>
                <a:close/>
              </a:path>
            </a:pathLst>
          </a:custGeom>
          <a:blipFill>
            <a:blip r:embed="rId5"/>
            <a:stretch>
              <a:fillRect/>
            </a:stretch>
          </a:blipFill>
        </p:spPr>
        <p:txBody>
          <a:bodyPr/>
          <a:lstStyle/>
          <a:p>
            <a:endParaRPr lang="en-GB"/>
          </a:p>
        </p:txBody>
      </p:sp>
      <p:sp>
        <p:nvSpPr>
          <p:cNvPr id="16" name="Freeform 16"/>
          <p:cNvSpPr/>
          <p:nvPr/>
        </p:nvSpPr>
        <p:spPr>
          <a:xfrm>
            <a:off x="8110652" y="3492577"/>
            <a:ext cx="742891" cy="910127"/>
          </a:xfrm>
          <a:custGeom>
            <a:avLst/>
            <a:gdLst/>
            <a:ahLst/>
            <a:cxnLst/>
            <a:rect l="l" t="t" r="r" b="b"/>
            <a:pathLst>
              <a:path w="742891" h="910127">
                <a:moveTo>
                  <a:pt x="0" y="0"/>
                </a:moveTo>
                <a:lnTo>
                  <a:pt x="742891" y="0"/>
                </a:lnTo>
                <a:lnTo>
                  <a:pt x="742891" y="910127"/>
                </a:lnTo>
                <a:lnTo>
                  <a:pt x="0" y="910127"/>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7" name="Freeform 17"/>
          <p:cNvSpPr/>
          <p:nvPr/>
        </p:nvSpPr>
        <p:spPr>
          <a:xfrm>
            <a:off x="1084810" y="8771884"/>
            <a:ext cx="1360605" cy="972833"/>
          </a:xfrm>
          <a:custGeom>
            <a:avLst/>
            <a:gdLst/>
            <a:ahLst/>
            <a:cxnLst/>
            <a:rect l="l" t="t" r="r" b="b"/>
            <a:pathLst>
              <a:path w="1360605" h="972833">
                <a:moveTo>
                  <a:pt x="0" y="0"/>
                </a:moveTo>
                <a:lnTo>
                  <a:pt x="1360606" y="0"/>
                </a:lnTo>
                <a:lnTo>
                  <a:pt x="1360606" y="972832"/>
                </a:lnTo>
                <a:lnTo>
                  <a:pt x="0" y="972832"/>
                </a:lnTo>
                <a:lnTo>
                  <a:pt x="0" y="0"/>
                </a:lnTo>
                <a:close/>
              </a:path>
            </a:pathLst>
          </a:custGeom>
          <a:blipFill>
            <a:blip r:embed="rId7"/>
            <a:stretch>
              <a:fillRect/>
            </a:stretch>
          </a:blipFill>
        </p:spPr>
        <p:txBody>
          <a:bodyPr/>
          <a:lstStyle/>
          <a:p>
            <a:endParaRPr lang="en-GB"/>
          </a:p>
        </p:txBody>
      </p:sp>
      <p:sp>
        <p:nvSpPr>
          <p:cNvPr id="18" name="TextBox 18"/>
          <p:cNvSpPr txBox="1"/>
          <p:nvPr/>
        </p:nvSpPr>
        <p:spPr>
          <a:xfrm>
            <a:off x="1616467" y="-66675"/>
            <a:ext cx="5639563" cy="1095375"/>
          </a:xfrm>
          <a:prstGeom prst="rect">
            <a:avLst/>
          </a:prstGeom>
        </p:spPr>
        <p:txBody>
          <a:bodyPr lIns="0" tIns="0" rIns="0" bIns="0" rtlCol="0" anchor="t">
            <a:spAutoFit/>
          </a:bodyPr>
          <a:lstStyle/>
          <a:p>
            <a:pPr algn="l">
              <a:lnSpc>
                <a:spcPts val="8400"/>
              </a:lnSpc>
            </a:pPr>
            <a:r>
              <a:rPr lang="en-US" sz="6000" b="1">
                <a:solidFill>
                  <a:srgbClr val="000000"/>
                </a:solidFill>
                <a:latin typeface="Poppins Bold"/>
                <a:ea typeface="Poppins Bold"/>
                <a:cs typeface="Poppins Bold"/>
                <a:sym typeface="Poppins Bold"/>
              </a:rPr>
              <a:t>May</a:t>
            </a:r>
          </a:p>
        </p:txBody>
      </p:sp>
      <p:sp>
        <p:nvSpPr>
          <p:cNvPr id="19" name="TextBox 19"/>
          <p:cNvSpPr txBox="1"/>
          <p:nvPr/>
        </p:nvSpPr>
        <p:spPr>
          <a:xfrm>
            <a:off x="9835405" y="1356336"/>
            <a:ext cx="7962345" cy="8991600"/>
          </a:xfrm>
          <a:prstGeom prst="rect">
            <a:avLst/>
          </a:prstGeom>
        </p:spPr>
        <p:txBody>
          <a:bodyPr lIns="0" tIns="0" rIns="0" bIns="0" rtlCol="0" anchor="t">
            <a:spAutoFit/>
          </a:bodyPr>
          <a:lstStyle/>
          <a:p>
            <a:pPr algn="l">
              <a:lnSpc>
                <a:spcPts val="3920"/>
              </a:lnSpc>
            </a:pPr>
            <a:r>
              <a:rPr lang="en-US" sz="2800" b="1" u="sng">
                <a:solidFill>
                  <a:srgbClr val="000000"/>
                </a:solidFill>
                <a:latin typeface="Poppins Bold"/>
                <a:ea typeface="Poppins Bold"/>
                <a:cs typeface="Poppins Bold"/>
                <a:sym typeface="Poppins Bold"/>
              </a:rPr>
              <a:t>English Curriculum Links </a:t>
            </a:r>
          </a:p>
          <a:p>
            <a:pPr algn="l">
              <a:lnSpc>
                <a:spcPts val="3920"/>
              </a:lnSpc>
            </a:pPr>
            <a:r>
              <a:rPr lang="en-US" sz="2800" b="1">
                <a:solidFill>
                  <a:srgbClr val="000000"/>
                </a:solidFill>
                <a:latin typeface="Poppins Bold"/>
                <a:ea typeface="Poppins Bold"/>
                <a:cs typeface="Poppins Bold"/>
                <a:sym typeface="Poppins Bold"/>
              </a:rPr>
              <a:t>Science: </a:t>
            </a:r>
            <a:r>
              <a:rPr lang="en-US" sz="2800">
                <a:solidFill>
                  <a:srgbClr val="000000"/>
                </a:solidFill>
                <a:latin typeface="Poppins"/>
                <a:ea typeface="Poppins"/>
                <a:cs typeface="Poppins"/>
                <a:sym typeface="Poppins"/>
              </a:rPr>
              <a:t>Identification; seasonal change; habitats; scientific enquiry </a:t>
            </a:r>
          </a:p>
          <a:p>
            <a:pPr algn="l">
              <a:lnSpc>
                <a:spcPts val="3920"/>
              </a:lnSpc>
            </a:pPr>
            <a:r>
              <a:rPr lang="en-US" sz="2800" b="1">
                <a:solidFill>
                  <a:srgbClr val="000000"/>
                </a:solidFill>
                <a:latin typeface="Poppins Bold"/>
                <a:ea typeface="Poppins Bold"/>
                <a:cs typeface="Poppins Bold"/>
                <a:sym typeface="Poppins Bold"/>
              </a:rPr>
              <a:t>Maths: </a:t>
            </a:r>
            <a:r>
              <a:rPr lang="en-US" sz="2800">
                <a:solidFill>
                  <a:srgbClr val="000000"/>
                </a:solidFill>
                <a:latin typeface="Poppins"/>
                <a:ea typeface="Poppins"/>
                <a:cs typeface="Poppins"/>
                <a:sym typeface="Poppins"/>
              </a:rPr>
              <a:t>Classification and recording data </a:t>
            </a:r>
          </a:p>
          <a:p>
            <a:pPr algn="l">
              <a:lnSpc>
                <a:spcPts val="3920"/>
              </a:lnSpc>
            </a:pPr>
            <a:r>
              <a:rPr lang="en-US" sz="2800" b="1">
                <a:solidFill>
                  <a:srgbClr val="000000"/>
                </a:solidFill>
                <a:latin typeface="Poppins Bold"/>
                <a:ea typeface="Poppins Bold"/>
                <a:cs typeface="Poppins Bold"/>
                <a:sym typeface="Poppins Bold"/>
              </a:rPr>
              <a:t>Geography: </a:t>
            </a:r>
            <a:r>
              <a:rPr lang="en-US" sz="2800">
                <a:solidFill>
                  <a:srgbClr val="000000"/>
                </a:solidFill>
                <a:latin typeface="Poppins"/>
                <a:ea typeface="Poppins"/>
                <a:cs typeface="Poppins"/>
                <a:sym typeface="Poppins"/>
              </a:rPr>
              <a:t>Local environment study, Observing and recording physical features </a:t>
            </a:r>
          </a:p>
          <a:p>
            <a:pPr algn="l">
              <a:lnSpc>
                <a:spcPts val="3920"/>
              </a:lnSpc>
            </a:pPr>
            <a:r>
              <a:rPr lang="en-US" sz="2800" b="1" u="sng">
                <a:solidFill>
                  <a:srgbClr val="000000"/>
                </a:solidFill>
                <a:latin typeface="Poppins Bold"/>
                <a:ea typeface="Poppins Bold"/>
                <a:cs typeface="Poppins Bold"/>
                <a:sym typeface="Poppins Bold"/>
              </a:rPr>
              <a:t>Curriculum for Wales </a:t>
            </a:r>
          </a:p>
          <a:p>
            <a:pPr algn="l">
              <a:lnSpc>
                <a:spcPts val="3920"/>
              </a:lnSpc>
            </a:pPr>
            <a:r>
              <a:rPr lang="en-US" sz="2800" b="1">
                <a:solidFill>
                  <a:srgbClr val="000000"/>
                </a:solidFill>
                <a:latin typeface="Poppins Bold"/>
                <a:ea typeface="Poppins Bold"/>
                <a:cs typeface="Poppins Bold"/>
                <a:sym typeface="Poppins Bold"/>
              </a:rPr>
              <a:t>Science &amp; Technology:</a:t>
            </a:r>
            <a:r>
              <a:rPr lang="en-US" sz="2800">
                <a:solidFill>
                  <a:srgbClr val="000000"/>
                </a:solidFill>
                <a:latin typeface="Poppins"/>
                <a:ea typeface="Poppins"/>
                <a:cs typeface="Poppins"/>
                <a:sym typeface="Poppins"/>
              </a:rPr>
              <a:t> Biodiversity</a:t>
            </a:r>
            <a:r>
              <a:rPr lang="en-US" sz="2800" b="1">
                <a:solidFill>
                  <a:srgbClr val="000000"/>
                </a:solidFill>
                <a:latin typeface="Poppins Bold"/>
                <a:ea typeface="Poppins Bold"/>
                <a:cs typeface="Poppins Bold"/>
                <a:sym typeface="Poppins Bold"/>
              </a:rPr>
              <a:t> </a:t>
            </a:r>
            <a:r>
              <a:rPr lang="en-US" sz="2800">
                <a:solidFill>
                  <a:srgbClr val="000000"/>
                </a:solidFill>
                <a:latin typeface="Poppins"/>
                <a:ea typeface="Poppins"/>
                <a:cs typeface="Poppins"/>
                <a:sym typeface="Poppins"/>
              </a:rPr>
              <a:t>investigation; scientific observation; identifying and classifying living things.</a:t>
            </a:r>
          </a:p>
          <a:p>
            <a:pPr algn="l">
              <a:lnSpc>
                <a:spcPts val="3920"/>
              </a:lnSpc>
            </a:pPr>
            <a:r>
              <a:rPr lang="en-US" sz="2800" b="1">
                <a:solidFill>
                  <a:srgbClr val="000000"/>
                </a:solidFill>
                <a:latin typeface="Poppins Bold"/>
                <a:ea typeface="Poppins Bold"/>
                <a:cs typeface="Poppins Bold"/>
                <a:sym typeface="Poppins Bold"/>
              </a:rPr>
              <a:t>Humanities: </a:t>
            </a:r>
            <a:r>
              <a:rPr lang="en-US" sz="2800">
                <a:solidFill>
                  <a:srgbClr val="000000"/>
                </a:solidFill>
                <a:latin typeface="Poppins"/>
                <a:ea typeface="Poppins"/>
                <a:cs typeface="Poppins"/>
                <a:sym typeface="Poppins"/>
              </a:rPr>
              <a:t>Understanding local environments.</a:t>
            </a:r>
          </a:p>
          <a:p>
            <a:pPr algn="l">
              <a:lnSpc>
                <a:spcPts val="3920"/>
              </a:lnSpc>
            </a:pPr>
            <a:r>
              <a:rPr lang="en-US" sz="2800" b="1">
                <a:solidFill>
                  <a:srgbClr val="000000"/>
                </a:solidFill>
                <a:latin typeface="Poppins Bold"/>
                <a:ea typeface="Poppins Bold"/>
                <a:cs typeface="Poppins Bold"/>
                <a:sym typeface="Poppins Bold"/>
              </a:rPr>
              <a:t>Mathematics &amp; Numeracy: </a:t>
            </a:r>
            <a:r>
              <a:rPr lang="en-US" sz="2800">
                <a:solidFill>
                  <a:srgbClr val="000000"/>
                </a:solidFill>
                <a:latin typeface="Poppins"/>
                <a:ea typeface="Poppins"/>
                <a:cs typeface="Poppins"/>
                <a:sym typeface="Poppins"/>
              </a:rPr>
              <a:t>Sorting and categorising evidence .</a:t>
            </a:r>
          </a:p>
          <a:p>
            <a:pPr algn="l">
              <a:lnSpc>
                <a:spcPts val="3920"/>
              </a:lnSpc>
            </a:pPr>
            <a:r>
              <a:rPr lang="en-US" sz="2800" b="1">
                <a:solidFill>
                  <a:srgbClr val="000000"/>
                </a:solidFill>
                <a:latin typeface="Poppins Bold"/>
                <a:ea typeface="Poppins Bold"/>
                <a:cs typeface="Poppins Bold"/>
                <a:sym typeface="Poppins Bold"/>
              </a:rPr>
              <a:t>Digital Competence Framework: </a:t>
            </a:r>
            <a:r>
              <a:rPr lang="en-US" sz="2800">
                <a:solidFill>
                  <a:srgbClr val="000000"/>
                </a:solidFill>
                <a:latin typeface="Poppins"/>
                <a:ea typeface="Poppins"/>
                <a:cs typeface="Poppins"/>
                <a:sym typeface="Poppins"/>
              </a:rPr>
              <a:t>Collecting and recording data, using digital tools, evaluating digital information.</a:t>
            </a:r>
          </a:p>
          <a:p>
            <a:pPr algn="l">
              <a:lnSpc>
                <a:spcPts val="4479"/>
              </a:lnSpc>
            </a:pPr>
            <a:endParaRPr lang="en-US" sz="2800">
              <a:solidFill>
                <a:srgbClr val="000000"/>
              </a:solidFill>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6A5A"/>
        </a:solidFill>
        <a:effectLst/>
      </p:bgPr>
    </p:bg>
    <p:spTree>
      <p:nvGrpSpPr>
        <p:cNvPr id="1" name=""/>
        <p:cNvGrpSpPr/>
        <p:nvPr/>
      </p:nvGrpSpPr>
      <p:grpSpPr>
        <a:xfrm>
          <a:off x="0" y="0"/>
          <a:ext cx="0" cy="0"/>
          <a:chOff x="0" y="0"/>
          <a:chExt cx="0" cy="0"/>
        </a:xfrm>
      </p:grpSpPr>
      <p:grpSp>
        <p:nvGrpSpPr>
          <p:cNvPr id="2" name="Group 2"/>
          <p:cNvGrpSpPr/>
          <p:nvPr/>
        </p:nvGrpSpPr>
        <p:grpSpPr>
          <a:xfrm rot="126093">
            <a:off x="1271533" y="304649"/>
            <a:ext cx="16807693" cy="10491940"/>
            <a:chOff x="0" y="0"/>
            <a:chExt cx="22410257" cy="13989253"/>
          </a:xfrm>
        </p:grpSpPr>
        <p:grpSp>
          <p:nvGrpSpPr>
            <p:cNvPr id="3" name="Group 3"/>
            <p:cNvGrpSpPr/>
            <p:nvPr/>
          </p:nvGrpSpPr>
          <p:grpSpPr>
            <a:xfrm>
              <a:off x="0" y="369411"/>
              <a:ext cx="22410257" cy="13619842"/>
              <a:chOff x="0" y="0"/>
              <a:chExt cx="5816681" cy="3535090"/>
            </a:xfrm>
          </p:grpSpPr>
          <p:sp>
            <p:nvSpPr>
              <p:cNvPr id="4" name="Freeform 4"/>
              <p:cNvSpPr/>
              <p:nvPr/>
            </p:nvSpPr>
            <p:spPr>
              <a:xfrm>
                <a:off x="0" y="0"/>
                <a:ext cx="5816681" cy="3535090"/>
              </a:xfrm>
              <a:custGeom>
                <a:avLst/>
                <a:gdLst/>
                <a:ahLst/>
                <a:cxnLst/>
                <a:rect l="l" t="t" r="r" b="b"/>
                <a:pathLst>
                  <a:path w="5816681" h="3535090">
                    <a:moveTo>
                      <a:pt x="17649" y="0"/>
                    </a:moveTo>
                    <a:lnTo>
                      <a:pt x="5799032" y="0"/>
                    </a:lnTo>
                    <a:cubicBezTo>
                      <a:pt x="5803712" y="0"/>
                      <a:pt x="5808202" y="1859"/>
                      <a:pt x="5811512" y="5169"/>
                    </a:cubicBezTo>
                    <a:cubicBezTo>
                      <a:pt x="5814821" y="8479"/>
                      <a:pt x="5816681" y="12968"/>
                      <a:pt x="5816681" y="17649"/>
                    </a:cubicBezTo>
                    <a:lnTo>
                      <a:pt x="5816681" y="3517441"/>
                    </a:lnTo>
                    <a:cubicBezTo>
                      <a:pt x="5816681" y="3522122"/>
                      <a:pt x="5814821" y="3526611"/>
                      <a:pt x="5811512" y="3529921"/>
                    </a:cubicBezTo>
                    <a:cubicBezTo>
                      <a:pt x="5808202" y="3533230"/>
                      <a:pt x="5803712" y="3535090"/>
                      <a:pt x="5799032" y="3535090"/>
                    </a:cubicBezTo>
                    <a:lnTo>
                      <a:pt x="17649" y="3535090"/>
                    </a:lnTo>
                    <a:cubicBezTo>
                      <a:pt x="12968" y="3535090"/>
                      <a:pt x="8479" y="3533230"/>
                      <a:pt x="5169" y="3529921"/>
                    </a:cubicBezTo>
                    <a:cubicBezTo>
                      <a:pt x="1859" y="3526611"/>
                      <a:pt x="0" y="3522122"/>
                      <a:pt x="0" y="3517441"/>
                    </a:cubicBezTo>
                    <a:lnTo>
                      <a:pt x="0" y="17649"/>
                    </a:lnTo>
                    <a:cubicBezTo>
                      <a:pt x="0" y="12968"/>
                      <a:pt x="1859" y="8479"/>
                      <a:pt x="5169" y="5169"/>
                    </a:cubicBezTo>
                    <a:cubicBezTo>
                      <a:pt x="8479" y="1859"/>
                      <a:pt x="12968" y="0"/>
                      <a:pt x="17649" y="0"/>
                    </a:cubicBezTo>
                    <a:close/>
                  </a:path>
                </a:pathLst>
              </a:custGeom>
              <a:solidFill>
                <a:srgbClr val="D0DC24"/>
              </a:solidFill>
            </p:spPr>
            <p:txBody>
              <a:bodyPr/>
              <a:lstStyle/>
              <a:p>
                <a:endParaRPr lang="en-GB"/>
              </a:p>
            </p:txBody>
          </p:sp>
          <p:sp>
            <p:nvSpPr>
              <p:cNvPr id="5" name="TextBox 5"/>
              <p:cNvSpPr txBox="1"/>
              <p:nvPr/>
            </p:nvSpPr>
            <p:spPr>
              <a:xfrm>
                <a:off x="0" y="-28575"/>
                <a:ext cx="5816681" cy="3563665"/>
              </a:xfrm>
              <a:prstGeom prst="rect">
                <a:avLst/>
              </a:prstGeom>
            </p:spPr>
            <p:txBody>
              <a:bodyPr lIns="50800" tIns="50800" rIns="50800" bIns="50800" rtlCol="0" anchor="ctr"/>
              <a:lstStyle/>
              <a:p>
                <a:pPr algn="ctr">
                  <a:lnSpc>
                    <a:spcPts val="1960"/>
                  </a:lnSpc>
                </a:pPr>
                <a:endParaRPr/>
              </a:p>
            </p:txBody>
          </p:sp>
        </p:grpSp>
        <p:grpSp>
          <p:nvGrpSpPr>
            <p:cNvPr id="6" name="Group 6"/>
            <p:cNvGrpSpPr/>
            <p:nvPr/>
          </p:nvGrpSpPr>
          <p:grpSpPr>
            <a:xfrm>
              <a:off x="0" y="0"/>
              <a:ext cx="7113685" cy="2084067"/>
              <a:chOff x="0" y="0"/>
              <a:chExt cx="1846388" cy="540929"/>
            </a:xfrm>
          </p:grpSpPr>
          <p:sp>
            <p:nvSpPr>
              <p:cNvPr id="7" name="Freeform 7"/>
              <p:cNvSpPr/>
              <p:nvPr/>
            </p:nvSpPr>
            <p:spPr>
              <a:xfrm>
                <a:off x="0" y="0"/>
                <a:ext cx="1846388" cy="540929"/>
              </a:xfrm>
              <a:custGeom>
                <a:avLst/>
                <a:gdLst/>
                <a:ahLst/>
                <a:cxnLst/>
                <a:rect l="l" t="t" r="r" b="b"/>
                <a:pathLst>
                  <a:path w="1846388" h="540929">
                    <a:moveTo>
                      <a:pt x="1643188" y="0"/>
                    </a:moveTo>
                    <a:cubicBezTo>
                      <a:pt x="1755412" y="0"/>
                      <a:pt x="1846388" y="121091"/>
                      <a:pt x="1846388" y="270464"/>
                    </a:cubicBezTo>
                    <a:cubicBezTo>
                      <a:pt x="1846388" y="419838"/>
                      <a:pt x="1755412" y="540929"/>
                      <a:pt x="1643188" y="540929"/>
                    </a:cubicBezTo>
                    <a:lnTo>
                      <a:pt x="203200" y="540929"/>
                    </a:lnTo>
                    <a:cubicBezTo>
                      <a:pt x="90976" y="540929"/>
                      <a:pt x="0" y="419838"/>
                      <a:pt x="0" y="270464"/>
                    </a:cubicBezTo>
                    <a:cubicBezTo>
                      <a:pt x="0" y="121091"/>
                      <a:pt x="90976" y="0"/>
                      <a:pt x="203200" y="0"/>
                    </a:cubicBezTo>
                    <a:close/>
                  </a:path>
                </a:pathLst>
              </a:custGeom>
              <a:solidFill>
                <a:srgbClr val="D0DC24"/>
              </a:solidFill>
            </p:spPr>
            <p:txBody>
              <a:bodyPr/>
              <a:lstStyle/>
              <a:p>
                <a:endParaRPr lang="en-GB"/>
              </a:p>
            </p:txBody>
          </p:sp>
          <p:sp>
            <p:nvSpPr>
              <p:cNvPr id="8" name="TextBox 8"/>
              <p:cNvSpPr txBox="1"/>
              <p:nvPr/>
            </p:nvSpPr>
            <p:spPr>
              <a:xfrm>
                <a:off x="0" y="-28575"/>
                <a:ext cx="1846388" cy="569504"/>
              </a:xfrm>
              <a:prstGeom prst="rect">
                <a:avLst/>
              </a:prstGeom>
            </p:spPr>
            <p:txBody>
              <a:bodyPr lIns="50800" tIns="50800" rIns="50800" bIns="50800" rtlCol="0" anchor="ctr"/>
              <a:lstStyle/>
              <a:p>
                <a:pPr algn="ctr">
                  <a:lnSpc>
                    <a:spcPts val="1960"/>
                  </a:lnSpc>
                </a:pPr>
                <a:endParaRPr/>
              </a:p>
            </p:txBody>
          </p:sp>
        </p:grpSp>
      </p:grpSp>
      <p:grpSp>
        <p:nvGrpSpPr>
          <p:cNvPr id="9" name="Group 9"/>
          <p:cNvGrpSpPr/>
          <p:nvPr/>
        </p:nvGrpSpPr>
        <p:grpSpPr>
          <a:xfrm>
            <a:off x="673342" y="1228954"/>
            <a:ext cx="17346958" cy="10059520"/>
            <a:chOff x="0" y="0"/>
            <a:chExt cx="6216758" cy="3605105"/>
          </a:xfrm>
        </p:grpSpPr>
        <p:sp>
          <p:nvSpPr>
            <p:cNvPr id="10" name="Freeform 10"/>
            <p:cNvSpPr/>
            <p:nvPr/>
          </p:nvSpPr>
          <p:spPr>
            <a:xfrm>
              <a:off x="0" y="0"/>
              <a:ext cx="6216758" cy="3605105"/>
            </a:xfrm>
            <a:custGeom>
              <a:avLst/>
              <a:gdLst/>
              <a:ahLst/>
              <a:cxnLst/>
              <a:rect l="l" t="t" r="r" b="b"/>
              <a:pathLst>
                <a:path w="6216758" h="3605105">
                  <a:moveTo>
                    <a:pt x="16513" y="0"/>
                  </a:moveTo>
                  <a:lnTo>
                    <a:pt x="6200245" y="0"/>
                  </a:lnTo>
                  <a:cubicBezTo>
                    <a:pt x="6209365" y="0"/>
                    <a:pt x="6216758" y="7393"/>
                    <a:pt x="6216758" y="16513"/>
                  </a:cubicBezTo>
                  <a:lnTo>
                    <a:pt x="6216758" y="3588592"/>
                  </a:lnTo>
                  <a:cubicBezTo>
                    <a:pt x="6216758" y="3597712"/>
                    <a:pt x="6209365" y="3605105"/>
                    <a:pt x="6200245" y="3605105"/>
                  </a:cubicBezTo>
                  <a:lnTo>
                    <a:pt x="16513" y="3605105"/>
                  </a:lnTo>
                  <a:cubicBezTo>
                    <a:pt x="7393" y="3605105"/>
                    <a:pt x="0" y="3597712"/>
                    <a:pt x="0" y="3588592"/>
                  </a:cubicBezTo>
                  <a:lnTo>
                    <a:pt x="0" y="16513"/>
                  </a:lnTo>
                  <a:cubicBezTo>
                    <a:pt x="0" y="7393"/>
                    <a:pt x="7393" y="0"/>
                    <a:pt x="16513" y="0"/>
                  </a:cubicBezTo>
                  <a:close/>
                </a:path>
              </a:pathLst>
            </a:custGeom>
            <a:solidFill>
              <a:srgbClr val="FFFFFF"/>
            </a:solidFill>
          </p:spPr>
          <p:txBody>
            <a:bodyPr/>
            <a:lstStyle/>
            <a:p>
              <a:endParaRPr lang="en-GB"/>
            </a:p>
          </p:txBody>
        </p:sp>
        <p:sp>
          <p:nvSpPr>
            <p:cNvPr id="11" name="TextBox 11"/>
            <p:cNvSpPr txBox="1"/>
            <p:nvPr/>
          </p:nvSpPr>
          <p:spPr>
            <a:xfrm>
              <a:off x="0" y="-28575"/>
              <a:ext cx="6216758" cy="3633680"/>
            </a:xfrm>
            <a:prstGeom prst="rect">
              <a:avLst/>
            </a:prstGeom>
          </p:spPr>
          <p:txBody>
            <a:bodyPr lIns="50800" tIns="50800" rIns="50800" bIns="50800" rtlCol="0" anchor="ctr"/>
            <a:lstStyle/>
            <a:p>
              <a:pPr algn="ctr">
                <a:lnSpc>
                  <a:spcPts val="1960"/>
                </a:lnSpc>
              </a:pPr>
              <a:endParaRPr/>
            </a:p>
          </p:txBody>
        </p:sp>
      </p:grpSp>
      <p:sp>
        <p:nvSpPr>
          <p:cNvPr id="12" name="TextBox 12"/>
          <p:cNvSpPr txBox="1"/>
          <p:nvPr/>
        </p:nvSpPr>
        <p:spPr>
          <a:xfrm>
            <a:off x="9675379" y="1958286"/>
            <a:ext cx="7962345" cy="6019800"/>
          </a:xfrm>
          <a:prstGeom prst="rect">
            <a:avLst/>
          </a:prstGeom>
        </p:spPr>
        <p:txBody>
          <a:bodyPr lIns="0" tIns="0" rIns="0" bIns="0" rtlCol="0" anchor="t">
            <a:spAutoFit/>
          </a:bodyPr>
          <a:lstStyle/>
          <a:p>
            <a:pPr algn="l">
              <a:lnSpc>
                <a:spcPts val="3920"/>
              </a:lnSpc>
            </a:pPr>
            <a:r>
              <a:rPr lang="en-US" sz="2800" b="1" u="sng">
                <a:solidFill>
                  <a:srgbClr val="000000"/>
                </a:solidFill>
                <a:latin typeface="Poppins Bold"/>
                <a:ea typeface="Poppins Bold"/>
                <a:cs typeface="Poppins Bold"/>
                <a:sym typeface="Poppins Bold"/>
              </a:rPr>
              <a:t>English Curriculum Links </a:t>
            </a:r>
          </a:p>
          <a:p>
            <a:pPr algn="l">
              <a:lnSpc>
                <a:spcPts val="3920"/>
              </a:lnSpc>
            </a:pPr>
            <a:r>
              <a:rPr lang="en-US" sz="2800" b="1">
                <a:solidFill>
                  <a:srgbClr val="000000"/>
                </a:solidFill>
                <a:latin typeface="Poppins Bold"/>
                <a:ea typeface="Poppins Bold"/>
                <a:cs typeface="Poppins Bold"/>
                <a:sym typeface="Poppins Bold"/>
              </a:rPr>
              <a:t>Science: </a:t>
            </a:r>
            <a:r>
              <a:rPr lang="en-US" sz="2800">
                <a:solidFill>
                  <a:srgbClr val="000000"/>
                </a:solidFill>
                <a:latin typeface="Poppins"/>
                <a:ea typeface="Poppins"/>
                <a:cs typeface="Poppins"/>
                <a:sym typeface="Poppins"/>
              </a:rPr>
              <a:t>Plants; ecosystems; food chains </a:t>
            </a:r>
          </a:p>
          <a:p>
            <a:pPr algn="l">
              <a:lnSpc>
                <a:spcPts val="3920"/>
              </a:lnSpc>
            </a:pPr>
            <a:r>
              <a:rPr lang="en-US" sz="2800" b="1">
                <a:solidFill>
                  <a:srgbClr val="000000"/>
                </a:solidFill>
                <a:latin typeface="Poppins Bold"/>
                <a:ea typeface="Poppins Bold"/>
                <a:cs typeface="Poppins Bold"/>
                <a:sym typeface="Poppins Bold"/>
              </a:rPr>
              <a:t>Maths: </a:t>
            </a:r>
            <a:r>
              <a:rPr lang="en-US" sz="2800">
                <a:solidFill>
                  <a:srgbClr val="000000"/>
                </a:solidFill>
                <a:latin typeface="Poppins"/>
                <a:ea typeface="Poppins"/>
                <a:cs typeface="Poppins"/>
                <a:sym typeface="Poppins"/>
              </a:rPr>
              <a:t>Sampling; tally charts </a:t>
            </a:r>
          </a:p>
          <a:p>
            <a:pPr algn="l">
              <a:lnSpc>
                <a:spcPts val="3920"/>
              </a:lnSpc>
            </a:pPr>
            <a:r>
              <a:rPr lang="en-US" sz="2800" b="1">
                <a:solidFill>
                  <a:srgbClr val="000000"/>
                </a:solidFill>
                <a:latin typeface="Poppins Bold"/>
                <a:ea typeface="Poppins Bold"/>
                <a:cs typeface="Poppins Bold"/>
                <a:sym typeface="Poppins Bold"/>
              </a:rPr>
              <a:t>Geography: </a:t>
            </a:r>
            <a:r>
              <a:rPr lang="en-US" sz="2800">
                <a:solidFill>
                  <a:srgbClr val="000000"/>
                </a:solidFill>
                <a:latin typeface="Poppins"/>
                <a:ea typeface="Poppins"/>
                <a:cs typeface="Poppins"/>
                <a:sym typeface="Poppins"/>
              </a:rPr>
              <a:t>Sustainability; land use</a:t>
            </a:r>
            <a:r>
              <a:rPr lang="en-US" sz="2800" b="1">
                <a:solidFill>
                  <a:srgbClr val="000000"/>
                </a:solidFill>
                <a:latin typeface="Poppins Bold"/>
                <a:ea typeface="Poppins Bold"/>
                <a:cs typeface="Poppins Bold"/>
                <a:sym typeface="Poppins Bold"/>
              </a:rPr>
              <a:t> </a:t>
            </a:r>
          </a:p>
          <a:p>
            <a:pPr algn="l">
              <a:lnSpc>
                <a:spcPts val="3920"/>
              </a:lnSpc>
            </a:pPr>
            <a:r>
              <a:rPr lang="en-US" sz="2800" b="1" u="sng">
                <a:solidFill>
                  <a:srgbClr val="000000"/>
                </a:solidFill>
                <a:latin typeface="Poppins Bold"/>
                <a:ea typeface="Poppins Bold"/>
                <a:cs typeface="Poppins Bold"/>
                <a:sym typeface="Poppins Bold"/>
              </a:rPr>
              <a:t>Curriculum for Wales </a:t>
            </a:r>
          </a:p>
          <a:p>
            <a:pPr algn="l">
              <a:lnSpc>
                <a:spcPts val="3920"/>
              </a:lnSpc>
            </a:pPr>
            <a:r>
              <a:rPr lang="en-US" sz="2800" b="1">
                <a:solidFill>
                  <a:srgbClr val="000000"/>
                </a:solidFill>
                <a:latin typeface="Poppins Bold"/>
                <a:ea typeface="Poppins Bold"/>
                <a:cs typeface="Poppins Bold"/>
                <a:sym typeface="Poppins Bold"/>
              </a:rPr>
              <a:t>Science &amp; Technology: </a:t>
            </a:r>
            <a:r>
              <a:rPr lang="en-US" sz="2800">
                <a:solidFill>
                  <a:srgbClr val="000000"/>
                </a:solidFill>
                <a:latin typeface="Poppins"/>
                <a:ea typeface="Poppins"/>
                <a:cs typeface="Poppins"/>
                <a:sym typeface="Poppins"/>
              </a:rPr>
              <a:t>Interdependence of living things </a:t>
            </a:r>
          </a:p>
          <a:p>
            <a:pPr algn="l">
              <a:lnSpc>
                <a:spcPts val="3920"/>
              </a:lnSpc>
            </a:pPr>
            <a:r>
              <a:rPr lang="en-US" sz="2800" b="1">
                <a:solidFill>
                  <a:srgbClr val="000000"/>
                </a:solidFill>
                <a:latin typeface="Poppins Bold"/>
                <a:ea typeface="Poppins Bold"/>
                <a:cs typeface="Poppins Bold"/>
                <a:sym typeface="Poppins Bold"/>
              </a:rPr>
              <a:t>Humanities: </a:t>
            </a:r>
            <a:r>
              <a:rPr lang="en-US" sz="2800">
                <a:solidFill>
                  <a:srgbClr val="000000"/>
                </a:solidFill>
                <a:latin typeface="Poppins"/>
                <a:ea typeface="Poppins"/>
                <a:cs typeface="Poppins"/>
                <a:sym typeface="Poppins"/>
              </a:rPr>
              <a:t>Sustainable use of environments </a:t>
            </a:r>
          </a:p>
          <a:p>
            <a:pPr algn="l">
              <a:lnSpc>
                <a:spcPts val="3920"/>
              </a:lnSpc>
            </a:pPr>
            <a:r>
              <a:rPr lang="en-US" sz="2800" b="1">
                <a:solidFill>
                  <a:srgbClr val="000000"/>
                </a:solidFill>
                <a:latin typeface="Poppins Bold"/>
                <a:ea typeface="Poppins Bold"/>
                <a:cs typeface="Poppins Bold"/>
                <a:sym typeface="Poppins Bold"/>
              </a:rPr>
              <a:t>Mathematics &amp; Numeracy: </a:t>
            </a:r>
            <a:r>
              <a:rPr lang="en-US" sz="2800">
                <a:solidFill>
                  <a:srgbClr val="000000"/>
                </a:solidFill>
                <a:latin typeface="Poppins"/>
                <a:ea typeface="Poppins"/>
                <a:cs typeface="Poppins"/>
                <a:sym typeface="Poppins"/>
              </a:rPr>
              <a:t>Recording observations systematically </a:t>
            </a:r>
          </a:p>
          <a:p>
            <a:pPr algn="l">
              <a:lnSpc>
                <a:spcPts val="4479"/>
              </a:lnSpc>
            </a:pPr>
            <a:endParaRPr lang="en-US" sz="2800">
              <a:solidFill>
                <a:srgbClr val="000000"/>
              </a:solidFill>
              <a:latin typeface="Poppins"/>
              <a:ea typeface="Poppins"/>
              <a:cs typeface="Poppins"/>
              <a:sym typeface="Poppins"/>
            </a:endParaRPr>
          </a:p>
        </p:txBody>
      </p:sp>
      <p:sp>
        <p:nvSpPr>
          <p:cNvPr id="13" name="Freeform 13"/>
          <p:cNvSpPr/>
          <p:nvPr/>
        </p:nvSpPr>
        <p:spPr>
          <a:xfrm rot="5400000">
            <a:off x="5184410" y="5685071"/>
            <a:ext cx="8324821" cy="291369"/>
          </a:xfrm>
          <a:custGeom>
            <a:avLst/>
            <a:gdLst/>
            <a:ahLst/>
            <a:cxnLst/>
            <a:rect l="l" t="t" r="r" b="b"/>
            <a:pathLst>
              <a:path w="8324821" h="291369">
                <a:moveTo>
                  <a:pt x="0" y="0"/>
                </a:moveTo>
                <a:lnTo>
                  <a:pt x="8324821" y="0"/>
                </a:lnTo>
                <a:lnTo>
                  <a:pt x="8324821" y="291369"/>
                </a:lnTo>
                <a:lnTo>
                  <a:pt x="0" y="291369"/>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GB"/>
          </a:p>
        </p:txBody>
      </p:sp>
      <p:sp>
        <p:nvSpPr>
          <p:cNvPr id="14" name="Freeform 14"/>
          <p:cNvSpPr/>
          <p:nvPr/>
        </p:nvSpPr>
        <p:spPr>
          <a:xfrm rot="427094">
            <a:off x="16292916" y="355623"/>
            <a:ext cx="564948" cy="2172876"/>
          </a:xfrm>
          <a:custGeom>
            <a:avLst/>
            <a:gdLst/>
            <a:ahLst/>
            <a:cxnLst/>
            <a:rect l="l" t="t" r="r" b="b"/>
            <a:pathLst>
              <a:path w="564948" h="2172876">
                <a:moveTo>
                  <a:pt x="0" y="0"/>
                </a:moveTo>
                <a:lnTo>
                  <a:pt x="564948" y="0"/>
                </a:lnTo>
                <a:lnTo>
                  <a:pt x="564948" y="2172876"/>
                </a:lnTo>
                <a:lnTo>
                  <a:pt x="0" y="217287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5" name="Freeform 15"/>
          <p:cNvSpPr/>
          <p:nvPr/>
        </p:nvSpPr>
        <p:spPr>
          <a:xfrm>
            <a:off x="11413913" y="7782663"/>
            <a:ext cx="4485277" cy="1889423"/>
          </a:xfrm>
          <a:custGeom>
            <a:avLst/>
            <a:gdLst/>
            <a:ahLst/>
            <a:cxnLst/>
            <a:rect l="l" t="t" r="r" b="b"/>
            <a:pathLst>
              <a:path w="4485277" h="1889423">
                <a:moveTo>
                  <a:pt x="0" y="0"/>
                </a:moveTo>
                <a:lnTo>
                  <a:pt x="4485277" y="0"/>
                </a:lnTo>
                <a:lnTo>
                  <a:pt x="4485277" y="1889423"/>
                </a:lnTo>
                <a:lnTo>
                  <a:pt x="0" y="1889423"/>
                </a:lnTo>
                <a:lnTo>
                  <a:pt x="0" y="0"/>
                </a:lnTo>
                <a:close/>
              </a:path>
            </a:pathLst>
          </a:custGeom>
          <a:blipFill>
            <a:blip r:embed="rId4"/>
            <a:stretch>
              <a:fillRect/>
            </a:stretch>
          </a:blipFill>
        </p:spPr>
        <p:txBody>
          <a:bodyPr/>
          <a:lstStyle/>
          <a:p>
            <a:endParaRPr lang="en-GB"/>
          </a:p>
        </p:txBody>
      </p:sp>
      <p:sp>
        <p:nvSpPr>
          <p:cNvPr id="16" name="TextBox 16"/>
          <p:cNvSpPr txBox="1"/>
          <p:nvPr/>
        </p:nvSpPr>
        <p:spPr>
          <a:xfrm>
            <a:off x="1725945" y="1499"/>
            <a:ext cx="2395411" cy="1227455"/>
          </a:xfrm>
          <a:prstGeom prst="rect">
            <a:avLst/>
          </a:prstGeom>
        </p:spPr>
        <p:txBody>
          <a:bodyPr lIns="0" tIns="0" rIns="0" bIns="0" rtlCol="0" anchor="t">
            <a:spAutoFit/>
          </a:bodyPr>
          <a:lstStyle/>
          <a:p>
            <a:pPr algn="l">
              <a:lnSpc>
                <a:spcPts val="9519"/>
              </a:lnSpc>
            </a:pPr>
            <a:r>
              <a:rPr lang="en-US" sz="6799" b="1">
                <a:solidFill>
                  <a:srgbClr val="000000"/>
                </a:solidFill>
                <a:latin typeface="Poppins Bold"/>
                <a:ea typeface="Poppins Bold"/>
                <a:cs typeface="Poppins Bold"/>
                <a:sym typeface="Poppins Bold"/>
              </a:rPr>
              <a:t>June</a:t>
            </a:r>
          </a:p>
        </p:txBody>
      </p:sp>
      <p:sp>
        <p:nvSpPr>
          <p:cNvPr id="17" name="TextBox 17"/>
          <p:cNvSpPr txBox="1"/>
          <p:nvPr/>
        </p:nvSpPr>
        <p:spPr>
          <a:xfrm>
            <a:off x="981075" y="1356336"/>
            <a:ext cx="8039086" cy="8434705"/>
          </a:xfrm>
          <a:prstGeom prst="rect">
            <a:avLst/>
          </a:prstGeom>
        </p:spPr>
        <p:txBody>
          <a:bodyPr lIns="0" tIns="0" rIns="0" bIns="0" rtlCol="0" anchor="t">
            <a:spAutoFit/>
          </a:bodyPr>
          <a:lstStyle/>
          <a:p>
            <a:pPr algn="l">
              <a:lnSpc>
                <a:spcPts val="3920"/>
              </a:lnSpc>
            </a:pPr>
            <a:r>
              <a:rPr lang="en-US" sz="2800" b="1" u="sng">
                <a:solidFill>
                  <a:srgbClr val="000000"/>
                </a:solidFill>
                <a:latin typeface="Poppins Bold"/>
                <a:ea typeface="Poppins Bold"/>
                <a:cs typeface="Poppins Bold"/>
                <a:sym typeface="Poppins Bold"/>
              </a:rPr>
              <a:t>UK Pollinator Monitoring Scheme - FIT Counts</a:t>
            </a:r>
          </a:p>
          <a:p>
            <a:pPr algn="l">
              <a:lnSpc>
                <a:spcPts val="3920"/>
              </a:lnSpc>
            </a:pPr>
            <a:r>
              <a:rPr lang="en-US" sz="2800" b="1">
                <a:solidFill>
                  <a:srgbClr val="000000"/>
                </a:solidFill>
                <a:latin typeface="Poppins Bold"/>
                <a:ea typeface="Poppins Bold"/>
                <a:cs typeface="Poppins Bold"/>
                <a:sym typeface="Poppins Bold"/>
              </a:rPr>
              <a:t>When </a:t>
            </a:r>
            <a:r>
              <a:rPr lang="en-US" sz="2800">
                <a:solidFill>
                  <a:srgbClr val="000000"/>
                </a:solidFill>
                <a:latin typeface="Poppins"/>
                <a:ea typeface="Poppins"/>
                <a:cs typeface="Poppins"/>
                <a:sym typeface="Poppins"/>
              </a:rPr>
              <a:t>– April to September, but June is an ideal time for it.</a:t>
            </a:r>
          </a:p>
          <a:p>
            <a:pPr algn="l">
              <a:lnSpc>
                <a:spcPts val="3920"/>
              </a:lnSpc>
            </a:pPr>
            <a:r>
              <a:rPr lang="en-US" sz="2800" b="1">
                <a:solidFill>
                  <a:srgbClr val="000000"/>
                </a:solidFill>
                <a:latin typeface="Poppins Bold"/>
                <a:ea typeface="Poppins Bold"/>
                <a:cs typeface="Poppins Bold"/>
                <a:sym typeface="Poppins Bold"/>
              </a:rPr>
              <a:t>What </a:t>
            </a:r>
            <a:r>
              <a:rPr lang="en-US" sz="2800">
                <a:solidFill>
                  <a:srgbClr val="000000"/>
                </a:solidFill>
                <a:latin typeface="Poppins"/>
                <a:ea typeface="Poppins"/>
                <a:cs typeface="Poppins"/>
                <a:sym typeface="Poppins"/>
              </a:rPr>
              <a:t>–Pupils observe a flowering plant for 10 minutes and count pollinating insects.</a:t>
            </a:r>
          </a:p>
          <a:p>
            <a:pPr algn="l">
              <a:lnSpc>
                <a:spcPts val="3920"/>
              </a:lnSpc>
            </a:pPr>
            <a:r>
              <a:rPr lang="en-US" sz="2800" b="1">
                <a:solidFill>
                  <a:srgbClr val="000000"/>
                </a:solidFill>
                <a:latin typeface="Poppins Bold"/>
                <a:ea typeface="Poppins Bold"/>
                <a:cs typeface="Poppins Bold"/>
                <a:sym typeface="Poppins Bold"/>
              </a:rPr>
              <a:t>Why </a:t>
            </a:r>
            <a:r>
              <a:rPr lang="en-US" sz="2800">
                <a:solidFill>
                  <a:srgbClr val="000000"/>
                </a:solidFill>
                <a:latin typeface="Poppins"/>
                <a:ea typeface="Poppins"/>
                <a:cs typeface="Poppins"/>
                <a:sym typeface="Poppins"/>
              </a:rPr>
              <a:t>-contribute to national pollinator monitoring. </a:t>
            </a:r>
          </a:p>
          <a:p>
            <a:pPr algn="l">
              <a:lnSpc>
                <a:spcPts val="3920"/>
              </a:lnSpc>
            </a:pPr>
            <a:r>
              <a:rPr lang="en-US" sz="2800" b="1">
                <a:solidFill>
                  <a:srgbClr val="000000"/>
                </a:solidFill>
                <a:latin typeface="Poppins Bold"/>
                <a:ea typeface="Poppins Bold"/>
                <a:cs typeface="Poppins Bold"/>
                <a:sym typeface="Poppins Bold"/>
              </a:rPr>
              <a:t>Time </a:t>
            </a:r>
            <a:r>
              <a:rPr lang="en-US" sz="2800">
                <a:solidFill>
                  <a:srgbClr val="000000"/>
                </a:solidFill>
                <a:latin typeface="Poppins"/>
                <a:ea typeface="Poppins"/>
                <a:cs typeface="Poppins"/>
                <a:sym typeface="Poppins"/>
              </a:rPr>
              <a:t>– 15–30 minutes </a:t>
            </a:r>
          </a:p>
          <a:p>
            <a:pPr algn="l">
              <a:lnSpc>
                <a:spcPts val="3920"/>
              </a:lnSpc>
            </a:pPr>
            <a:r>
              <a:rPr lang="en-US" sz="2800" b="1">
                <a:solidFill>
                  <a:srgbClr val="000000"/>
                </a:solidFill>
                <a:latin typeface="Poppins Bold"/>
                <a:ea typeface="Poppins Bold"/>
                <a:cs typeface="Poppins Bold"/>
                <a:sym typeface="Poppins Bold"/>
              </a:rPr>
              <a:t>Difficulty </a:t>
            </a:r>
            <a:r>
              <a:rPr lang="en-US" sz="2800">
                <a:solidFill>
                  <a:srgbClr val="000000"/>
                </a:solidFill>
                <a:latin typeface="Poppins"/>
                <a:ea typeface="Poppins"/>
                <a:cs typeface="Poppins"/>
                <a:sym typeface="Poppins"/>
              </a:rPr>
              <a:t>– Easy </a:t>
            </a:r>
          </a:p>
          <a:p>
            <a:pPr algn="l">
              <a:lnSpc>
                <a:spcPts val="3920"/>
              </a:lnSpc>
            </a:pPr>
            <a:r>
              <a:rPr lang="en-US" sz="2800" b="1">
                <a:solidFill>
                  <a:srgbClr val="000000"/>
                </a:solidFill>
                <a:latin typeface="Poppins Bold"/>
                <a:ea typeface="Poppins Bold"/>
                <a:cs typeface="Poppins Bold"/>
                <a:sym typeface="Poppins Bold"/>
              </a:rPr>
              <a:t>Who </a:t>
            </a:r>
            <a:r>
              <a:rPr lang="en-US" sz="2800">
                <a:solidFill>
                  <a:srgbClr val="000000"/>
                </a:solidFill>
                <a:latin typeface="Poppins"/>
                <a:ea typeface="Poppins"/>
                <a:cs typeface="Poppins"/>
                <a:sym typeface="Poppins"/>
              </a:rPr>
              <a:t>- KS1 (supported), KS2, KS3 </a:t>
            </a:r>
          </a:p>
          <a:p>
            <a:pPr algn="l">
              <a:lnSpc>
                <a:spcPts val="3920"/>
              </a:lnSpc>
            </a:pPr>
            <a:r>
              <a:rPr lang="en-US" sz="2800" b="1">
                <a:solidFill>
                  <a:srgbClr val="000000"/>
                </a:solidFill>
                <a:latin typeface="Poppins Bold"/>
                <a:ea typeface="Poppins Bold"/>
                <a:cs typeface="Poppins Bold"/>
                <a:sym typeface="Poppins Bold"/>
              </a:rPr>
              <a:t>Adaptations</a:t>
            </a:r>
            <a:r>
              <a:rPr lang="en-US" sz="2800">
                <a:solidFill>
                  <a:srgbClr val="000000"/>
                </a:solidFill>
                <a:latin typeface="Poppins"/>
                <a:ea typeface="Poppins"/>
                <a:cs typeface="Poppins"/>
                <a:sym typeface="Poppins"/>
              </a:rPr>
              <a:t> - Hopefully its sunny! Pollinator biodiversity quizzes, lifecycle and food chain investigations, draw and label your favourite pollinator</a:t>
            </a:r>
          </a:p>
          <a:p>
            <a:pPr algn="l">
              <a:lnSpc>
                <a:spcPts val="3920"/>
              </a:lnSpc>
            </a:pPr>
            <a:r>
              <a:rPr lang="en-US" sz="2800" b="1" u="sng">
                <a:solidFill>
                  <a:srgbClr val="000000"/>
                </a:solidFill>
                <a:latin typeface="Poppins Bold"/>
                <a:ea typeface="Poppins Bold"/>
                <a:cs typeface="Poppins Bold"/>
                <a:sym typeface="Poppins Bold"/>
                <a:hlinkClick r:id="rId5" tooltip="https://ukpoms.org.uk/fit-counts"/>
              </a:rPr>
              <a:t>Link to the project</a:t>
            </a:r>
          </a:p>
          <a:p>
            <a:pPr algn="l">
              <a:lnSpc>
                <a:spcPts val="3920"/>
              </a:lnSpc>
            </a:pPr>
            <a:endParaRPr lang="en-US" sz="2800" b="1" u="sng">
              <a:solidFill>
                <a:srgbClr val="000000"/>
              </a:solidFill>
              <a:latin typeface="Poppins Bold"/>
              <a:ea typeface="Poppins Bold"/>
              <a:cs typeface="Poppins Bold"/>
              <a:sym typeface="Poppins Bold"/>
              <a:hlinkClick r:id="rId5" tooltip="https://ukpoms.org.uk/fit-count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6A5A"/>
        </a:solidFill>
        <a:effectLst/>
      </p:bgPr>
    </p:bg>
    <p:spTree>
      <p:nvGrpSpPr>
        <p:cNvPr id="1" name=""/>
        <p:cNvGrpSpPr/>
        <p:nvPr/>
      </p:nvGrpSpPr>
      <p:grpSpPr>
        <a:xfrm>
          <a:off x="0" y="0"/>
          <a:ext cx="0" cy="0"/>
          <a:chOff x="0" y="0"/>
          <a:chExt cx="0" cy="0"/>
        </a:xfrm>
      </p:grpSpPr>
      <p:grpSp>
        <p:nvGrpSpPr>
          <p:cNvPr id="2" name="Group 2"/>
          <p:cNvGrpSpPr/>
          <p:nvPr/>
        </p:nvGrpSpPr>
        <p:grpSpPr>
          <a:xfrm rot="126093">
            <a:off x="1271533" y="304649"/>
            <a:ext cx="16807693" cy="10491940"/>
            <a:chOff x="0" y="0"/>
            <a:chExt cx="22410257" cy="13989253"/>
          </a:xfrm>
        </p:grpSpPr>
        <p:grpSp>
          <p:nvGrpSpPr>
            <p:cNvPr id="3" name="Group 3"/>
            <p:cNvGrpSpPr/>
            <p:nvPr/>
          </p:nvGrpSpPr>
          <p:grpSpPr>
            <a:xfrm>
              <a:off x="0" y="369411"/>
              <a:ext cx="22410257" cy="13619842"/>
              <a:chOff x="0" y="0"/>
              <a:chExt cx="5816681" cy="3535090"/>
            </a:xfrm>
          </p:grpSpPr>
          <p:sp>
            <p:nvSpPr>
              <p:cNvPr id="4" name="Freeform 4"/>
              <p:cNvSpPr/>
              <p:nvPr/>
            </p:nvSpPr>
            <p:spPr>
              <a:xfrm>
                <a:off x="0" y="0"/>
                <a:ext cx="5816681" cy="3535090"/>
              </a:xfrm>
              <a:custGeom>
                <a:avLst/>
                <a:gdLst/>
                <a:ahLst/>
                <a:cxnLst/>
                <a:rect l="l" t="t" r="r" b="b"/>
                <a:pathLst>
                  <a:path w="5816681" h="3535090">
                    <a:moveTo>
                      <a:pt x="17649" y="0"/>
                    </a:moveTo>
                    <a:lnTo>
                      <a:pt x="5799032" y="0"/>
                    </a:lnTo>
                    <a:cubicBezTo>
                      <a:pt x="5803712" y="0"/>
                      <a:pt x="5808202" y="1859"/>
                      <a:pt x="5811512" y="5169"/>
                    </a:cubicBezTo>
                    <a:cubicBezTo>
                      <a:pt x="5814821" y="8479"/>
                      <a:pt x="5816681" y="12968"/>
                      <a:pt x="5816681" y="17649"/>
                    </a:cubicBezTo>
                    <a:lnTo>
                      <a:pt x="5816681" y="3517441"/>
                    </a:lnTo>
                    <a:cubicBezTo>
                      <a:pt x="5816681" y="3522122"/>
                      <a:pt x="5814821" y="3526611"/>
                      <a:pt x="5811512" y="3529921"/>
                    </a:cubicBezTo>
                    <a:cubicBezTo>
                      <a:pt x="5808202" y="3533230"/>
                      <a:pt x="5803712" y="3535090"/>
                      <a:pt x="5799032" y="3535090"/>
                    </a:cubicBezTo>
                    <a:lnTo>
                      <a:pt x="17649" y="3535090"/>
                    </a:lnTo>
                    <a:cubicBezTo>
                      <a:pt x="12968" y="3535090"/>
                      <a:pt x="8479" y="3533230"/>
                      <a:pt x="5169" y="3529921"/>
                    </a:cubicBezTo>
                    <a:cubicBezTo>
                      <a:pt x="1859" y="3526611"/>
                      <a:pt x="0" y="3522122"/>
                      <a:pt x="0" y="3517441"/>
                    </a:cubicBezTo>
                    <a:lnTo>
                      <a:pt x="0" y="17649"/>
                    </a:lnTo>
                    <a:cubicBezTo>
                      <a:pt x="0" y="12968"/>
                      <a:pt x="1859" y="8479"/>
                      <a:pt x="5169" y="5169"/>
                    </a:cubicBezTo>
                    <a:cubicBezTo>
                      <a:pt x="8479" y="1859"/>
                      <a:pt x="12968" y="0"/>
                      <a:pt x="17649" y="0"/>
                    </a:cubicBezTo>
                    <a:close/>
                  </a:path>
                </a:pathLst>
              </a:custGeom>
              <a:solidFill>
                <a:srgbClr val="D0DC24"/>
              </a:solidFill>
            </p:spPr>
            <p:txBody>
              <a:bodyPr/>
              <a:lstStyle/>
              <a:p>
                <a:endParaRPr lang="en-GB"/>
              </a:p>
            </p:txBody>
          </p:sp>
          <p:sp>
            <p:nvSpPr>
              <p:cNvPr id="5" name="TextBox 5"/>
              <p:cNvSpPr txBox="1"/>
              <p:nvPr/>
            </p:nvSpPr>
            <p:spPr>
              <a:xfrm>
                <a:off x="0" y="-28575"/>
                <a:ext cx="5816681" cy="3563665"/>
              </a:xfrm>
              <a:prstGeom prst="rect">
                <a:avLst/>
              </a:prstGeom>
            </p:spPr>
            <p:txBody>
              <a:bodyPr lIns="50800" tIns="50800" rIns="50800" bIns="50800" rtlCol="0" anchor="ctr"/>
              <a:lstStyle/>
              <a:p>
                <a:pPr algn="ctr">
                  <a:lnSpc>
                    <a:spcPts val="1960"/>
                  </a:lnSpc>
                </a:pPr>
                <a:endParaRPr/>
              </a:p>
            </p:txBody>
          </p:sp>
        </p:grpSp>
        <p:grpSp>
          <p:nvGrpSpPr>
            <p:cNvPr id="6" name="Group 6"/>
            <p:cNvGrpSpPr/>
            <p:nvPr/>
          </p:nvGrpSpPr>
          <p:grpSpPr>
            <a:xfrm>
              <a:off x="0" y="0"/>
              <a:ext cx="7113685" cy="2084067"/>
              <a:chOff x="0" y="0"/>
              <a:chExt cx="1846388" cy="540929"/>
            </a:xfrm>
          </p:grpSpPr>
          <p:sp>
            <p:nvSpPr>
              <p:cNvPr id="7" name="Freeform 7"/>
              <p:cNvSpPr/>
              <p:nvPr/>
            </p:nvSpPr>
            <p:spPr>
              <a:xfrm>
                <a:off x="0" y="0"/>
                <a:ext cx="1846388" cy="540929"/>
              </a:xfrm>
              <a:custGeom>
                <a:avLst/>
                <a:gdLst/>
                <a:ahLst/>
                <a:cxnLst/>
                <a:rect l="l" t="t" r="r" b="b"/>
                <a:pathLst>
                  <a:path w="1846388" h="540929">
                    <a:moveTo>
                      <a:pt x="1643188" y="0"/>
                    </a:moveTo>
                    <a:cubicBezTo>
                      <a:pt x="1755412" y="0"/>
                      <a:pt x="1846388" y="121091"/>
                      <a:pt x="1846388" y="270464"/>
                    </a:cubicBezTo>
                    <a:cubicBezTo>
                      <a:pt x="1846388" y="419838"/>
                      <a:pt x="1755412" y="540929"/>
                      <a:pt x="1643188" y="540929"/>
                    </a:cubicBezTo>
                    <a:lnTo>
                      <a:pt x="203200" y="540929"/>
                    </a:lnTo>
                    <a:cubicBezTo>
                      <a:pt x="90976" y="540929"/>
                      <a:pt x="0" y="419838"/>
                      <a:pt x="0" y="270464"/>
                    </a:cubicBezTo>
                    <a:cubicBezTo>
                      <a:pt x="0" y="121091"/>
                      <a:pt x="90976" y="0"/>
                      <a:pt x="203200" y="0"/>
                    </a:cubicBezTo>
                    <a:close/>
                  </a:path>
                </a:pathLst>
              </a:custGeom>
              <a:solidFill>
                <a:srgbClr val="D0DC24"/>
              </a:solidFill>
            </p:spPr>
            <p:txBody>
              <a:bodyPr/>
              <a:lstStyle/>
              <a:p>
                <a:endParaRPr lang="en-GB"/>
              </a:p>
            </p:txBody>
          </p:sp>
          <p:sp>
            <p:nvSpPr>
              <p:cNvPr id="8" name="TextBox 8"/>
              <p:cNvSpPr txBox="1"/>
              <p:nvPr/>
            </p:nvSpPr>
            <p:spPr>
              <a:xfrm>
                <a:off x="0" y="-28575"/>
                <a:ext cx="1846388" cy="569504"/>
              </a:xfrm>
              <a:prstGeom prst="rect">
                <a:avLst/>
              </a:prstGeom>
            </p:spPr>
            <p:txBody>
              <a:bodyPr lIns="50800" tIns="50800" rIns="50800" bIns="50800" rtlCol="0" anchor="ctr"/>
              <a:lstStyle/>
              <a:p>
                <a:pPr algn="ctr">
                  <a:lnSpc>
                    <a:spcPts val="1960"/>
                  </a:lnSpc>
                </a:pPr>
                <a:endParaRPr/>
              </a:p>
            </p:txBody>
          </p:sp>
        </p:grpSp>
      </p:grpSp>
      <p:grpSp>
        <p:nvGrpSpPr>
          <p:cNvPr id="9" name="Group 9"/>
          <p:cNvGrpSpPr/>
          <p:nvPr/>
        </p:nvGrpSpPr>
        <p:grpSpPr>
          <a:xfrm>
            <a:off x="673342" y="1228954"/>
            <a:ext cx="17346958" cy="10059520"/>
            <a:chOff x="0" y="0"/>
            <a:chExt cx="6216758" cy="3605105"/>
          </a:xfrm>
        </p:grpSpPr>
        <p:sp>
          <p:nvSpPr>
            <p:cNvPr id="10" name="Freeform 10"/>
            <p:cNvSpPr/>
            <p:nvPr/>
          </p:nvSpPr>
          <p:spPr>
            <a:xfrm>
              <a:off x="0" y="0"/>
              <a:ext cx="6216758" cy="3605105"/>
            </a:xfrm>
            <a:custGeom>
              <a:avLst/>
              <a:gdLst/>
              <a:ahLst/>
              <a:cxnLst/>
              <a:rect l="l" t="t" r="r" b="b"/>
              <a:pathLst>
                <a:path w="6216758" h="3605105">
                  <a:moveTo>
                    <a:pt x="16513" y="0"/>
                  </a:moveTo>
                  <a:lnTo>
                    <a:pt x="6200245" y="0"/>
                  </a:lnTo>
                  <a:cubicBezTo>
                    <a:pt x="6209365" y="0"/>
                    <a:pt x="6216758" y="7393"/>
                    <a:pt x="6216758" y="16513"/>
                  </a:cubicBezTo>
                  <a:lnTo>
                    <a:pt x="6216758" y="3588592"/>
                  </a:lnTo>
                  <a:cubicBezTo>
                    <a:pt x="6216758" y="3597712"/>
                    <a:pt x="6209365" y="3605105"/>
                    <a:pt x="6200245" y="3605105"/>
                  </a:cubicBezTo>
                  <a:lnTo>
                    <a:pt x="16513" y="3605105"/>
                  </a:lnTo>
                  <a:cubicBezTo>
                    <a:pt x="7393" y="3605105"/>
                    <a:pt x="0" y="3597712"/>
                    <a:pt x="0" y="3588592"/>
                  </a:cubicBezTo>
                  <a:lnTo>
                    <a:pt x="0" y="16513"/>
                  </a:lnTo>
                  <a:cubicBezTo>
                    <a:pt x="0" y="7393"/>
                    <a:pt x="7393" y="0"/>
                    <a:pt x="16513" y="0"/>
                  </a:cubicBezTo>
                  <a:close/>
                </a:path>
              </a:pathLst>
            </a:custGeom>
            <a:solidFill>
              <a:srgbClr val="FFFFFF"/>
            </a:solidFill>
          </p:spPr>
          <p:txBody>
            <a:bodyPr/>
            <a:lstStyle/>
            <a:p>
              <a:endParaRPr lang="en-GB"/>
            </a:p>
          </p:txBody>
        </p:sp>
        <p:sp>
          <p:nvSpPr>
            <p:cNvPr id="11" name="TextBox 11"/>
            <p:cNvSpPr txBox="1"/>
            <p:nvPr/>
          </p:nvSpPr>
          <p:spPr>
            <a:xfrm>
              <a:off x="0" y="-28575"/>
              <a:ext cx="6216758" cy="3633680"/>
            </a:xfrm>
            <a:prstGeom prst="rect">
              <a:avLst/>
            </a:prstGeom>
          </p:spPr>
          <p:txBody>
            <a:bodyPr lIns="50800" tIns="50800" rIns="50800" bIns="50800" rtlCol="0" anchor="ctr"/>
            <a:lstStyle/>
            <a:p>
              <a:pPr algn="ctr">
                <a:lnSpc>
                  <a:spcPts val="1960"/>
                </a:lnSpc>
              </a:pPr>
              <a:endParaRPr/>
            </a:p>
          </p:txBody>
        </p:sp>
      </p:grpSp>
      <p:sp>
        <p:nvSpPr>
          <p:cNvPr id="12" name="TextBox 12"/>
          <p:cNvSpPr txBox="1"/>
          <p:nvPr/>
        </p:nvSpPr>
        <p:spPr>
          <a:xfrm>
            <a:off x="9978280" y="2121535"/>
            <a:ext cx="7962345" cy="5958205"/>
          </a:xfrm>
          <a:prstGeom prst="rect">
            <a:avLst/>
          </a:prstGeom>
        </p:spPr>
        <p:txBody>
          <a:bodyPr lIns="0" tIns="0" rIns="0" bIns="0" rtlCol="0" anchor="t">
            <a:spAutoFit/>
          </a:bodyPr>
          <a:lstStyle/>
          <a:p>
            <a:pPr algn="l">
              <a:lnSpc>
                <a:spcPts val="3920"/>
              </a:lnSpc>
            </a:pPr>
            <a:r>
              <a:rPr lang="en-US" sz="2800" b="1" u="sng">
                <a:solidFill>
                  <a:srgbClr val="000000"/>
                </a:solidFill>
                <a:latin typeface="Poppins Bold"/>
                <a:ea typeface="Poppins Bold"/>
                <a:cs typeface="Poppins Bold"/>
                <a:sym typeface="Poppins Bold"/>
              </a:rPr>
              <a:t>English Curriculum Links </a:t>
            </a:r>
          </a:p>
          <a:p>
            <a:pPr algn="l">
              <a:lnSpc>
                <a:spcPts val="3920"/>
              </a:lnSpc>
            </a:pPr>
            <a:r>
              <a:rPr lang="en-US" sz="2800" b="1">
                <a:solidFill>
                  <a:srgbClr val="000000"/>
                </a:solidFill>
                <a:latin typeface="Poppins Bold"/>
                <a:ea typeface="Poppins Bold"/>
                <a:cs typeface="Poppins Bold"/>
                <a:sym typeface="Poppins Bold"/>
              </a:rPr>
              <a:t>Science: </a:t>
            </a:r>
            <a:r>
              <a:rPr lang="en-US" sz="2800">
                <a:solidFill>
                  <a:srgbClr val="000000"/>
                </a:solidFill>
                <a:latin typeface="Poppins"/>
                <a:ea typeface="Poppins"/>
                <a:cs typeface="Poppins"/>
                <a:sym typeface="Poppins"/>
              </a:rPr>
              <a:t>Habitats; adaptation; life cycles </a:t>
            </a:r>
          </a:p>
          <a:p>
            <a:pPr algn="l">
              <a:lnSpc>
                <a:spcPts val="3920"/>
              </a:lnSpc>
            </a:pPr>
            <a:r>
              <a:rPr lang="en-US" sz="2800" b="1">
                <a:solidFill>
                  <a:srgbClr val="000000"/>
                </a:solidFill>
                <a:latin typeface="Poppins Bold"/>
                <a:ea typeface="Poppins Bold"/>
                <a:cs typeface="Poppins Bold"/>
                <a:sym typeface="Poppins Bold"/>
              </a:rPr>
              <a:t>Maths: </a:t>
            </a:r>
            <a:r>
              <a:rPr lang="en-US" sz="2800">
                <a:solidFill>
                  <a:srgbClr val="000000"/>
                </a:solidFill>
                <a:latin typeface="Poppins"/>
                <a:ea typeface="Poppins"/>
                <a:cs typeface="Poppins"/>
                <a:sym typeface="Poppins"/>
              </a:rPr>
              <a:t>Data recording and graphs </a:t>
            </a:r>
          </a:p>
          <a:p>
            <a:pPr algn="l">
              <a:lnSpc>
                <a:spcPts val="3920"/>
              </a:lnSpc>
            </a:pPr>
            <a:r>
              <a:rPr lang="en-US" sz="2800" b="1">
                <a:solidFill>
                  <a:srgbClr val="000000"/>
                </a:solidFill>
                <a:latin typeface="Poppins Bold"/>
                <a:ea typeface="Poppins Bold"/>
                <a:cs typeface="Poppins Bold"/>
                <a:sym typeface="Poppins Bold"/>
              </a:rPr>
              <a:t>Geography: </a:t>
            </a:r>
            <a:r>
              <a:rPr lang="en-US" sz="2800">
                <a:solidFill>
                  <a:srgbClr val="000000"/>
                </a:solidFill>
                <a:latin typeface="Poppins"/>
                <a:ea typeface="Poppins"/>
                <a:cs typeface="Poppins"/>
                <a:sym typeface="Poppins"/>
              </a:rPr>
              <a:t>Climate and habitats</a:t>
            </a:r>
            <a:r>
              <a:rPr lang="en-US" sz="2800" b="1">
                <a:solidFill>
                  <a:srgbClr val="000000"/>
                </a:solidFill>
                <a:latin typeface="Poppins Bold"/>
                <a:ea typeface="Poppins Bold"/>
                <a:cs typeface="Poppins Bold"/>
                <a:sym typeface="Poppins Bold"/>
              </a:rPr>
              <a:t> </a:t>
            </a:r>
          </a:p>
          <a:p>
            <a:pPr algn="l">
              <a:lnSpc>
                <a:spcPts val="3920"/>
              </a:lnSpc>
            </a:pPr>
            <a:r>
              <a:rPr lang="en-US" sz="2800" b="1" u="sng">
                <a:solidFill>
                  <a:srgbClr val="000000"/>
                </a:solidFill>
                <a:latin typeface="Poppins Bold"/>
                <a:ea typeface="Poppins Bold"/>
                <a:cs typeface="Poppins Bold"/>
                <a:sym typeface="Poppins Bold"/>
              </a:rPr>
              <a:t>Curriculum for Wales </a:t>
            </a:r>
          </a:p>
          <a:p>
            <a:pPr algn="l">
              <a:lnSpc>
                <a:spcPts val="3920"/>
              </a:lnSpc>
            </a:pPr>
            <a:r>
              <a:rPr lang="en-US" sz="2800" b="1">
                <a:solidFill>
                  <a:srgbClr val="000000"/>
                </a:solidFill>
                <a:latin typeface="Poppins Bold"/>
                <a:ea typeface="Poppins Bold"/>
                <a:cs typeface="Poppins Bold"/>
                <a:sym typeface="Poppins Bold"/>
              </a:rPr>
              <a:t>Science &amp; Technology:</a:t>
            </a:r>
            <a:r>
              <a:rPr lang="en-US" sz="2800">
                <a:solidFill>
                  <a:srgbClr val="000000"/>
                </a:solidFill>
                <a:latin typeface="Poppins"/>
                <a:ea typeface="Poppins"/>
                <a:cs typeface="Poppins"/>
                <a:sym typeface="Poppins"/>
              </a:rPr>
              <a:t> Biodiversity and adaptation </a:t>
            </a:r>
          </a:p>
          <a:p>
            <a:pPr algn="l">
              <a:lnSpc>
                <a:spcPts val="3920"/>
              </a:lnSpc>
            </a:pPr>
            <a:r>
              <a:rPr lang="en-US" sz="2800" b="1">
                <a:solidFill>
                  <a:srgbClr val="000000"/>
                </a:solidFill>
                <a:latin typeface="Poppins Bold"/>
                <a:ea typeface="Poppins Bold"/>
                <a:cs typeface="Poppins Bold"/>
                <a:sym typeface="Poppins Bold"/>
              </a:rPr>
              <a:t>Humanities: </a:t>
            </a:r>
            <a:r>
              <a:rPr lang="en-US" sz="2800">
                <a:solidFill>
                  <a:srgbClr val="000000"/>
                </a:solidFill>
                <a:latin typeface="Poppins"/>
                <a:ea typeface="Poppins"/>
                <a:cs typeface="Poppins"/>
                <a:sym typeface="Poppins"/>
              </a:rPr>
              <a:t>Environmental change awareness </a:t>
            </a:r>
          </a:p>
          <a:p>
            <a:pPr algn="l">
              <a:lnSpc>
                <a:spcPts val="3920"/>
              </a:lnSpc>
            </a:pPr>
            <a:r>
              <a:rPr lang="en-US" sz="2800" b="1">
                <a:solidFill>
                  <a:srgbClr val="000000"/>
                </a:solidFill>
                <a:latin typeface="Poppins Bold"/>
                <a:ea typeface="Poppins Bold"/>
                <a:cs typeface="Poppins Bold"/>
                <a:sym typeface="Poppins Bold"/>
              </a:rPr>
              <a:t>Mathematics &amp; Numeracy: </a:t>
            </a:r>
            <a:r>
              <a:rPr lang="en-US" sz="2800">
                <a:solidFill>
                  <a:srgbClr val="000000"/>
                </a:solidFill>
                <a:latin typeface="Poppins"/>
                <a:ea typeface="Poppins"/>
                <a:cs typeface="Poppins"/>
                <a:sym typeface="Poppins"/>
              </a:rPr>
              <a:t>Data presentation </a:t>
            </a:r>
          </a:p>
          <a:p>
            <a:pPr algn="l">
              <a:lnSpc>
                <a:spcPts val="3920"/>
              </a:lnSpc>
            </a:pPr>
            <a:endParaRPr lang="en-US" sz="2800">
              <a:solidFill>
                <a:srgbClr val="000000"/>
              </a:solidFill>
              <a:latin typeface="Poppins"/>
              <a:ea typeface="Poppins"/>
              <a:cs typeface="Poppins"/>
              <a:sym typeface="Poppins"/>
            </a:endParaRPr>
          </a:p>
        </p:txBody>
      </p:sp>
      <p:sp>
        <p:nvSpPr>
          <p:cNvPr id="13" name="Freeform 13"/>
          <p:cNvSpPr/>
          <p:nvPr/>
        </p:nvSpPr>
        <p:spPr>
          <a:xfrm rot="427094">
            <a:off x="16292916" y="355623"/>
            <a:ext cx="564948" cy="2172876"/>
          </a:xfrm>
          <a:custGeom>
            <a:avLst/>
            <a:gdLst/>
            <a:ahLst/>
            <a:cxnLst/>
            <a:rect l="l" t="t" r="r" b="b"/>
            <a:pathLst>
              <a:path w="564948" h="2172876">
                <a:moveTo>
                  <a:pt x="0" y="0"/>
                </a:moveTo>
                <a:lnTo>
                  <a:pt x="564948" y="0"/>
                </a:lnTo>
                <a:lnTo>
                  <a:pt x="564948" y="2172876"/>
                </a:lnTo>
                <a:lnTo>
                  <a:pt x="0" y="2172876"/>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GB"/>
          </a:p>
        </p:txBody>
      </p:sp>
      <p:sp>
        <p:nvSpPr>
          <p:cNvPr id="14" name="Freeform 14"/>
          <p:cNvSpPr/>
          <p:nvPr/>
        </p:nvSpPr>
        <p:spPr>
          <a:xfrm rot="5400000">
            <a:off x="5184410" y="5685071"/>
            <a:ext cx="8324821" cy="291369"/>
          </a:xfrm>
          <a:custGeom>
            <a:avLst/>
            <a:gdLst/>
            <a:ahLst/>
            <a:cxnLst/>
            <a:rect l="l" t="t" r="r" b="b"/>
            <a:pathLst>
              <a:path w="8324821" h="291369">
                <a:moveTo>
                  <a:pt x="0" y="0"/>
                </a:moveTo>
                <a:lnTo>
                  <a:pt x="8324821" y="0"/>
                </a:lnTo>
                <a:lnTo>
                  <a:pt x="8324821" y="291369"/>
                </a:lnTo>
                <a:lnTo>
                  <a:pt x="0" y="29136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5" name="Freeform 15"/>
          <p:cNvSpPr/>
          <p:nvPr/>
        </p:nvSpPr>
        <p:spPr>
          <a:xfrm>
            <a:off x="12188320" y="8079740"/>
            <a:ext cx="3542265" cy="1335304"/>
          </a:xfrm>
          <a:custGeom>
            <a:avLst/>
            <a:gdLst/>
            <a:ahLst/>
            <a:cxnLst/>
            <a:rect l="l" t="t" r="r" b="b"/>
            <a:pathLst>
              <a:path w="3542265" h="1335304">
                <a:moveTo>
                  <a:pt x="0" y="0"/>
                </a:moveTo>
                <a:lnTo>
                  <a:pt x="3542265" y="0"/>
                </a:lnTo>
                <a:lnTo>
                  <a:pt x="3542265" y="1335304"/>
                </a:lnTo>
                <a:lnTo>
                  <a:pt x="0" y="1335304"/>
                </a:lnTo>
                <a:lnTo>
                  <a:pt x="0" y="0"/>
                </a:lnTo>
                <a:close/>
              </a:path>
            </a:pathLst>
          </a:custGeom>
          <a:blipFill>
            <a:blip r:embed="rId4"/>
            <a:stretch>
              <a:fillRect l="-1212" t="-53691" r="-1440" b="-74711"/>
            </a:stretch>
          </a:blipFill>
        </p:spPr>
        <p:txBody>
          <a:bodyPr/>
          <a:lstStyle/>
          <a:p>
            <a:endParaRPr lang="en-GB"/>
          </a:p>
        </p:txBody>
      </p:sp>
      <p:sp>
        <p:nvSpPr>
          <p:cNvPr id="16" name="Freeform 16"/>
          <p:cNvSpPr/>
          <p:nvPr/>
        </p:nvSpPr>
        <p:spPr>
          <a:xfrm>
            <a:off x="7887507" y="1668345"/>
            <a:ext cx="1256493" cy="1480404"/>
          </a:xfrm>
          <a:custGeom>
            <a:avLst/>
            <a:gdLst/>
            <a:ahLst/>
            <a:cxnLst/>
            <a:rect l="l" t="t" r="r" b="b"/>
            <a:pathLst>
              <a:path w="1256493" h="1480404">
                <a:moveTo>
                  <a:pt x="0" y="0"/>
                </a:moveTo>
                <a:lnTo>
                  <a:pt x="1256493" y="0"/>
                </a:lnTo>
                <a:lnTo>
                  <a:pt x="1256493" y="1480405"/>
                </a:lnTo>
                <a:lnTo>
                  <a:pt x="0" y="148040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7" name="Freeform 17"/>
          <p:cNvSpPr/>
          <p:nvPr/>
        </p:nvSpPr>
        <p:spPr>
          <a:xfrm>
            <a:off x="5774809" y="8747392"/>
            <a:ext cx="1366658" cy="1231701"/>
          </a:xfrm>
          <a:custGeom>
            <a:avLst/>
            <a:gdLst/>
            <a:ahLst/>
            <a:cxnLst/>
            <a:rect l="l" t="t" r="r" b="b"/>
            <a:pathLst>
              <a:path w="1366658" h="1231701">
                <a:moveTo>
                  <a:pt x="0" y="0"/>
                </a:moveTo>
                <a:lnTo>
                  <a:pt x="1366659" y="0"/>
                </a:lnTo>
                <a:lnTo>
                  <a:pt x="1366659" y="1231700"/>
                </a:lnTo>
                <a:lnTo>
                  <a:pt x="0" y="1231700"/>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8" name="Freeform 18"/>
          <p:cNvSpPr/>
          <p:nvPr/>
        </p:nvSpPr>
        <p:spPr>
          <a:xfrm rot="-1709549">
            <a:off x="7235681" y="7887786"/>
            <a:ext cx="2198107" cy="1549665"/>
          </a:xfrm>
          <a:custGeom>
            <a:avLst/>
            <a:gdLst/>
            <a:ahLst/>
            <a:cxnLst/>
            <a:rect l="l" t="t" r="r" b="b"/>
            <a:pathLst>
              <a:path w="2198107" h="1549665">
                <a:moveTo>
                  <a:pt x="0" y="0"/>
                </a:moveTo>
                <a:lnTo>
                  <a:pt x="2198107" y="0"/>
                </a:lnTo>
                <a:lnTo>
                  <a:pt x="2198107" y="1549665"/>
                </a:lnTo>
                <a:lnTo>
                  <a:pt x="0" y="1549665"/>
                </a:lnTo>
                <a:lnTo>
                  <a:pt x="0" y="0"/>
                </a:lnTo>
                <a:close/>
              </a:path>
            </a:pathLst>
          </a:custGeom>
          <a:blipFill>
            <a:blip r:embed="rId7"/>
            <a:stretch>
              <a:fillRect/>
            </a:stretch>
          </a:blipFill>
        </p:spPr>
        <p:txBody>
          <a:bodyPr/>
          <a:lstStyle/>
          <a:p>
            <a:endParaRPr lang="en-GB" dirty="0"/>
          </a:p>
        </p:txBody>
      </p:sp>
      <p:sp>
        <p:nvSpPr>
          <p:cNvPr id="19" name="TextBox 19"/>
          <p:cNvSpPr txBox="1"/>
          <p:nvPr/>
        </p:nvSpPr>
        <p:spPr>
          <a:xfrm>
            <a:off x="1578367" y="20549"/>
            <a:ext cx="5639563" cy="1095375"/>
          </a:xfrm>
          <a:prstGeom prst="rect">
            <a:avLst/>
          </a:prstGeom>
        </p:spPr>
        <p:txBody>
          <a:bodyPr lIns="0" tIns="0" rIns="0" bIns="0" rtlCol="0" anchor="t">
            <a:spAutoFit/>
          </a:bodyPr>
          <a:lstStyle/>
          <a:p>
            <a:pPr algn="l">
              <a:lnSpc>
                <a:spcPts val="8400"/>
              </a:lnSpc>
            </a:pPr>
            <a:r>
              <a:rPr lang="en-US" sz="6000" b="1">
                <a:solidFill>
                  <a:srgbClr val="000000"/>
                </a:solidFill>
                <a:latin typeface="Poppins Bold"/>
                <a:ea typeface="Poppins Bold"/>
                <a:cs typeface="Poppins Bold"/>
                <a:sym typeface="Poppins Bold"/>
              </a:rPr>
              <a:t>July</a:t>
            </a:r>
          </a:p>
        </p:txBody>
      </p:sp>
      <p:sp>
        <p:nvSpPr>
          <p:cNvPr id="20" name="TextBox 20"/>
          <p:cNvSpPr txBox="1"/>
          <p:nvPr/>
        </p:nvSpPr>
        <p:spPr>
          <a:xfrm>
            <a:off x="932333" y="1873885"/>
            <a:ext cx="7840178" cy="7444105"/>
          </a:xfrm>
          <a:prstGeom prst="rect">
            <a:avLst/>
          </a:prstGeom>
        </p:spPr>
        <p:txBody>
          <a:bodyPr lIns="0" tIns="0" rIns="0" bIns="0" rtlCol="0" anchor="t">
            <a:spAutoFit/>
          </a:bodyPr>
          <a:lstStyle/>
          <a:p>
            <a:pPr algn="l">
              <a:lnSpc>
                <a:spcPts val="3920"/>
              </a:lnSpc>
            </a:pPr>
            <a:r>
              <a:rPr lang="en-US" sz="2800" b="1" u="sng" dirty="0">
                <a:solidFill>
                  <a:srgbClr val="000000"/>
                </a:solidFill>
                <a:latin typeface="Poppins Bold"/>
                <a:ea typeface="Poppins Bold"/>
                <a:cs typeface="Poppins Bold"/>
                <a:sym typeface="Poppins Bold"/>
              </a:rPr>
              <a:t>The Big Butterfly Count</a:t>
            </a:r>
          </a:p>
          <a:p>
            <a:pPr algn="l">
              <a:lnSpc>
                <a:spcPts val="3920"/>
              </a:lnSpc>
            </a:pPr>
            <a:r>
              <a:rPr lang="en-US" sz="2800" b="1" dirty="0">
                <a:solidFill>
                  <a:srgbClr val="000000"/>
                </a:solidFill>
                <a:latin typeface="Poppins Bold"/>
                <a:ea typeface="Poppins Bold"/>
                <a:cs typeface="Poppins Bold"/>
                <a:sym typeface="Poppins Bold"/>
              </a:rPr>
              <a:t>When </a:t>
            </a:r>
            <a:r>
              <a:rPr lang="en-US" sz="2800" dirty="0">
                <a:solidFill>
                  <a:srgbClr val="000000"/>
                </a:solidFill>
                <a:latin typeface="Poppins"/>
                <a:ea typeface="Poppins"/>
                <a:cs typeface="Poppins"/>
                <a:sym typeface="Poppins"/>
              </a:rPr>
              <a:t>– Mid-July to early August </a:t>
            </a:r>
          </a:p>
          <a:p>
            <a:pPr algn="l">
              <a:lnSpc>
                <a:spcPts val="3920"/>
              </a:lnSpc>
            </a:pPr>
            <a:r>
              <a:rPr lang="en-US" sz="2800" b="1" dirty="0">
                <a:solidFill>
                  <a:srgbClr val="000000"/>
                </a:solidFill>
                <a:latin typeface="Poppins Bold"/>
                <a:ea typeface="Poppins Bold"/>
                <a:cs typeface="Poppins Bold"/>
                <a:sym typeface="Poppins Bold"/>
              </a:rPr>
              <a:t>What </a:t>
            </a:r>
            <a:r>
              <a:rPr lang="en-US" sz="2800" dirty="0">
                <a:solidFill>
                  <a:srgbClr val="000000"/>
                </a:solidFill>
                <a:latin typeface="Poppins"/>
                <a:ea typeface="Poppins"/>
                <a:cs typeface="Poppins"/>
                <a:sym typeface="Poppins"/>
              </a:rPr>
              <a:t>– Students complete a 15-minute butterfly survey, identifying species.</a:t>
            </a:r>
          </a:p>
          <a:p>
            <a:pPr algn="l">
              <a:lnSpc>
                <a:spcPts val="3920"/>
              </a:lnSpc>
            </a:pPr>
            <a:r>
              <a:rPr lang="en-US" sz="2800" b="1" dirty="0">
                <a:solidFill>
                  <a:srgbClr val="000000"/>
                </a:solidFill>
                <a:latin typeface="Poppins Bold"/>
                <a:ea typeface="Poppins Bold"/>
                <a:cs typeface="Poppins Bold"/>
                <a:sym typeface="Poppins Bold"/>
              </a:rPr>
              <a:t>Why </a:t>
            </a:r>
            <a:r>
              <a:rPr lang="en-US" sz="2800" dirty="0">
                <a:solidFill>
                  <a:srgbClr val="000000"/>
                </a:solidFill>
                <a:latin typeface="Poppins"/>
                <a:ea typeface="Poppins"/>
                <a:cs typeface="Poppins"/>
                <a:sym typeface="Poppins"/>
              </a:rPr>
              <a:t>- Allow scientists to track national population changes. </a:t>
            </a:r>
          </a:p>
          <a:p>
            <a:pPr algn="l">
              <a:lnSpc>
                <a:spcPts val="3920"/>
              </a:lnSpc>
            </a:pPr>
            <a:r>
              <a:rPr lang="en-US" sz="2800" b="1" dirty="0">
                <a:solidFill>
                  <a:srgbClr val="000000"/>
                </a:solidFill>
                <a:latin typeface="Poppins Bold"/>
                <a:ea typeface="Poppins Bold"/>
                <a:cs typeface="Poppins Bold"/>
                <a:sym typeface="Poppins Bold"/>
              </a:rPr>
              <a:t>Time </a:t>
            </a:r>
            <a:r>
              <a:rPr lang="en-US" sz="2800" dirty="0">
                <a:solidFill>
                  <a:srgbClr val="000000"/>
                </a:solidFill>
                <a:latin typeface="Poppins"/>
                <a:ea typeface="Poppins"/>
                <a:cs typeface="Poppins"/>
                <a:sym typeface="Poppins"/>
              </a:rPr>
              <a:t>– 15 minutes of watching for butterflies </a:t>
            </a:r>
          </a:p>
          <a:p>
            <a:pPr algn="l">
              <a:lnSpc>
                <a:spcPts val="3920"/>
              </a:lnSpc>
            </a:pPr>
            <a:r>
              <a:rPr lang="en-US" sz="2800" b="1" dirty="0">
                <a:solidFill>
                  <a:srgbClr val="000000"/>
                </a:solidFill>
                <a:latin typeface="Poppins Bold"/>
                <a:ea typeface="Poppins Bold"/>
                <a:cs typeface="Poppins Bold"/>
                <a:sym typeface="Poppins Bold"/>
              </a:rPr>
              <a:t>Difficulty </a:t>
            </a:r>
            <a:r>
              <a:rPr lang="en-US" sz="2800" dirty="0">
                <a:solidFill>
                  <a:srgbClr val="000000"/>
                </a:solidFill>
                <a:latin typeface="Poppins"/>
                <a:ea typeface="Poppins"/>
                <a:cs typeface="Poppins"/>
                <a:sym typeface="Poppins"/>
              </a:rPr>
              <a:t>– Easy/Moderate</a:t>
            </a:r>
          </a:p>
          <a:p>
            <a:pPr algn="l">
              <a:lnSpc>
                <a:spcPts val="3920"/>
              </a:lnSpc>
            </a:pPr>
            <a:r>
              <a:rPr lang="en-US" sz="2800" b="1" dirty="0">
                <a:solidFill>
                  <a:srgbClr val="000000"/>
                </a:solidFill>
                <a:latin typeface="Poppins Bold"/>
                <a:ea typeface="Poppins Bold"/>
                <a:cs typeface="Poppins Bold"/>
                <a:sym typeface="Poppins Bold"/>
              </a:rPr>
              <a:t>Who</a:t>
            </a:r>
            <a:r>
              <a:rPr lang="en-US" sz="2800" dirty="0">
                <a:solidFill>
                  <a:srgbClr val="000000"/>
                </a:solidFill>
                <a:latin typeface="Poppins"/>
                <a:ea typeface="Poppins"/>
                <a:cs typeface="Poppins"/>
                <a:sym typeface="Poppins"/>
              </a:rPr>
              <a:t> – KS1, KS2, KS3</a:t>
            </a:r>
            <a:r>
              <a:rPr lang="en-US" sz="2800" b="1" dirty="0">
                <a:solidFill>
                  <a:srgbClr val="000000"/>
                </a:solidFill>
                <a:latin typeface="Poppins Bold"/>
                <a:ea typeface="Poppins Bold"/>
                <a:cs typeface="Poppins Bold"/>
                <a:sym typeface="Poppins Bold"/>
              </a:rPr>
              <a:t>  </a:t>
            </a:r>
          </a:p>
          <a:p>
            <a:pPr algn="l">
              <a:lnSpc>
                <a:spcPts val="3920"/>
              </a:lnSpc>
            </a:pPr>
            <a:r>
              <a:rPr lang="en-US" sz="2800" b="1" dirty="0">
                <a:solidFill>
                  <a:srgbClr val="000000"/>
                </a:solidFill>
                <a:latin typeface="Poppins Bold"/>
                <a:ea typeface="Poppins Bold"/>
                <a:cs typeface="Poppins Bold"/>
                <a:sym typeface="Poppins Bold"/>
              </a:rPr>
              <a:t>Adaptations</a:t>
            </a:r>
            <a:r>
              <a:rPr lang="en-US" sz="2800" dirty="0">
                <a:solidFill>
                  <a:srgbClr val="000000"/>
                </a:solidFill>
                <a:latin typeface="Poppins"/>
                <a:ea typeface="Poppins"/>
                <a:cs typeface="Poppins"/>
                <a:sym typeface="Poppins"/>
              </a:rPr>
              <a:t> - Study the butterfly lifecycle, look at their adaptations, look at previous years maps of butterfly date, make comparison.</a:t>
            </a:r>
          </a:p>
          <a:p>
            <a:pPr algn="l">
              <a:lnSpc>
                <a:spcPts val="3920"/>
              </a:lnSpc>
            </a:pPr>
            <a:r>
              <a:rPr lang="en-US" sz="2800" b="1" u="sng" dirty="0">
                <a:solidFill>
                  <a:srgbClr val="000000"/>
                </a:solidFill>
                <a:latin typeface="Poppins Bold"/>
                <a:ea typeface="Poppins Bold"/>
                <a:cs typeface="Poppins Bold"/>
                <a:sym typeface="Poppins Bold"/>
                <a:hlinkClick r:id="rId8" tooltip="https://bigbutterflycount.butterfly-conservation.org"/>
              </a:rPr>
              <a:t>Link to the project</a:t>
            </a:r>
          </a:p>
          <a:p>
            <a:pPr algn="l">
              <a:lnSpc>
                <a:spcPts val="3920"/>
              </a:lnSpc>
            </a:pPr>
            <a:endParaRPr lang="en-US" sz="2800" b="1" u="sng" dirty="0">
              <a:solidFill>
                <a:srgbClr val="000000"/>
              </a:solidFill>
              <a:latin typeface="Poppins Bold"/>
              <a:ea typeface="Poppins Bold"/>
              <a:cs typeface="Poppins Bold"/>
              <a:sym typeface="Poppins Bold"/>
              <a:hlinkClick r:id="rId8" tooltip="https://bigbutterflycount.butterfly-conservation.org"/>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1812</Words>
  <Application>Microsoft Office PowerPoint</Application>
  <PresentationFormat>Custom</PresentationFormat>
  <Paragraphs>203</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Poppins Bold</vt:lpstr>
      <vt:lpstr>Calibri</vt:lpstr>
      <vt:lpstr>Poppins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GT Citizen Science Part 2</dc:title>
  <dc:creator>Anna Steele-Perkins</dc:creator>
  <cp:lastModifiedBy>Anna Steele-Perkins</cp:lastModifiedBy>
  <cp:revision>2</cp:revision>
  <dcterms:created xsi:type="dcterms:W3CDTF">2006-08-16T00:00:00Z</dcterms:created>
  <dcterms:modified xsi:type="dcterms:W3CDTF">2026-03-06T10:25:30Z</dcterms:modified>
  <dc:identifier>DAHDKom5r0Y</dc:identifier>
</cp:coreProperties>
</file>