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6"/>
  </p:notesMasterIdLst>
  <p:sldIdLst>
    <p:sldId id="256" r:id="rId2"/>
    <p:sldId id="258" r:id="rId3"/>
    <p:sldId id="313" r:id="rId4"/>
    <p:sldId id="582" r:id="rId5"/>
    <p:sldId id="529" r:id="rId6"/>
    <p:sldId id="530" r:id="rId7"/>
    <p:sldId id="501" r:id="rId8"/>
    <p:sldId id="518" r:id="rId9"/>
    <p:sldId id="511" r:id="rId10"/>
    <p:sldId id="507" r:id="rId11"/>
    <p:sldId id="535" r:id="rId12"/>
    <p:sldId id="502" r:id="rId13"/>
    <p:sldId id="536" r:id="rId14"/>
    <p:sldId id="537" r:id="rId15"/>
    <p:sldId id="503" r:id="rId16"/>
    <p:sldId id="539" r:id="rId17"/>
    <p:sldId id="540" r:id="rId18"/>
    <p:sldId id="541" r:id="rId19"/>
    <p:sldId id="512" r:id="rId20"/>
    <p:sldId id="513" r:id="rId21"/>
    <p:sldId id="514" r:id="rId22"/>
    <p:sldId id="515" r:id="rId23"/>
    <p:sldId id="545" r:id="rId24"/>
    <p:sldId id="281" r:id="rId25"/>
    <p:sldId id="282" r:id="rId26"/>
    <p:sldId id="283" r:id="rId27"/>
    <p:sldId id="569" r:id="rId28"/>
    <p:sldId id="287" r:id="rId29"/>
    <p:sldId id="284" r:id="rId30"/>
    <p:sldId id="290" r:id="rId31"/>
    <p:sldId id="291" r:id="rId32"/>
    <p:sldId id="292" r:id="rId33"/>
    <p:sldId id="547" r:id="rId34"/>
    <p:sldId id="570" r:id="rId35"/>
    <p:sldId id="550" r:id="rId36"/>
    <p:sldId id="567" r:id="rId37"/>
    <p:sldId id="552" r:id="rId38"/>
    <p:sldId id="551" r:id="rId39"/>
    <p:sldId id="548" r:id="rId40"/>
    <p:sldId id="571" r:id="rId41"/>
    <p:sldId id="572" r:id="rId42"/>
    <p:sldId id="546" r:id="rId43"/>
    <p:sldId id="554" r:id="rId44"/>
    <p:sldId id="555" r:id="rId45"/>
    <p:sldId id="556" r:id="rId46"/>
    <p:sldId id="557" r:id="rId47"/>
    <p:sldId id="549" r:id="rId48"/>
    <p:sldId id="560" r:id="rId49"/>
    <p:sldId id="561" r:id="rId50"/>
    <p:sldId id="562" r:id="rId51"/>
    <p:sldId id="563" r:id="rId52"/>
    <p:sldId id="564" r:id="rId53"/>
    <p:sldId id="565" r:id="rId54"/>
    <p:sldId id="566" r:id="rId55"/>
    <p:sldId id="578" r:id="rId56"/>
    <p:sldId id="568" r:id="rId57"/>
    <p:sldId id="576" r:id="rId58"/>
    <p:sldId id="577" r:id="rId59"/>
    <p:sldId id="581" r:id="rId60"/>
    <p:sldId id="573" r:id="rId61"/>
    <p:sldId id="574" r:id="rId62"/>
    <p:sldId id="579" r:id="rId63"/>
    <p:sldId id="580" r:id="rId64"/>
    <p:sldId id="583" r:id="rId6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ge Tech" initials="IT" lastIdx="2" clrIdx="0">
    <p:extLst>
      <p:ext uri="{19B8F6BF-5375-455C-9EA6-DF929625EA0E}">
        <p15:presenceInfo xmlns:p15="http://schemas.microsoft.com/office/powerpoint/2012/main" userId="e9788748d1e8bd8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394A5E-A7E9-41D0-A79F-886A3FE8976A}" v="49" dt="2024-11-17T15:57:06.69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799" autoAdjust="0"/>
  </p:normalViewPr>
  <p:slideViewPr>
    <p:cSldViewPr snapToGrid="0">
      <p:cViewPr varScale="1">
        <p:scale>
          <a:sx n="105" d="100"/>
          <a:sy n="105" d="100"/>
        </p:scale>
        <p:origin x="83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bah ATTIK" userId="606572f5-5cff-49ca-9ceb-31ad7f137958" providerId="ADAL" clId="{A7394A5E-A7E9-41D0-A79F-886A3FE8976A}"/>
    <pc:docChg chg="undo custSel addSld delSld modSld sldOrd">
      <pc:chgData name="Rabah ATTIK" userId="606572f5-5cff-49ca-9ceb-31ad7f137958" providerId="ADAL" clId="{A7394A5E-A7E9-41D0-A79F-886A3FE8976A}" dt="2024-11-17T15:57:06.692" v="1662" actId="1076"/>
      <pc:docMkLst>
        <pc:docMk/>
      </pc:docMkLst>
      <pc:sldChg chg="del">
        <pc:chgData name="Rabah ATTIK" userId="606572f5-5cff-49ca-9ceb-31ad7f137958" providerId="ADAL" clId="{A7394A5E-A7E9-41D0-A79F-886A3FE8976A}" dt="2024-11-13T04:43:46.558" v="1298" actId="47"/>
        <pc:sldMkLst>
          <pc:docMk/>
          <pc:sldMk cId="268530744" sldId="312"/>
        </pc:sldMkLst>
      </pc:sldChg>
      <pc:sldChg chg="del">
        <pc:chgData name="Rabah ATTIK" userId="606572f5-5cff-49ca-9ceb-31ad7f137958" providerId="ADAL" clId="{A7394A5E-A7E9-41D0-A79F-886A3FE8976A}" dt="2024-11-12T18:22:09.493" v="1249" actId="47"/>
        <pc:sldMkLst>
          <pc:docMk/>
          <pc:sldMk cId="516828250" sldId="575"/>
        </pc:sldMkLst>
      </pc:sldChg>
      <pc:sldChg chg="modSp mod ord">
        <pc:chgData name="Rabah ATTIK" userId="606572f5-5cff-49ca-9ceb-31ad7f137958" providerId="ADAL" clId="{A7394A5E-A7E9-41D0-A79F-886A3FE8976A}" dt="2024-11-12T18:22:12.694" v="1251"/>
        <pc:sldMkLst>
          <pc:docMk/>
          <pc:sldMk cId="777158377" sldId="578"/>
        </pc:sldMkLst>
        <pc:spChg chg="mod">
          <ac:chgData name="Rabah ATTIK" userId="606572f5-5cff-49ca-9ceb-31ad7f137958" providerId="ADAL" clId="{A7394A5E-A7E9-41D0-A79F-886A3FE8976A}" dt="2024-11-12T18:22:02.799" v="1248"/>
          <ac:spMkLst>
            <pc:docMk/>
            <pc:sldMk cId="777158377" sldId="578"/>
            <ac:spMk id="3" creationId="{E94B1C5D-4BB5-C1A8-9CAE-6A05FD5EB877}"/>
          </ac:spMkLst>
        </pc:spChg>
      </pc:sldChg>
      <pc:sldChg chg="addSp modSp add mod">
        <pc:chgData name="Rabah ATTIK" userId="606572f5-5cff-49ca-9ceb-31ad7f137958" providerId="ADAL" clId="{A7394A5E-A7E9-41D0-A79F-886A3FE8976A}" dt="2024-11-12T09:23:33.223" v="684" actId="20577"/>
        <pc:sldMkLst>
          <pc:docMk/>
          <pc:sldMk cId="3785696437" sldId="579"/>
        </pc:sldMkLst>
        <pc:spChg chg="mod">
          <ac:chgData name="Rabah ATTIK" userId="606572f5-5cff-49ca-9ceb-31ad7f137958" providerId="ADAL" clId="{A7394A5E-A7E9-41D0-A79F-886A3FE8976A}" dt="2024-11-12T09:16:39.235" v="45" actId="20577"/>
          <ac:spMkLst>
            <pc:docMk/>
            <pc:sldMk cId="3785696437" sldId="579"/>
            <ac:spMk id="2" creationId="{BB3FC5E7-8437-D79D-D126-3E337D3085F0}"/>
          </ac:spMkLst>
        </pc:spChg>
        <pc:spChg chg="mod">
          <ac:chgData name="Rabah ATTIK" userId="606572f5-5cff-49ca-9ceb-31ad7f137958" providerId="ADAL" clId="{A7394A5E-A7E9-41D0-A79F-886A3FE8976A}" dt="2024-11-12T09:21:14.607" v="430" actId="15"/>
          <ac:spMkLst>
            <pc:docMk/>
            <pc:sldMk cId="3785696437" sldId="579"/>
            <ac:spMk id="3" creationId="{30A2407E-A535-DEFA-90FE-2D36F5906E0B}"/>
          </ac:spMkLst>
        </pc:spChg>
        <pc:spChg chg="mod">
          <ac:chgData name="Rabah ATTIK" userId="606572f5-5cff-49ca-9ceb-31ad7f137958" providerId="ADAL" clId="{A7394A5E-A7E9-41D0-A79F-886A3FE8976A}" dt="2024-11-12T09:23:33.223" v="684" actId="20577"/>
          <ac:spMkLst>
            <pc:docMk/>
            <pc:sldMk cId="3785696437" sldId="579"/>
            <ac:spMk id="4" creationId="{27087411-BC65-D998-F162-90E8F8BD0FA0}"/>
          </ac:spMkLst>
        </pc:spChg>
        <pc:spChg chg="add mod">
          <ac:chgData name="Rabah ATTIK" userId="606572f5-5cff-49ca-9ceb-31ad7f137958" providerId="ADAL" clId="{A7394A5E-A7E9-41D0-A79F-886A3FE8976A}" dt="2024-11-12T09:21:19.763" v="431" actId="1076"/>
          <ac:spMkLst>
            <pc:docMk/>
            <pc:sldMk cId="3785696437" sldId="579"/>
            <ac:spMk id="6" creationId="{DBACD08D-9FDE-2041-2AE7-F58D4DB03D54}"/>
          </ac:spMkLst>
        </pc:spChg>
        <pc:spChg chg="add mod">
          <ac:chgData name="Rabah ATTIK" userId="606572f5-5cff-49ca-9ceb-31ad7f137958" providerId="ADAL" clId="{A7394A5E-A7E9-41D0-A79F-886A3FE8976A}" dt="2024-11-12T09:21:22.075" v="432" actId="1076"/>
          <ac:spMkLst>
            <pc:docMk/>
            <pc:sldMk cId="3785696437" sldId="579"/>
            <ac:spMk id="7" creationId="{D929458B-D558-6A14-BA33-5150B6373472}"/>
          </ac:spMkLst>
        </pc:spChg>
      </pc:sldChg>
      <pc:sldChg chg="delSp modSp add mod">
        <pc:chgData name="Rabah ATTIK" userId="606572f5-5cff-49ca-9ceb-31ad7f137958" providerId="ADAL" clId="{A7394A5E-A7E9-41D0-A79F-886A3FE8976A}" dt="2024-11-12T09:29:07.133" v="1165" actId="6549"/>
        <pc:sldMkLst>
          <pc:docMk/>
          <pc:sldMk cId="3009091075" sldId="580"/>
        </pc:sldMkLst>
        <pc:spChg chg="mod">
          <ac:chgData name="Rabah ATTIK" userId="606572f5-5cff-49ca-9ceb-31ad7f137958" providerId="ADAL" clId="{A7394A5E-A7E9-41D0-A79F-886A3FE8976A}" dt="2024-11-12T09:29:07.133" v="1165" actId="6549"/>
          <ac:spMkLst>
            <pc:docMk/>
            <pc:sldMk cId="3009091075" sldId="580"/>
            <ac:spMk id="3" creationId="{87A8C6A1-8A66-D14A-2100-A0933D5BC07C}"/>
          </ac:spMkLst>
        </pc:spChg>
        <pc:spChg chg="mod">
          <ac:chgData name="Rabah ATTIK" userId="606572f5-5cff-49ca-9ceb-31ad7f137958" providerId="ADAL" clId="{A7394A5E-A7E9-41D0-A79F-886A3FE8976A}" dt="2024-11-12T09:28:42.984" v="1157" actId="20577"/>
          <ac:spMkLst>
            <pc:docMk/>
            <pc:sldMk cId="3009091075" sldId="580"/>
            <ac:spMk id="4" creationId="{CCDE70BF-9986-6AF4-F4F5-41751405FD13}"/>
          </ac:spMkLst>
        </pc:spChg>
        <pc:spChg chg="del">
          <ac:chgData name="Rabah ATTIK" userId="606572f5-5cff-49ca-9ceb-31ad7f137958" providerId="ADAL" clId="{A7394A5E-A7E9-41D0-A79F-886A3FE8976A}" dt="2024-11-12T09:26:23.144" v="1086" actId="478"/>
          <ac:spMkLst>
            <pc:docMk/>
            <pc:sldMk cId="3009091075" sldId="580"/>
            <ac:spMk id="6" creationId="{2E9A4BF7-17F0-2768-0999-EC4B65FEECA2}"/>
          </ac:spMkLst>
        </pc:spChg>
        <pc:spChg chg="del">
          <ac:chgData name="Rabah ATTIK" userId="606572f5-5cff-49ca-9ceb-31ad7f137958" providerId="ADAL" clId="{A7394A5E-A7E9-41D0-A79F-886A3FE8976A}" dt="2024-11-12T09:26:24.755" v="1087" actId="478"/>
          <ac:spMkLst>
            <pc:docMk/>
            <pc:sldMk cId="3009091075" sldId="580"/>
            <ac:spMk id="7" creationId="{D34261A9-EF86-F4F2-E681-6DC3180FA25E}"/>
          </ac:spMkLst>
        </pc:spChg>
      </pc:sldChg>
      <pc:sldChg chg="addSp delSp modSp add mod ord setBg setClrOvrMap">
        <pc:chgData name="Rabah ATTIK" userId="606572f5-5cff-49ca-9ceb-31ad7f137958" providerId="ADAL" clId="{A7394A5E-A7E9-41D0-A79F-886A3FE8976A}" dt="2024-11-12T18:24:28.051" v="1294" actId="20577"/>
        <pc:sldMkLst>
          <pc:docMk/>
          <pc:sldMk cId="1906293346" sldId="581"/>
        </pc:sldMkLst>
        <pc:spChg chg="mod">
          <ac:chgData name="Rabah ATTIK" userId="606572f5-5cff-49ca-9ceb-31ad7f137958" providerId="ADAL" clId="{A7394A5E-A7E9-41D0-A79F-886A3FE8976A}" dt="2024-11-12T18:24:28.051" v="1294" actId="20577"/>
          <ac:spMkLst>
            <pc:docMk/>
            <pc:sldMk cId="1906293346" sldId="581"/>
            <ac:spMk id="2" creationId="{28DCBE3C-F2B4-7152-E57C-31EBBDD49037}"/>
          </ac:spMkLst>
        </pc:spChg>
        <pc:spChg chg="mod">
          <ac:chgData name="Rabah ATTIK" userId="606572f5-5cff-49ca-9ceb-31ad7f137958" providerId="ADAL" clId="{A7394A5E-A7E9-41D0-A79F-886A3FE8976A}" dt="2024-11-12T18:24:11.093" v="1277" actId="26606"/>
          <ac:spMkLst>
            <pc:docMk/>
            <pc:sldMk cId="1906293346" sldId="581"/>
            <ac:spMk id="3" creationId="{8B5431B9-E616-6959-C4CD-A8C2F3F9B4EE}"/>
          </ac:spMkLst>
        </pc:spChg>
        <pc:spChg chg="mod ord">
          <ac:chgData name="Rabah ATTIK" userId="606572f5-5cff-49ca-9ceb-31ad7f137958" providerId="ADAL" clId="{A7394A5E-A7E9-41D0-A79F-886A3FE8976A}" dt="2024-11-12T18:24:11.093" v="1277" actId="26606"/>
          <ac:spMkLst>
            <pc:docMk/>
            <pc:sldMk cId="1906293346" sldId="581"/>
            <ac:spMk id="5" creationId="{5B520382-FE60-C138-CE85-8BF60AD80166}"/>
          </ac:spMkLst>
        </pc:spChg>
        <pc:spChg chg="add del">
          <ac:chgData name="Rabah ATTIK" userId="606572f5-5cff-49ca-9ceb-31ad7f137958" providerId="ADAL" clId="{A7394A5E-A7E9-41D0-A79F-886A3FE8976A}" dt="2024-11-12T18:24:11.081" v="1276" actId="26606"/>
          <ac:spMkLst>
            <pc:docMk/>
            <pc:sldMk cId="1906293346" sldId="581"/>
            <ac:spMk id="11" creationId="{133F8CB7-795C-4272-9073-64D8CF97F220}"/>
          </ac:spMkLst>
        </pc:spChg>
        <pc:spChg chg="add del">
          <ac:chgData name="Rabah ATTIK" userId="606572f5-5cff-49ca-9ceb-31ad7f137958" providerId="ADAL" clId="{A7394A5E-A7E9-41D0-A79F-886A3FE8976A}" dt="2024-11-12T18:24:11.081" v="1276" actId="26606"/>
          <ac:spMkLst>
            <pc:docMk/>
            <pc:sldMk cId="1906293346" sldId="581"/>
            <ac:spMk id="13" creationId="{F611655D-86DD-44E5-9999-B2135809D20A}"/>
          </ac:spMkLst>
        </pc:spChg>
        <pc:spChg chg="add del">
          <ac:chgData name="Rabah ATTIK" userId="606572f5-5cff-49ca-9ceb-31ad7f137958" providerId="ADAL" clId="{A7394A5E-A7E9-41D0-A79F-886A3FE8976A}" dt="2024-11-12T18:24:11.081" v="1276" actId="26606"/>
          <ac:spMkLst>
            <pc:docMk/>
            <pc:sldMk cId="1906293346" sldId="581"/>
            <ac:spMk id="15" creationId="{11443580-A880-4C5F-9EB1-FC254EC650C1}"/>
          </ac:spMkLst>
        </pc:spChg>
        <pc:spChg chg="add">
          <ac:chgData name="Rabah ATTIK" userId="606572f5-5cff-49ca-9ceb-31ad7f137958" providerId="ADAL" clId="{A7394A5E-A7E9-41D0-A79F-886A3FE8976A}" dt="2024-11-12T18:24:11.093" v="1277" actId="26606"/>
          <ac:spMkLst>
            <pc:docMk/>
            <pc:sldMk cId="1906293346" sldId="581"/>
            <ac:spMk id="17" creationId="{9D336D4B-F9C3-4167-9191-8DA896C803E6}"/>
          </ac:spMkLst>
        </pc:spChg>
        <pc:spChg chg="add">
          <ac:chgData name="Rabah ATTIK" userId="606572f5-5cff-49ca-9ceb-31ad7f137958" providerId="ADAL" clId="{A7394A5E-A7E9-41D0-A79F-886A3FE8976A}" dt="2024-11-12T18:24:11.093" v="1277" actId="26606"/>
          <ac:spMkLst>
            <pc:docMk/>
            <pc:sldMk cId="1906293346" sldId="581"/>
            <ac:spMk id="18" creationId="{069BF0B4-2BF1-40F2-8D8E-9CFCED97D981}"/>
          </ac:spMkLst>
        </pc:spChg>
        <pc:picChg chg="add mod ord">
          <ac:chgData name="Rabah ATTIK" userId="606572f5-5cff-49ca-9ceb-31ad7f137958" providerId="ADAL" clId="{A7394A5E-A7E9-41D0-A79F-886A3FE8976A}" dt="2024-11-12T18:24:11.093" v="1277" actId="26606"/>
          <ac:picMkLst>
            <pc:docMk/>
            <pc:sldMk cId="1906293346" sldId="581"/>
            <ac:picMk id="6" creationId="{5B40F3A6-1181-1BCB-A0FE-F31D2E46F405}"/>
          </ac:picMkLst>
        </pc:picChg>
      </pc:sldChg>
      <pc:sldChg chg="add ord">
        <pc:chgData name="Rabah ATTIK" userId="606572f5-5cff-49ca-9ceb-31ad7f137958" providerId="ADAL" clId="{A7394A5E-A7E9-41D0-A79F-886A3FE8976A}" dt="2024-11-13T04:43:37.279" v="1297"/>
        <pc:sldMkLst>
          <pc:docMk/>
          <pc:sldMk cId="124614440" sldId="582"/>
        </pc:sldMkLst>
      </pc:sldChg>
      <pc:sldChg chg="addSp delSp modSp add mod">
        <pc:chgData name="Rabah ATTIK" userId="606572f5-5cff-49ca-9ceb-31ad7f137958" providerId="ADAL" clId="{A7394A5E-A7E9-41D0-A79F-886A3FE8976A}" dt="2024-11-17T15:57:06.692" v="1662" actId="1076"/>
        <pc:sldMkLst>
          <pc:docMk/>
          <pc:sldMk cId="3942382321" sldId="583"/>
        </pc:sldMkLst>
        <pc:spChg chg="del">
          <ac:chgData name="Rabah ATTIK" userId="606572f5-5cff-49ca-9ceb-31ad7f137958" providerId="ADAL" clId="{A7394A5E-A7E9-41D0-A79F-886A3FE8976A}" dt="2024-11-17T15:28:15.739" v="1300" actId="478"/>
          <ac:spMkLst>
            <pc:docMk/>
            <pc:sldMk cId="3942382321" sldId="583"/>
            <ac:spMk id="3" creationId="{3F3186E1-7AAA-6D66-0CBE-39E7A2596837}"/>
          </ac:spMkLst>
        </pc:spChg>
        <pc:spChg chg="del">
          <ac:chgData name="Rabah ATTIK" userId="606572f5-5cff-49ca-9ceb-31ad7f137958" providerId="ADAL" clId="{A7394A5E-A7E9-41D0-A79F-886A3FE8976A}" dt="2024-11-17T15:28:29.042" v="1302" actId="478"/>
          <ac:spMkLst>
            <pc:docMk/>
            <pc:sldMk cId="3942382321" sldId="583"/>
            <ac:spMk id="4" creationId="{CF04B9A6-0164-7BDF-FE4F-B45F293B693F}"/>
          </ac:spMkLst>
        </pc:spChg>
        <pc:spChg chg="add del mod">
          <ac:chgData name="Rabah ATTIK" userId="606572f5-5cff-49ca-9ceb-31ad7f137958" providerId="ADAL" clId="{A7394A5E-A7E9-41D0-A79F-886A3FE8976A}" dt="2024-11-17T15:28:24.106" v="1301" actId="478"/>
          <ac:spMkLst>
            <pc:docMk/>
            <pc:sldMk cId="3942382321" sldId="583"/>
            <ac:spMk id="7" creationId="{10947698-219E-AE6A-767C-678FA51107B7}"/>
          </ac:spMkLst>
        </pc:spChg>
        <pc:spChg chg="add mod">
          <ac:chgData name="Rabah ATTIK" userId="606572f5-5cff-49ca-9ceb-31ad7f137958" providerId="ADAL" clId="{A7394A5E-A7E9-41D0-A79F-886A3FE8976A}" dt="2024-11-17T15:40:24.022" v="1376" actId="1076"/>
          <ac:spMkLst>
            <pc:docMk/>
            <pc:sldMk cId="3942382321" sldId="583"/>
            <ac:spMk id="8" creationId="{AC17352C-D281-ACAA-E9D2-169A9A8EB207}"/>
          </ac:spMkLst>
        </pc:spChg>
        <pc:spChg chg="add mod">
          <ac:chgData name="Rabah ATTIK" userId="606572f5-5cff-49ca-9ceb-31ad7f137958" providerId="ADAL" clId="{A7394A5E-A7E9-41D0-A79F-886A3FE8976A}" dt="2024-11-17T15:39:54.899" v="1367" actId="1076"/>
          <ac:spMkLst>
            <pc:docMk/>
            <pc:sldMk cId="3942382321" sldId="583"/>
            <ac:spMk id="9" creationId="{97D87CB0-5290-CB93-F622-6EF5704ABC56}"/>
          </ac:spMkLst>
        </pc:spChg>
        <pc:spChg chg="add mod">
          <ac:chgData name="Rabah ATTIK" userId="606572f5-5cff-49ca-9ceb-31ad7f137958" providerId="ADAL" clId="{A7394A5E-A7E9-41D0-A79F-886A3FE8976A}" dt="2024-11-17T15:40:19.593" v="1375" actId="1076"/>
          <ac:spMkLst>
            <pc:docMk/>
            <pc:sldMk cId="3942382321" sldId="583"/>
            <ac:spMk id="10" creationId="{4E38D5EB-819A-81D2-B5CF-7E767F377797}"/>
          </ac:spMkLst>
        </pc:spChg>
        <pc:spChg chg="add mod">
          <ac:chgData name="Rabah ATTIK" userId="606572f5-5cff-49ca-9ceb-31ad7f137958" providerId="ADAL" clId="{A7394A5E-A7E9-41D0-A79F-886A3FE8976A}" dt="2024-11-17T15:40:48.351" v="1380" actId="1076"/>
          <ac:spMkLst>
            <pc:docMk/>
            <pc:sldMk cId="3942382321" sldId="583"/>
            <ac:spMk id="11" creationId="{08579722-6EE8-038D-0E7D-40194CC4D358}"/>
          </ac:spMkLst>
        </pc:spChg>
        <pc:spChg chg="add mod">
          <ac:chgData name="Rabah ATTIK" userId="606572f5-5cff-49ca-9ceb-31ad7f137958" providerId="ADAL" clId="{A7394A5E-A7E9-41D0-A79F-886A3FE8976A}" dt="2024-11-17T15:41:11.874" v="1386" actId="1076"/>
          <ac:spMkLst>
            <pc:docMk/>
            <pc:sldMk cId="3942382321" sldId="583"/>
            <ac:spMk id="12" creationId="{5FA3E3FE-1EC5-8D8F-BCE6-B20413277495}"/>
          </ac:spMkLst>
        </pc:spChg>
        <pc:spChg chg="add mod">
          <ac:chgData name="Rabah ATTIK" userId="606572f5-5cff-49ca-9ceb-31ad7f137958" providerId="ADAL" clId="{A7394A5E-A7E9-41D0-A79F-886A3FE8976A}" dt="2024-11-17T15:41:06.595" v="1385" actId="1076"/>
          <ac:spMkLst>
            <pc:docMk/>
            <pc:sldMk cId="3942382321" sldId="583"/>
            <ac:spMk id="13" creationId="{120FFDB6-83F4-3955-56B8-9155C5F104A9}"/>
          </ac:spMkLst>
        </pc:spChg>
        <pc:spChg chg="add mod">
          <ac:chgData name="Rabah ATTIK" userId="606572f5-5cff-49ca-9ceb-31ad7f137958" providerId="ADAL" clId="{A7394A5E-A7E9-41D0-A79F-886A3FE8976A}" dt="2024-11-17T15:42:00.371" v="1407" actId="14100"/>
          <ac:spMkLst>
            <pc:docMk/>
            <pc:sldMk cId="3942382321" sldId="583"/>
            <ac:spMk id="16" creationId="{1C7D0248-5E11-D4DA-EA40-DFDF9B8D19F2}"/>
          </ac:spMkLst>
        </pc:spChg>
        <pc:spChg chg="add mod">
          <ac:chgData name="Rabah ATTIK" userId="606572f5-5cff-49ca-9ceb-31ad7f137958" providerId="ADAL" clId="{A7394A5E-A7E9-41D0-A79F-886A3FE8976A}" dt="2024-11-17T15:42:22.970" v="1413" actId="6549"/>
          <ac:spMkLst>
            <pc:docMk/>
            <pc:sldMk cId="3942382321" sldId="583"/>
            <ac:spMk id="17" creationId="{99C14BC2-DE14-E332-7132-712340626FA9}"/>
          </ac:spMkLst>
        </pc:spChg>
        <pc:spChg chg="add mod">
          <ac:chgData name="Rabah ATTIK" userId="606572f5-5cff-49ca-9ceb-31ad7f137958" providerId="ADAL" clId="{A7394A5E-A7E9-41D0-A79F-886A3FE8976A}" dt="2024-11-17T15:45:42.248" v="1437" actId="1076"/>
          <ac:spMkLst>
            <pc:docMk/>
            <pc:sldMk cId="3942382321" sldId="583"/>
            <ac:spMk id="18" creationId="{F04EEB4C-DC35-B405-FC50-C42A6DB3E7E7}"/>
          </ac:spMkLst>
        </pc:spChg>
        <pc:spChg chg="add mod">
          <ac:chgData name="Rabah ATTIK" userId="606572f5-5cff-49ca-9ceb-31ad7f137958" providerId="ADAL" clId="{A7394A5E-A7E9-41D0-A79F-886A3FE8976A}" dt="2024-11-17T15:43:52.621" v="1433" actId="1076"/>
          <ac:spMkLst>
            <pc:docMk/>
            <pc:sldMk cId="3942382321" sldId="583"/>
            <ac:spMk id="19" creationId="{6DF5AD27-0BA1-9123-06F7-16B592299A2C}"/>
          </ac:spMkLst>
        </pc:spChg>
        <pc:spChg chg="add mod">
          <ac:chgData name="Rabah ATTIK" userId="606572f5-5cff-49ca-9ceb-31ad7f137958" providerId="ADAL" clId="{A7394A5E-A7E9-41D0-A79F-886A3FE8976A}" dt="2024-11-17T15:43:52.621" v="1433" actId="1076"/>
          <ac:spMkLst>
            <pc:docMk/>
            <pc:sldMk cId="3942382321" sldId="583"/>
            <ac:spMk id="20" creationId="{53EC9C8D-843D-3872-A4EF-BD1081B7CD9C}"/>
          </ac:spMkLst>
        </pc:spChg>
        <pc:spChg chg="add del mod">
          <ac:chgData name="Rabah ATTIK" userId="606572f5-5cff-49ca-9ceb-31ad7f137958" providerId="ADAL" clId="{A7394A5E-A7E9-41D0-A79F-886A3FE8976A}" dt="2024-11-17T15:43:42.484" v="1431" actId="21"/>
          <ac:spMkLst>
            <pc:docMk/>
            <pc:sldMk cId="3942382321" sldId="583"/>
            <ac:spMk id="21" creationId="{00CB3BAD-76B8-78F6-7B40-D8D58438AA1E}"/>
          </ac:spMkLst>
        </pc:spChg>
        <pc:spChg chg="add mod">
          <ac:chgData name="Rabah ATTIK" userId="606572f5-5cff-49ca-9ceb-31ad7f137958" providerId="ADAL" clId="{A7394A5E-A7E9-41D0-A79F-886A3FE8976A}" dt="2024-11-17T15:43:57.655" v="1434" actId="1076"/>
          <ac:spMkLst>
            <pc:docMk/>
            <pc:sldMk cId="3942382321" sldId="583"/>
            <ac:spMk id="22" creationId="{C8B71CA8-2403-C341-1DB0-1FDD47F56517}"/>
          </ac:spMkLst>
        </pc:spChg>
        <pc:spChg chg="add mod">
          <ac:chgData name="Rabah ATTIK" userId="606572f5-5cff-49ca-9ceb-31ad7f137958" providerId="ADAL" clId="{A7394A5E-A7E9-41D0-A79F-886A3FE8976A}" dt="2024-11-17T15:43:52.621" v="1433" actId="1076"/>
          <ac:spMkLst>
            <pc:docMk/>
            <pc:sldMk cId="3942382321" sldId="583"/>
            <ac:spMk id="23" creationId="{00CB3BAD-76B8-78F6-7B40-D8D58438AA1E}"/>
          </ac:spMkLst>
        </pc:spChg>
        <pc:spChg chg="add mod">
          <ac:chgData name="Rabah ATTIK" userId="606572f5-5cff-49ca-9ceb-31ad7f137958" providerId="ADAL" clId="{A7394A5E-A7E9-41D0-A79F-886A3FE8976A}" dt="2024-11-17T15:44:07.935" v="1436" actId="1076"/>
          <ac:spMkLst>
            <pc:docMk/>
            <pc:sldMk cId="3942382321" sldId="583"/>
            <ac:spMk id="24" creationId="{49331234-B2B9-C7D8-0F6C-FDB874793F2E}"/>
          </ac:spMkLst>
        </pc:spChg>
        <pc:spChg chg="add mod">
          <ac:chgData name="Rabah ATTIK" userId="606572f5-5cff-49ca-9ceb-31ad7f137958" providerId="ADAL" clId="{A7394A5E-A7E9-41D0-A79F-886A3FE8976A}" dt="2024-11-17T15:44:07.935" v="1436" actId="1076"/>
          <ac:spMkLst>
            <pc:docMk/>
            <pc:sldMk cId="3942382321" sldId="583"/>
            <ac:spMk id="25" creationId="{7773C2FA-A4F1-AB18-F1B6-6DADABF8CDB3}"/>
          </ac:spMkLst>
        </pc:spChg>
        <pc:spChg chg="add mod">
          <ac:chgData name="Rabah ATTIK" userId="606572f5-5cff-49ca-9ceb-31ad7f137958" providerId="ADAL" clId="{A7394A5E-A7E9-41D0-A79F-886A3FE8976A}" dt="2024-11-17T15:44:07.935" v="1436" actId="1076"/>
          <ac:spMkLst>
            <pc:docMk/>
            <pc:sldMk cId="3942382321" sldId="583"/>
            <ac:spMk id="26" creationId="{7D8DE648-8D5D-5ED0-C739-9B38352AB10B}"/>
          </ac:spMkLst>
        </pc:spChg>
        <pc:spChg chg="add mod">
          <ac:chgData name="Rabah ATTIK" userId="606572f5-5cff-49ca-9ceb-31ad7f137958" providerId="ADAL" clId="{A7394A5E-A7E9-41D0-A79F-886A3FE8976A}" dt="2024-11-17T15:46:31.806" v="1528" actId="14100"/>
          <ac:spMkLst>
            <pc:docMk/>
            <pc:sldMk cId="3942382321" sldId="583"/>
            <ac:spMk id="27" creationId="{7FF55EDA-DA59-68F4-3F12-4077942356B2}"/>
          </ac:spMkLst>
        </pc:spChg>
        <pc:spChg chg="add del mod">
          <ac:chgData name="Rabah ATTIK" userId="606572f5-5cff-49ca-9ceb-31ad7f137958" providerId="ADAL" clId="{A7394A5E-A7E9-41D0-A79F-886A3FE8976A}" dt="2024-11-17T15:46:43.437" v="1531" actId="478"/>
          <ac:spMkLst>
            <pc:docMk/>
            <pc:sldMk cId="3942382321" sldId="583"/>
            <ac:spMk id="28" creationId="{1514724A-F0CF-89A4-093D-704711AEC892}"/>
          </ac:spMkLst>
        </pc:spChg>
        <pc:spChg chg="add mod">
          <ac:chgData name="Rabah ATTIK" userId="606572f5-5cff-49ca-9ceb-31ad7f137958" providerId="ADAL" clId="{A7394A5E-A7E9-41D0-A79F-886A3FE8976A}" dt="2024-11-17T15:48:07.655" v="1654" actId="12"/>
          <ac:spMkLst>
            <pc:docMk/>
            <pc:sldMk cId="3942382321" sldId="583"/>
            <ac:spMk id="29" creationId="{FD00EB17-4C78-0E72-DDEE-F6F4D86A1D96}"/>
          </ac:spMkLst>
        </pc:spChg>
        <pc:picChg chg="add mod">
          <ac:chgData name="Rabah ATTIK" userId="606572f5-5cff-49ca-9ceb-31ad7f137958" providerId="ADAL" clId="{A7394A5E-A7E9-41D0-A79F-886A3FE8976A}" dt="2024-11-17T15:41:37.689" v="1391" actId="1076"/>
          <ac:picMkLst>
            <pc:docMk/>
            <pc:sldMk cId="3942382321" sldId="583"/>
            <ac:picMk id="14" creationId="{A1D9C87D-476C-9805-4B33-9633B2F5DEDE}"/>
          </ac:picMkLst>
        </pc:picChg>
        <pc:picChg chg="add mod">
          <ac:chgData name="Rabah ATTIK" userId="606572f5-5cff-49ca-9ceb-31ad7f137958" providerId="ADAL" clId="{A7394A5E-A7E9-41D0-A79F-886A3FE8976A}" dt="2024-11-17T15:41:42.914" v="1393" actId="1076"/>
          <ac:picMkLst>
            <pc:docMk/>
            <pc:sldMk cId="3942382321" sldId="583"/>
            <ac:picMk id="15" creationId="{7E457A6A-5F12-B778-E4A1-18C86286E48F}"/>
          </ac:picMkLst>
        </pc:picChg>
        <pc:picChg chg="add mod">
          <ac:chgData name="Rabah ATTIK" userId="606572f5-5cff-49ca-9ceb-31ad7f137958" providerId="ADAL" clId="{A7394A5E-A7E9-41D0-A79F-886A3FE8976A}" dt="2024-11-17T15:51:51.770" v="1657" actId="14100"/>
          <ac:picMkLst>
            <pc:docMk/>
            <pc:sldMk cId="3942382321" sldId="583"/>
            <ac:picMk id="1026" creationId="{BB69E54C-9C99-8541-7217-F150210F0A66}"/>
          </ac:picMkLst>
        </pc:picChg>
        <pc:picChg chg="add mod">
          <ac:chgData name="Rabah ATTIK" userId="606572f5-5cff-49ca-9ceb-31ad7f137958" providerId="ADAL" clId="{A7394A5E-A7E9-41D0-A79F-886A3FE8976A}" dt="2024-11-17T15:41:33.581" v="1389" actId="1076"/>
          <ac:picMkLst>
            <pc:docMk/>
            <pc:sldMk cId="3942382321" sldId="583"/>
            <ac:picMk id="1028" creationId="{872B28AD-8361-F1C2-0F40-EA43D25170EA}"/>
          </ac:picMkLst>
        </pc:picChg>
        <pc:picChg chg="add mod">
          <ac:chgData name="Rabah ATTIK" userId="606572f5-5cff-49ca-9ceb-31ad7f137958" providerId="ADAL" clId="{A7394A5E-A7E9-41D0-A79F-886A3FE8976A}" dt="2024-11-17T15:43:57.655" v="1434" actId="1076"/>
          <ac:picMkLst>
            <pc:docMk/>
            <pc:sldMk cId="3942382321" sldId="583"/>
            <ac:picMk id="1030" creationId="{DCED0C5A-C743-1198-1871-A44ABAA52AD5}"/>
          </ac:picMkLst>
        </pc:picChg>
        <pc:picChg chg="add mod">
          <ac:chgData name="Rabah ATTIK" userId="606572f5-5cff-49ca-9ceb-31ad7f137958" providerId="ADAL" clId="{A7394A5E-A7E9-41D0-A79F-886A3FE8976A}" dt="2024-11-17T15:57:06.692" v="1662" actId="1076"/>
          <ac:picMkLst>
            <pc:docMk/>
            <pc:sldMk cId="3942382321" sldId="583"/>
            <ac:picMk id="1032" creationId="{F0CF07D8-6EEC-4AA2-011F-68A68F3018B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3B5178-10DA-460B-B253-348581DD7EFD}" type="datetimeFigureOut">
              <a:rPr lang="fr-FR" smtClean="0"/>
              <a:t>17/11/2024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856539-6B5F-4C2E-8B84-BF1FD680228D}" type="slidenum">
              <a:rPr lang="fr-FR" smtClean="0"/>
              <a:t>‹N°›</a:t>
            </a:fld>
            <a:endParaRPr lang="fr-FR"/>
          </a:p>
        </p:txBody>
      </p:sp>
    </p:spTree>
    <p:extLst>
      <p:ext uri="{BB962C8B-B14F-4D97-AF65-F5344CB8AC3E}">
        <p14:creationId xmlns:p14="http://schemas.microsoft.com/office/powerpoint/2010/main" val="2942682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Nominale = Pas d’ordre logique</a:t>
            </a:r>
          </a:p>
          <a:p>
            <a:r>
              <a:rPr lang="fr-FR" dirty="0"/>
              <a:t>Ordinale = Existe une ordre sans être nécessairement un nombre</a:t>
            </a:r>
          </a:p>
          <a:p>
            <a:r>
              <a:rPr lang="fr-FR" dirty="0"/>
              <a:t>Discret</a:t>
            </a:r>
          </a:p>
          <a:p>
            <a:r>
              <a:rPr lang="fr-FR" dirty="0"/>
              <a:t>Continue = infinité de réels mais min et max</a:t>
            </a:r>
          </a:p>
          <a:p>
            <a:endParaRPr lang="fr-FR" dirty="0"/>
          </a:p>
        </p:txBody>
      </p:sp>
      <p:sp>
        <p:nvSpPr>
          <p:cNvPr id="4" name="Espace réservé du numéro de diapositive 3"/>
          <p:cNvSpPr>
            <a:spLocks noGrp="1"/>
          </p:cNvSpPr>
          <p:nvPr>
            <p:ph type="sldNum" sz="quarter" idx="5"/>
          </p:nvPr>
        </p:nvSpPr>
        <p:spPr/>
        <p:txBody>
          <a:bodyPr/>
          <a:lstStyle/>
          <a:p>
            <a:fld id="{54856539-6B5F-4C2E-8B84-BF1FD680228D}" type="slidenum">
              <a:rPr lang="fr-FR" smtClean="0"/>
              <a:t>25</a:t>
            </a:fld>
            <a:endParaRPr lang="fr-FR"/>
          </a:p>
        </p:txBody>
      </p:sp>
    </p:spTree>
    <p:extLst>
      <p:ext uri="{BB962C8B-B14F-4D97-AF65-F5344CB8AC3E}">
        <p14:creationId xmlns:p14="http://schemas.microsoft.com/office/powerpoint/2010/main" val="3998756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4856539-6B5F-4C2E-8B84-BF1FD680228D}" type="slidenum">
              <a:rPr lang="fr-FR" smtClean="0"/>
              <a:t>28</a:t>
            </a:fld>
            <a:endParaRPr lang="fr-FR"/>
          </a:p>
        </p:txBody>
      </p:sp>
    </p:spTree>
    <p:extLst>
      <p:ext uri="{BB962C8B-B14F-4D97-AF65-F5344CB8AC3E}">
        <p14:creationId xmlns:p14="http://schemas.microsoft.com/office/powerpoint/2010/main" val="2870039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4856539-6B5F-4C2E-8B84-BF1FD680228D}" type="slidenum">
              <a:rPr lang="fr-FR" smtClean="0"/>
              <a:t>29</a:t>
            </a:fld>
            <a:endParaRPr lang="fr-FR"/>
          </a:p>
        </p:txBody>
      </p:sp>
    </p:spTree>
    <p:extLst>
      <p:ext uri="{BB962C8B-B14F-4D97-AF65-F5344CB8AC3E}">
        <p14:creationId xmlns:p14="http://schemas.microsoft.com/office/powerpoint/2010/main" val="3858690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69B4D89C-ABEA-4519-9A55-8FB70238FB02}" type="datetime1">
              <a:rPr lang="en-US" smtClean="0"/>
              <a:t>11/17/2024</a:t>
            </a:fld>
            <a:endParaRPr lang="en-US" dirty="0"/>
          </a:p>
        </p:txBody>
      </p:sp>
      <p:sp>
        <p:nvSpPr>
          <p:cNvPr id="5" name="Footer Placeholder 4"/>
          <p:cNvSpPr>
            <a:spLocks noGrp="1"/>
          </p:cNvSpPr>
          <p:nvPr>
            <p:ph type="ftr" sz="quarter" idx="11"/>
          </p:nvPr>
        </p:nvSpPr>
        <p:spPr/>
        <p:txBody>
          <a:bodyPr/>
          <a:lstStyle/>
          <a:p>
            <a:r>
              <a:rPr lang="en-US"/>
              <a:t>Rabah ATTIK - DataScience - 2018</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fr-FR"/>
              <a:t>Modifiez le style du titre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CC34917-0C71-47FD-9F45-56FE44FE6A45}" type="datetime1">
              <a:rPr lang="en-US" smtClean="0"/>
              <a:t>11/17/2024</a:t>
            </a:fld>
            <a:endParaRPr lang="en-US" dirty="0"/>
          </a:p>
        </p:txBody>
      </p:sp>
      <p:sp>
        <p:nvSpPr>
          <p:cNvPr id="5" name="Footer Placeholder 4"/>
          <p:cNvSpPr>
            <a:spLocks noGrp="1"/>
          </p:cNvSpPr>
          <p:nvPr>
            <p:ph type="ftr" sz="quarter" idx="11"/>
          </p:nvPr>
        </p:nvSpPr>
        <p:spPr/>
        <p:txBody>
          <a:bodyPr/>
          <a:lstStyle/>
          <a:p>
            <a:r>
              <a:rPr lang="en-US"/>
              <a:t>Rabah ATTIK - DataScience - 2018</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fr-FR"/>
              <a:t>Modifiez le style du titre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353B8C70-13FF-4600-8BB2-18D2C6F89358}" type="datetime1">
              <a:rPr lang="en-US" smtClean="0"/>
              <a:t>11/17/2024</a:t>
            </a:fld>
            <a:endParaRPr lang="en-US" dirty="0"/>
          </a:p>
        </p:txBody>
      </p:sp>
      <p:sp>
        <p:nvSpPr>
          <p:cNvPr id="5" name="Footer Placeholder 4"/>
          <p:cNvSpPr>
            <a:spLocks noGrp="1"/>
          </p:cNvSpPr>
          <p:nvPr>
            <p:ph type="ftr" sz="quarter" idx="11"/>
          </p:nvPr>
        </p:nvSpPr>
        <p:spPr/>
        <p:txBody>
          <a:bodyPr/>
          <a:lstStyle/>
          <a:p>
            <a:r>
              <a:rPr lang="en-US"/>
              <a:t>Rabah ATTIK - DataScience - 2018</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8294F7A6-6F8E-4926-9350-4E0C91215EC6}" type="datetime1">
              <a:rPr lang="en-US" smtClean="0"/>
              <a:t>11/17/2024</a:t>
            </a:fld>
            <a:endParaRPr lang="en-US" dirty="0"/>
          </a:p>
        </p:txBody>
      </p:sp>
      <p:sp>
        <p:nvSpPr>
          <p:cNvPr id="6" name="Footer Placeholder 5"/>
          <p:cNvSpPr>
            <a:spLocks noGrp="1"/>
          </p:cNvSpPr>
          <p:nvPr>
            <p:ph type="ftr" sz="quarter" idx="11"/>
          </p:nvPr>
        </p:nvSpPr>
        <p:spPr/>
        <p:txBody>
          <a:bodyPr/>
          <a:lstStyle/>
          <a:p>
            <a:r>
              <a:rPr lang="en-US"/>
              <a:t>Rabah ATTIK - DataScience - 2018</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0C41A51-E4DB-4BB0-A3DC-2AF9479AF139}" type="datetime1">
              <a:rPr lang="en-US" smtClean="0"/>
              <a:t>11/17/2024</a:t>
            </a:fld>
            <a:endParaRPr lang="en-US" dirty="0"/>
          </a:p>
        </p:txBody>
      </p:sp>
      <p:sp>
        <p:nvSpPr>
          <p:cNvPr id="8" name="Footer Placeholder 7"/>
          <p:cNvSpPr>
            <a:spLocks noGrp="1"/>
          </p:cNvSpPr>
          <p:nvPr>
            <p:ph type="ftr" sz="quarter" idx="11"/>
          </p:nvPr>
        </p:nvSpPr>
        <p:spPr/>
        <p:txBody>
          <a:bodyPr/>
          <a:lstStyle/>
          <a:p>
            <a:r>
              <a:rPr lang="en-US"/>
              <a:t>Rabah ATTIK - DataScience - 2018</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5EC0EB8-29F8-4775-9D52-405F2E05C12A}" type="datetime1">
              <a:rPr lang="en-US" smtClean="0"/>
              <a:t>11/17/2024</a:t>
            </a:fld>
            <a:endParaRPr lang="en-US" dirty="0"/>
          </a:p>
        </p:txBody>
      </p:sp>
      <p:sp>
        <p:nvSpPr>
          <p:cNvPr id="4" name="Footer Placeholder 3"/>
          <p:cNvSpPr>
            <a:spLocks noGrp="1"/>
          </p:cNvSpPr>
          <p:nvPr>
            <p:ph type="ftr" sz="quarter" idx="11"/>
          </p:nvPr>
        </p:nvSpPr>
        <p:spPr/>
        <p:txBody>
          <a:bodyPr/>
          <a:lstStyle/>
          <a:p>
            <a:r>
              <a:rPr lang="en-US"/>
              <a:t>Rabah ATTIK - DataScience - 2018</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B5A1EB-E5E5-4891-A0A2-10247B4E6640}" type="datetime1">
              <a:rPr lang="en-US" smtClean="0"/>
              <a:t>11/17/2024</a:t>
            </a:fld>
            <a:endParaRPr lang="en-US" dirty="0"/>
          </a:p>
        </p:txBody>
      </p:sp>
      <p:sp>
        <p:nvSpPr>
          <p:cNvPr id="3" name="Footer Placeholder 2"/>
          <p:cNvSpPr>
            <a:spLocks noGrp="1"/>
          </p:cNvSpPr>
          <p:nvPr>
            <p:ph type="ftr" sz="quarter" idx="11"/>
          </p:nvPr>
        </p:nvSpPr>
        <p:spPr/>
        <p:txBody>
          <a:bodyPr/>
          <a:lstStyle/>
          <a:p>
            <a:r>
              <a:rPr lang="en-US"/>
              <a:t>Rabah ATTIK - DataScience - 2018</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fr-FR"/>
              <a:t>Modifiez le style du titre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480E835B-1C1B-47FE-80EE-E89D9D6DFD5A}" type="datetime1">
              <a:rPr lang="en-US" smtClean="0"/>
              <a:t>11/17/2024</a:t>
            </a:fld>
            <a:endParaRPr lang="en-US" dirty="0"/>
          </a:p>
        </p:txBody>
      </p:sp>
      <p:sp>
        <p:nvSpPr>
          <p:cNvPr id="6" name="Footer Placeholder 5"/>
          <p:cNvSpPr>
            <a:spLocks noGrp="1"/>
          </p:cNvSpPr>
          <p:nvPr>
            <p:ph type="ftr" sz="quarter" idx="11"/>
          </p:nvPr>
        </p:nvSpPr>
        <p:spPr/>
        <p:txBody>
          <a:bodyPr/>
          <a:lstStyle/>
          <a:p>
            <a:r>
              <a:rPr lang="en-US"/>
              <a:t>Rabah ATTIK - DataScience - 2018</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fr-FR"/>
              <a:t>Modifiez le style du titre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fr-FR"/>
              <a:t>Cliquez sur l'icône pour ajouter une image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a:xfrm>
            <a:off x="3885810" y="6041362"/>
            <a:ext cx="976879" cy="365125"/>
          </a:xfrm>
        </p:spPr>
        <p:txBody>
          <a:bodyPr/>
          <a:lstStyle/>
          <a:p>
            <a:fld id="{AD22A9F9-C3CE-45DE-88C0-A62639B654E3}" type="datetime1">
              <a:rPr lang="en-US" smtClean="0"/>
              <a:t>11/17/2024</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r>
              <a:rPr lang="en-US"/>
              <a:t>Rabah ATTIK - DataScience - 2018</a:t>
            </a:r>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fr-FR"/>
              <a:t>Modifiez le style du titre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fr-FR"/>
              <a:t>Cliquez sur l'icône pour ajouter une image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DA5E240C-0F00-4FCD-963E-6999081088BF}" type="datetime1">
              <a:rPr lang="en-US" smtClean="0"/>
              <a:t>11/17/2024</a:t>
            </a:fld>
            <a:endParaRPr lang="en-US" dirty="0"/>
          </a:p>
        </p:txBody>
      </p:sp>
      <p:sp>
        <p:nvSpPr>
          <p:cNvPr id="6" name="Footer Placeholder 5"/>
          <p:cNvSpPr>
            <a:spLocks noGrp="1"/>
          </p:cNvSpPr>
          <p:nvPr>
            <p:ph type="ftr" sz="quarter" idx="11"/>
          </p:nvPr>
        </p:nvSpPr>
        <p:spPr/>
        <p:txBody>
          <a:bodyPr/>
          <a:lstStyle/>
          <a:p>
            <a:r>
              <a:rPr lang="en-US"/>
              <a:t>Rabah ATTIK - DataScience - 2018</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fr-FR"/>
              <a:t>Modifiez le style du titre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fr-FR"/>
              <a:t>Modifier les styles du texte du masque</a:t>
            </a:r>
          </a:p>
        </p:txBody>
      </p:sp>
      <p:sp>
        <p:nvSpPr>
          <p:cNvPr id="4" name="Date Placeholder 3"/>
          <p:cNvSpPr>
            <a:spLocks noGrp="1"/>
          </p:cNvSpPr>
          <p:nvPr>
            <p:ph type="dt" sz="half" idx="10"/>
          </p:nvPr>
        </p:nvSpPr>
        <p:spPr/>
        <p:txBody>
          <a:bodyPr/>
          <a:lstStyle/>
          <a:p>
            <a:fld id="{277ED087-63CC-4F82-8655-2943830C371E}" type="datetime1">
              <a:rPr lang="en-US" smtClean="0"/>
              <a:t>11/17/2024</a:t>
            </a:fld>
            <a:endParaRPr lang="en-US" dirty="0"/>
          </a:p>
        </p:txBody>
      </p:sp>
      <p:sp>
        <p:nvSpPr>
          <p:cNvPr id="5" name="Footer Placeholder 4"/>
          <p:cNvSpPr>
            <a:spLocks noGrp="1"/>
          </p:cNvSpPr>
          <p:nvPr>
            <p:ph type="ftr" sz="quarter" idx="11"/>
          </p:nvPr>
        </p:nvSpPr>
        <p:spPr/>
        <p:txBody>
          <a:bodyPr/>
          <a:lstStyle/>
          <a:p>
            <a:r>
              <a:rPr lang="en-US"/>
              <a:t>Rabah ATTIK - DataScience - 2018</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fr-FR"/>
              <a:t>Modifiez le style du titre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fr-FR"/>
              <a:t>Modifier les styles du texte du masque</a:t>
            </a:r>
          </a:p>
        </p:txBody>
      </p:sp>
      <p:sp>
        <p:nvSpPr>
          <p:cNvPr id="2" name="Date Placeholder 1"/>
          <p:cNvSpPr>
            <a:spLocks noGrp="1"/>
          </p:cNvSpPr>
          <p:nvPr>
            <p:ph type="dt" sz="half" idx="10"/>
          </p:nvPr>
        </p:nvSpPr>
        <p:spPr/>
        <p:txBody>
          <a:bodyPr/>
          <a:lstStyle/>
          <a:p>
            <a:fld id="{E7DFEB8F-7740-49B0-8357-AEDF43B71E43}" type="datetime1">
              <a:rPr lang="en-US" smtClean="0"/>
              <a:t>11/17/2024</a:t>
            </a:fld>
            <a:endParaRPr lang="en-US" dirty="0"/>
          </a:p>
        </p:txBody>
      </p:sp>
      <p:sp>
        <p:nvSpPr>
          <p:cNvPr id="3" name="Footer Placeholder 2"/>
          <p:cNvSpPr>
            <a:spLocks noGrp="1"/>
          </p:cNvSpPr>
          <p:nvPr>
            <p:ph type="ftr" sz="quarter" idx="11"/>
          </p:nvPr>
        </p:nvSpPr>
        <p:spPr/>
        <p:txBody>
          <a:bodyPr/>
          <a:lstStyle/>
          <a:p>
            <a:r>
              <a:rPr lang="en-US"/>
              <a:t>Rabah ATTIK - DataScience - 2018</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E1C455A-525A-4434-861A-7E5EA2962BBE}" type="datetime1">
              <a:rPr lang="en-US" smtClean="0"/>
              <a:t>11/17/2024</a:t>
            </a:fld>
            <a:endParaRPr lang="en-US" dirty="0"/>
          </a:p>
        </p:txBody>
      </p:sp>
      <p:sp>
        <p:nvSpPr>
          <p:cNvPr id="5" name="Footer Placeholder 4"/>
          <p:cNvSpPr>
            <a:spLocks noGrp="1"/>
          </p:cNvSpPr>
          <p:nvPr>
            <p:ph type="ftr" sz="quarter" idx="11"/>
          </p:nvPr>
        </p:nvSpPr>
        <p:spPr/>
        <p:txBody>
          <a:bodyPr/>
          <a:lstStyle/>
          <a:p>
            <a:r>
              <a:rPr lang="en-US"/>
              <a:t>Rabah ATTIK - DataScience - 2018</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19FF59A-F32A-4E7E-8DC9-10A9E8B75553}" type="datetime1">
              <a:rPr lang="en-US" smtClean="0"/>
              <a:t>11/17/2024</a:t>
            </a:fld>
            <a:endParaRPr lang="en-US" dirty="0"/>
          </a:p>
        </p:txBody>
      </p:sp>
      <p:sp>
        <p:nvSpPr>
          <p:cNvPr id="5" name="Footer Placeholder 4"/>
          <p:cNvSpPr>
            <a:spLocks noGrp="1"/>
          </p:cNvSpPr>
          <p:nvPr>
            <p:ph type="ftr" sz="quarter" idx="11"/>
          </p:nvPr>
        </p:nvSpPr>
        <p:spPr/>
        <p:txBody>
          <a:bodyPr/>
          <a:lstStyle/>
          <a:p>
            <a:r>
              <a:rPr lang="en-US"/>
              <a:t>Rabah ATTIK - DataScience - 2018</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fr-FR"/>
              <a:t>Modifiez le style du titre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r>
              <a:rPr lang="en-US"/>
              <a:t>Rabah ATTIK - DataScience - 2018</a:t>
            </a:r>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A47FB898-D651-4746-AEF8-620AD8F3AB5A}" type="datetime1">
              <a:rPr lang="en-US" smtClean="0"/>
              <a:t>11/17/2024</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umso.com/" TargetMode="External"/><Relationship Id="rId2" Type="http://schemas.openxmlformats.org/officeDocument/2006/relationships/hyperlink" Target="https://namelix.com/" TargetMode="External"/><Relationship Id="rId1" Type="http://schemas.openxmlformats.org/officeDocument/2006/relationships/slideLayout" Target="../slideLayouts/slideLayout2.xml"/><Relationship Id="rId4" Type="http://schemas.openxmlformats.org/officeDocument/2006/relationships/hyperlink" Target="https://marketingmagic.app/"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www.tice-education.fr/index.php/component/tags/tag/20-informatique" TargetMode="External"/><Relationship Id="rId7" Type="http://schemas.openxmlformats.org/officeDocument/2006/relationships/image" Target="../media/image10.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hyperlink" Target="https://pixabay.com/fr/base-de-donn%C3%A9es-stockage-de-donn%C3%A9es-149760/" TargetMode="Externa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hyperlink" Target="http://www.tice-education.fr/index.php/component/tags/tag/20-informatique" TargetMode="External"/><Relationship Id="rId7" Type="http://schemas.openxmlformats.org/officeDocument/2006/relationships/image" Target="../media/image10.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9.jpg"/><Relationship Id="rId11" Type="http://schemas.openxmlformats.org/officeDocument/2006/relationships/image" Target="../media/image14.PNG"/><Relationship Id="rId5" Type="http://schemas.openxmlformats.org/officeDocument/2006/relationships/hyperlink" Target="https://pixabay.com/fr/base-de-donn%C3%A9es-stockage-de-donn%C3%A9es-149760/" TargetMode="External"/><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jp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www.tice-education.fr/index.php/component/tags/tag/20-informatique" TargetMode="External"/><Relationship Id="rId7" Type="http://schemas.openxmlformats.org/officeDocument/2006/relationships/image" Target="../media/image10.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hyperlink" Target="https://pixabay.com/fr/base-de-donn%C3%A9es-stockage-de-donn%C3%A9es-149760/" TargetMode="External"/><Relationship Id="rId4" Type="http://schemas.openxmlformats.org/officeDocument/2006/relationships/image" Target="../media/image8.png"/><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hyperlink" Target="https://www.wsgr.com/"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datatab.fr/tutorial/dispersion-parameter" TargetMode="External"/><Relationship Id="rId2" Type="http://schemas.openxmlformats.org/officeDocument/2006/relationships/hyperlink" Target="https://www.letudiant.fr/college/methodologie-college/article/le-calcul-de-mediane-soyez-meilleur-que-la-moyenne.html"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datatab.fr/tutorial/linear-regression"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www.umso.com/" TargetMode="External"/><Relationship Id="rId2" Type="http://schemas.openxmlformats.org/officeDocument/2006/relationships/hyperlink" Target="https://namelix.com/" TargetMode="External"/><Relationship Id="rId1" Type="http://schemas.openxmlformats.org/officeDocument/2006/relationships/slideLayout" Target="../slideLayouts/slideLayout2.xml"/><Relationship Id="rId4" Type="http://schemas.openxmlformats.org/officeDocument/2006/relationships/hyperlink" Target="https://marketingmagic.app/"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www.dydu.ai/produits/callbot/" TargetMode="External"/><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97C0B6-51A4-4456-9119-BD131744F5E4}"/>
              </a:ext>
            </a:extLst>
          </p:cNvPr>
          <p:cNvSpPr>
            <a:spLocks noGrp="1"/>
          </p:cNvSpPr>
          <p:nvPr>
            <p:ph type="ctrTitle"/>
          </p:nvPr>
        </p:nvSpPr>
        <p:spPr/>
        <p:txBody>
          <a:bodyPr/>
          <a:lstStyle/>
          <a:p>
            <a:r>
              <a:rPr lang="fr-FR" dirty="0"/>
              <a:t>IA et Marketing</a:t>
            </a:r>
          </a:p>
        </p:txBody>
      </p:sp>
      <p:sp>
        <p:nvSpPr>
          <p:cNvPr id="3" name="Sous-titre 2">
            <a:extLst>
              <a:ext uri="{FF2B5EF4-FFF2-40B4-BE49-F238E27FC236}">
                <a16:creationId xmlns:a16="http://schemas.microsoft.com/office/drawing/2014/main" id="{831FDC7C-440F-40DF-9B08-C78985F3394F}"/>
              </a:ext>
            </a:extLst>
          </p:cNvPr>
          <p:cNvSpPr>
            <a:spLocks noGrp="1"/>
          </p:cNvSpPr>
          <p:nvPr>
            <p:ph type="subTitle" idx="1"/>
          </p:nvPr>
        </p:nvSpPr>
        <p:spPr>
          <a:xfrm>
            <a:off x="810001" y="5280846"/>
            <a:ext cx="10572000" cy="594173"/>
          </a:xfrm>
        </p:spPr>
        <p:txBody>
          <a:bodyPr>
            <a:normAutofit fontScale="92500" lnSpcReduction="10000"/>
          </a:bodyPr>
          <a:lstStyle/>
          <a:p>
            <a:r>
              <a:rPr lang="fr-FR" sz="3800" dirty="0"/>
              <a:t>De la théorie à la pratique concrète</a:t>
            </a:r>
          </a:p>
        </p:txBody>
      </p:sp>
      <p:sp>
        <p:nvSpPr>
          <p:cNvPr id="4" name="Espace réservé du pied de page 3">
            <a:extLst>
              <a:ext uri="{FF2B5EF4-FFF2-40B4-BE49-F238E27FC236}">
                <a16:creationId xmlns:a16="http://schemas.microsoft.com/office/drawing/2014/main" id="{DE03D09F-2680-47F9-963E-A562C6551868}"/>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3733882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95F640-1899-464C-92F4-4E52498770EC}"/>
              </a:ext>
            </a:extLst>
          </p:cNvPr>
          <p:cNvSpPr>
            <a:spLocks noGrp="1"/>
          </p:cNvSpPr>
          <p:nvPr>
            <p:ph type="title"/>
          </p:nvPr>
        </p:nvSpPr>
        <p:spPr>
          <a:xfrm>
            <a:off x="810000" y="438310"/>
            <a:ext cx="10571998" cy="970450"/>
          </a:xfrm>
        </p:spPr>
        <p:txBody>
          <a:bodyPr/>
          <a:lstStyle/>
          <a:p>
            <a:r>
              <a:rPr lang="fr-FR" dirty="0"/>
              <a:t>IA et Marketing – Sommaire général</a:t>
            </a:r>
          </a:p>
        </p:txBody>
      </p:sp>
      <p:sp>
        <p:nvSpPr>
          <p:cNvPr id="3" name="Espace réservé du contenu 2">
            <a:extLst>
              <a:ext uri="{FF2B5EF4-FFF2-40B4-BE49-F238E27FC236}">
                <a16:creationId xmlns:a16="http://schemas.microsoft.com/office/drawing/2014/main" id="{BEF7FA2E-B516-4B99-8D25-37579ADECD9F}"/>
              </a:ext>
            </a:extLst>
          </p:cNvPr>
          <p:cNvSpPr>
            <a:spLocks noGrp="1"/>
          </p:cNvSpPr>
          <p:nvPr>
            <p:ph idx="1"/>
          </p:nvPr>
        </p:nvSpPr>
        <p:spPr>
          <a:xfrm>
            <a:off x="818712" y="2404851"/>
            <a:ext cx="10554574" cy="3636511"/>
          </a:xfrm>
        </p:spPr>
        <p:txBody>
          <a:bodyPr>
            <a:normAutofit fontScale="92500" lnSpcReduction="10000"/>
          </a:bodyPr>
          <a:lstStyle/>
          <a:p>
            <a:pPr marL="0" indent="0">
              <a:buNone/>
            </a:pPr>
            <a:r>
              <a:rPr lang="fr-FR" sz="1200" dirty="0"/>
              <a:t>Jour 1 – Matin - Atelier autour des bases de l’IA et du marketing</a:t>
            </a:r>
          </a:p>
          <a:p>
            <a:r>
              <a:rPr lang="fr-FR" sz="1200" dirty="0"/>
              <a:t>IA toute la théorie en 1h30</a:t>
            </a:r>
          </a:p>
          <a:p>
            <a:pPr lvl="1"/>
            <a:r>
              <a:rPr lang="fr-FR" sz="1100" dirty="0"/>
              <a:t>L’histoire de l’IA ?</a:t>
            </a:r>
          </a:p>
          <a:p>
            <a:pPr lvl="2"/>
            <a:r>
              <a:rPr lang="fr-FR" sz="1000" dirty="0"/>
              <a:t>Atelier 1: Retrouvez les faits marquant de l’IA</a:t>
            </a:r>
          </a:p>
          <a:p>
            <a:pPr lvl="1"/>
            <a:r>
              <a:rPr lang="fr-FR" sz="1100" dirty="0"/>
              <a:t>Qu’est-ce que l’IA (Data, modèle, prédiction, entrainement)</a:t>
            </a:r>
          </a:p>
          <a:p>
            <a:pPr lvl="2"/>
            <a:r>
              <a:rPr lang="fr-FR" sz="1000" dirty="0"/>
              <a:t>Atelier 2: Démo RLS et RL sur </a:t>
            </a:r>
            <a:r>
              <a:rPr lang="fr-FR" sz="1000" dirty="0" err="1"/>
              <a:t>Gretl</a:t>
            </a:r>
            <a:r>
              <a:rPr lang="fr-FR" sz="1000" dirty="0"/>
              <a:t> + Création d’une RLS sur Excel + Prédiction</a:t>
            </a:r>
          </a:p>
          <a:p>
            <a:pPr lvl="2"/>
            <a:r>
              <a:rPr lang="fr-FR" sz="1000" dirty="0"/>
              <a:t>Atelier 3: Computer Vision et NLP avec </a:t>
            </a:r>
            <a:r>
              <a:rPr lang="fr-FR" sz="1000" dirty="0" err="1"/>
              <a:t>Teachable</a:t>
            </a:r>
            <a:r>
              <a:rPr lang="fr-FR" sz="1000" dirty="0"/>
              <a:t> Machine</a:t>
            </a:r>
          </a:p>
          <a:p>
            <a:pPr lvl="2"/>
            <a:r>
              <a:rPr lang="fr-FR" sz="1000" dirty="0"/>
              <a:t>Atelier 3bis: Classer les outils IA selon leur application</a:t>
            </a:r>
          </a:p>
          <a:p>
            <a:r>
              <a:rPr lang="fr-FR" sz="1200" dirty="0"/>
              <a:t>Les bases du marketing en 1h30</a:t>
            </a:r>
          </a:p>
          <a:p>
            <a:pPr lvl="1"/>
            <a:r>
              <a:rPr lang="fr-FR" sz="1100" dirty="0"/>
              <a:t>Inbound vs </a:t>
            </a:r>
            <a:r>
              <a:rPr lang="fr-FR" sz="1100" dirty="0" err="1"/>
              <a:t>outbound</a:t>
            </a:r>
            <a:r>
              <a:rPr lang="fr-FR" sz="1100" dirty="0"/>
              <a:t> Marketing</a:t>
            </a:r>
          </a:p>
          <a:p>
            <a:pPr lvl="2"/>
            <a:r>
              <a:rPr lang="fr-FR" sz="1000" dirty="0"/>
              <a:t>Atelier inbound vs </a:t>
            </a:r>
            <a:r>
              <a:rPr lang="fr-FR" sz="1000" dirty="0" err="1"/>
              <a:t>outbound</a:t>
            </a:r>
            <a:r>
              <a:rPr lang="fr-FR" sz="1000" dirty="0"/>
              <a:t> MKT	</a:t>
            </a:r>
          </a:p>
          <a:p>
            <a:pPr lvl="1"/>
            <a:r>
              <a:rPr lang="fr-FR" sz="1100" dirty="0"/>
              <a:t>Le tunnel de vente</a:t>
            </a:r>
          </a:p>
          <a:p>
            <a:pPr lvl="2"/>
            <a:r>
              <a:rPr lang="fr-FR" sz="1000" dirty="0"/>
              <a:t>Atelier 4: Brainstorming en groupe, Identifier les actions des 4 strates du TDV</a:t>
            </a:r>
          </a:p>
          <a:p>
            <a:pPr lvl="1"/>
            <a:r>
              <a:rPr lang="fr-FR" sz="1100" dirty="0"/>
              <a:t>Le marketing traditionnel vs le marketing digital</a:t>
            </a:r>
          </a:p>
          <a:p>
            <a:pPr lvl="2"/>
            <a:r>
              <a:rPr lang="fr-FR" sz="1000" dirty="0"/>
              <a:t>Atelier 5: Retrouvez ces actions avec l’avènement du MKT digital</a:t>
            </a:r>
          </a:p>
        </p:txBody>
      </p:sp>
      <p:sp>
        <p:nvSpPr>
          <p:cNvPr id="5" name="Espace réservé du pied de page 3">
            <a:extLst>
              <a:ext uri="{FF2B5EF4-FFF2-40B4-BE49-F238E27FC236}">
                <a16:creationId xmlns:a16="http://schemas.microsoft.com/office/drawing/2014/main" id="{42524F62-71D6-CE3C-37A7-95598429A363}"/>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216830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95F640-1899-464C-92F4-4E52498770EC}"/>
              </a:ext>
            </a:extLst>
          </p:cNvPr>
          <p:cNvSpPr>
            <a:spLocks noGrp="1"/>
          </p:cNvSpPr>
          <p:nvPr>
            <p:ph type="title"/>
          </p:nvPr>
        </p:nvSpPr>
        <p:spPr>
          <a:xfrm>
            <a:off x="810000" y="438310"/>
            <a:ext cx="10571998" cy="970450"/>
          </a:xfrm>
        </p:spPr>
        <p:txBody>
          <a:bodyPr/>
          <a:lstStyle/>
          <a:p>
            <a:r>
              <a:rPr lang="fr-FR" dirty="0"/>
              <a:t>IA et Marketing – Sommaire général</a:t>
            </a:r>
          </a:p>
        </p:txBody>
      </p:sp>
      <p:sp>
        <p:nvSpPr>
          <p:cNvPr id="3" name="Espace réservé du contenu 2">
            <a:extLst>
              <a:ext uri="{FF2B5EF4-FFF2-40B4-BE49-F238E27FC236}">
                <a16:creationId xmlns:a16="http://schemas.microsoft.com/office/drawing/2014/main" id="{BEF7FA2E-B516-4B99-8D25-37579ADECD9F}"/>
              </a:ext>
            </a:extLst>
          </p:cNvPr>
          <p:cNvSpPr>
            <a:spLocks noGrp="1"/>
          </p:cNvSpPr>
          <p:nvPr>
            <p:ph idx="1"/>
          </p:nvPr>
        </p:nvSpPr>
        <p:spPr/>
        <p:txBody>
          <a:bodyPr anchor="t">
            <a:normAutofit/>
          </a:bodyPr>
          <a:lstStyle/>
          <a:p>
            <a:pPr marL="0" indent="0">
              <a:buNone/>
            </a:pPr>
            <a:r>
              <a:rPr lang="fr-FR" sz="1000" dirty="0"/>
              <a:t>Jour 1 – Après midi – L’IA pour créer du contenu</a:t>
            </a:r>
          </a:p>
          <a:p>
            <a:r>
              <a:rPr lang="fr-FR" sz="1000" dirty="0"/>
              <a:t>Préparation de son offre (1h30)</a:t>
            </a:r>
          </a:p>
          <a:p>
            <a:pPr lvl="1"/>
            <a:r>
              <a:rPr lang="fr-FR" sz="1000" dirty="0"/>
              <a:t>Définir sa proposition de valeur avec </a:t>
            </a:r>
            <a:r>
              <a:rPr lang="fr-FR" sz="1000" dirty="0" err="1"/>
              <a:t>chatGPT</a:t>
            </a:r>
            <a:endParaRPr lang="fr-FR" sz="1000" dirty="0"/>
          </a:p>
          <a:p>
            <a:pPr lvl="1"/>
            <a:r>
              <a:rPr lang="fr-FR" sz="1000" dirty="0"/>
              <a:t>Définir un calendrier de publication avec </a:t>
            </a:r>
            <a:r>
              <a:rPr lang="fr-FR" sz="1000" dirty="0" err="1"/>
              <a:t>ChatGPT</a:t>
            </a:r>
            <a:endParaRPr lang="fr-FR" sz="1000" dirty="0"/>
          </a:p>
          <a:p>
            <a:pPr lvl="1"/>
            <a:r>
              <a:rPr lang="fr-FR" sz="1000" dirty="0"/>
              <a:t>Être Créatif avec </a:t>
            </a:r>
            <a:r>
              <a:rPr lang="fr-FR" sz="1000" dirty="0" err="1"/>
              <a:t>ChatGPT</a:t>
            </a:r>
            <a:endParaRPr lang="fr-FR" sz="1000" dirty="0"/>
          </a:p>
          <a:p>
            <a:pPr lvl="1"/>
            <a:r>
              <a:rPr lang="fr-FR" sz="1000" dirty="0"/>
              <a:t>Atelier 6: Etude économique de l’intégration de l’IA dans un service de création de contenu: Cas d’Evolukid</a:t>
            </a:r>
          </a:p>
          <a:p>
            <a:r>
              <a:rPr lang="fr-FR" sz="1200" dirty="0"/>
              <a:t>L’image et l’IA: Le speech to image</a:t>
            </a:r>
          </a:p>
          <a:p>
            <a:pPr lvl="1"/>
            <a:r>
              <a:rPr lang="fr-FR" sz="1000" dirty="0"/>
              <a:t>Atelier 7: Créer des images pour une campagne de publicité</a:t>
            </a:r>
          </a:p>
          <a:p>
            <a:r>
              <a:rPr lang="fr-FR" sz="1200" dirty="0"/>
              <a:t>La Vidéo et l’IA: le Speech to </a:t>
            </a:r>
            <a:r>
              <a:rPr lang="fr-FR" sz="1200" dirty="0" err="1"/>
              <a:t>video</a:t>
            </a:r>
            <a:endParaRPr lang="fr-FR" sz="1200" dirty="0"/>
          </a:p>
          <a:p>
            <a:pPr lvl="1"/>
            <a:r>
              <a:rPr lang="fr-FR" sz="1000" dirty="0"/>
              <a:t>Atelier 8: Créer un teaser vidéo de présentation d’un produit</a:t>
            </a:r>
          </a:p>
        </p:txBody>
      </p:sp>
      <p:sp>
        <p:nvSpPr>
          <p:cNvPr id="5" name="Espace réservé du pied de page 3">
            <a:extLst>
              <a:ext uri="{FF2B5EF4-FFF2-40B4-BE49-F238E27FC236}">
                <a16:creationId xmlns:a16="http://schemas.microsoft.com/office/drawing/2014/main" id="{F96606F1-6613-B808-43CE-5CDAFF4A6755}"/>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1958880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2FD41-FA8E-CB8C-CD32-C4BF740BA79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FCDABB7-3D31-E985-AAB2-BCB2FA46EE61}"/>
              </a:ext>
            </a:extLst>
          </p:cNvPr>
          <p:cNvSpPr>
            <a:spLocks noGrp="1"/>
          </p:cNvSpPr>
          <p:nvPr>
            <p:ph type="title"/>
          </p:nvPr>
        </p:nvSpPr>
        <p:spPr>
          <a:xfrm>
            <a:off x="810000" y="438310"/>
            <a:ext cx="10571998" cy="970450"/>
          </a:xfrm>
        </p:spPr>
        <p:txBody>
          <a:bodyPr/>
          <a:lstStyle/>
          <a:p>
            <a:r>
              <a:rPr lang="fr-FR" dirty="0"/>
              <a:t>IA et Marketing – Sommaire général</a:t>
            </a:r>
          </a:p>
        </p:txBody>
      </p:sp>
      <p:sp>
        <p:nvSpPr>
          <p:cNvPr id="3" name="Espace réservé du contenu 2">
            <a:extLst>
              <a:ext uri="{FF2B5EF4-FFF2-40B4-BE49-F238E27FC236}">
                <a16:creationId xmlns:a16="http://schemas.microsoft.com/office/drawing/2014/main" id="{B037A8E7-8D73-98F1-E040-0F08EC242691}"/>
              </a:ext>
            </a:extLst>
          </p:cNvPr>
          <p:cNvSpPr>
            <a:spLocks noGrp="1"/>
          </p:cNvSpPr>
          <p:nvPr>
            <p:ph idx="1"/>
          </p:nvPr>
        </p:nvSpPr>
        <p:spPr/>
        <p:txBody>
          <a:bodyPr anchor="t">
            <a:normAutofit/>
          </a:bodyPr>
          <a:lstStyle/>
          <a:p>
            <a:pPr marL="0" indent="0">
              <a:buNone/>
            </a:pPr>
            <a:r>
              <a:rPr lang="fr-FR" sz="1000" dirty="0"/>
              <a:t>Jour 2 - Matin</a:t>
            </a:r>
          </a:p>
          <a:p>
            <a:r>
              <a:rPr lang="fr-FR" sz="1050" dirty="0" err="1">
                <a:hlinkClick r:id="rId2"/>
              </a:rPr>
              <a:t>Namelix</a:t>
            </a:r>
            <a:r>
              <a:rPr lang="fr-FR" sz="1050" dirty="0"/>
              <a:t> pour le Brand</a:t>
            </a:r>
          </a:p>
          <a:p>
            <a:r>
              <a:rPr lang="fr-FR" sz="1050" dirty="0">
                <a:hlinkClick r:id="rId3"/>
              </a:rPr>
              <a:t>UMSO</a:t>
            </a:r>
            <a:r>
              <a:rPr lang="fr-FR" sz="1050" dirty="0"/>
              <a:t> pour commencer.</a:t>
            </a:r>
          </a:p>
          <a:p>
            <a:r>
              <a:rPr lang="fr-FR" sz="1050" dirty="0"/>
              <a:t>Le processus géré par l’IA avec </a:t>
            </a:r>
            <a:r>
              <a:rPr lang="fr-FR" sz="1050" dirty="0" err="1">
                <a:hlinkClick r:id="rId4"/>
              </a:rPr>
              <a:t>MarketingMagic</a:t>
            </a:r>
            <a:endParaRPr lang="fr-FR" sz="1050" dirty="0"/>
          </a:p>
          <a:p>
            <a:pPr marL="0" indent="0">
              <a:buNone/>
            </a:pPr>
            <a:r>
              <a:rPr lang="fr-FR" sz="1050" dirty="0"/>
              <a:t>Projets supplémentaires</a:t>
            </a:r>
          </a:p>
          <a:p>
            <a:r>
              <a:rPr lang="fr-FR" sz="1050" dirty="0"/>
              <a:t>Automatisation d’une réponse de SAV avec </a:t>
            </a:r>
            <a:r>
              <a:rPr lang="fr-FR" sz="1050" dirty="0" err="1"/>
              <a:t>Make</a:t>
            </a:r>
            <a:r>
              <a:rPr lang="fr-FR" sz="1050" dirty="0"/>
              <a:t> / </a:t>
            </a:r>
            <a:r>
              <a:rPr lang="fr-FR" sz="1050" dirty="0" err="1"/>
              <a:t>ChatGPT</a:t>
            </a:r>
            <a:r>
              <a:rPr lang="fr-FR" sz="1050" dirty="0"/>
              <a:t> / </a:t>
            </a:r>
            <a:r>
              <a:rPr lang="fr-FR" sz="1050" dirty="0" err="1"/>
              <a:t>Heygen</a:t>
            </a:r>
            <a:endParaRPr lang="fr-FR" sz="1050" dirty="0"/>
          </a:p>
          <a:p>
            <a:r>
              <a:rPr lang="fr-FR" sz="1050" dirty="0" err="1"/>
              <a:t>CallBot</a:t>
            </a:r>
            <a:r>
              <a:rPr lang="fr-FR" sz="1050" dirty="0"/>
              <a:t>, les IA qui passent des appels</a:t>
            </a:r>
          </a:p>
          <a:p>
            <a:pPr marL="0" indent="0">
              <a:buNone/>
            </a:pPr>
            <a:r>
              <a:rPr lang="fr-FR" sz="1050" dirty="0"/>
              <a:t>Jour 2 – Après midi</a:t>
            </a:r>
          </a:p>
          <a:p>
            <a:r>
              <a:rPr lang="fr-FR" sz="1050" dirty="0"/>
              <a:t>Projet personnel + Rendu </a:t>
            </a:r>
            <a:r>
              <a:rPr lang="fr-FR" sz="1050" dirty="0" err="1"/>
              <a:t>Loom</a:t>
            </a:r>
            <a:endParaRPr lang="fr-FR" sz="1050" dirty="0"/>
          </a:p>
        </p:txBody>
      </p:sp>
      <p:sp>
        <p:nvSpPr>
          <p:cNvPr id="5" name="Espace réservé du pied de page 3">
            <a:extLst>
              <a:ext uri="{FF2B5EF4-FFF2-40B4-BE49-F238E27FC236}">
                <a16:creationId xmlns:a16="http://schemas.microsoft.com/office/drawing/2014/main" id="{A67576EF-2A27-2D1D-B895-C0C75942C9B9}"/>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124614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4000" dirty="0" err="1">
                <a:solidFill>
                  <a:schemeClr val="bg1"/>
                </a:solidFill>
              </a:rPr>
              <a:t>Programmation</a:t>
            </a:r>
            <a:r>
              <a:rPr lang="en-US" sz="4000" dirty="0">
                <a:solidFill>
                  <a:schemeClr val="bg1"/>
                </a:solidFill>
              </a:rPr>
              <a:t> “</a:t>
            </a:r>
            <a:r>
              <a:rPr lang="en-US" sz="4000" dirty="0" err="1">
                <a:solidFill>
                  <a:schemeClr val="bg1"/>
                </a:solidFill>
              </a:rPr>
              <a:t>traditionnelle</a:t>
            </a:r>
            <a:r>
              <a:rPr lang="en-US" sz="4000" dirty="0">
                <a:solidFill>
                  <a:schemeClr val="bg1"/>
                </a:solidFill>
              </a:rPr>
              <a:t>”</a:t>
            </a:r>
            <a:endParaRPr lang="en-US" sz="4000" kern="1200" dirty="0">
              <a:solidFill>
                <a:schemeClr val="bg1"/>
              </a:solidFill>
              <a:latin typeface="+mj-lt"/>
              <a:ea typeface="+mj-ea"/>
              <a:cs typeface="+mj-cs"/>
            </a:endParaRPr>
          </a:p>
        </p:txBody>
      </p:sp>
      <p:pic>
        <p:nvPicPr>
          <p:cNvPr id="5" name="Espace réservé du contenu 4" descr="Une image contenant objet&#10;&#10;Description générée automatiquement">
            <a:extLst>
              <a:ext uri="{FF2B5EF4-FFF2-40B4-BE49-F238E27FC236}">
                <a16:creationId xmlns:a16="http://schemas.microsoft.com/office/drawing/2014/main" id="{E7C953BF-4BB9-41FF-8D36-D451036CD40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6435826"/>
            <a:ext cx="1213468" cy="315501"/>
          </a:xfrm>
          <a:prstGeom prst="rect">
            <a:avLst/>
          </a:prstGeom>
        </p:spPr>
      </p:pic>
      <p:pic>
        <p:nvPicPr>
          <p:cNvPr id="8" name="Image 7" descr="Une image contenant clipart&#10;&#10;Description générée automatiquement">
            <a:extLst>
              <a:ext uri="{FF2B5EF4-FFF2-40B4-BE49-F238E27FC236}">
                <a16:creationId xmlns:a16="http://schemas.microsoft.com/office/drawing/2014/main" id="{6D32A998-B8BA-4D01-809D-625A52BAB7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5800" y="2763574"/>
            <a:ext cx="2143125" cy="2143125"/>
          </a:xfrm>
          <a:prstGeom prst="rect">
            <a:avLst/>
          </a:prstGeom>
        </p:spPr>
      </p:pic>
      <p:pic>
        <p:nvPicPr>
          <p:cNvPr id="9" name="Image 8">
            <a:extLst>
              <a:ext uri="{FF2B5EF4-FFF2-40B4-BE49-F238E27FC236}">
                <a16:creationId xmlns:a16="http://schemas.microsoft.com/office/drawing/2014/main" id="{07EDB92E-DA10-464C-B226-19A633F196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10915" y="2920736"/>
            <a:ext cx="2495550" cy="1828800"/>
          </a:xfrm>
          <a:prstGeom prst="rect">
            <a:avLst/>
          </a:prstGeom>
        </p:spPr>
      </p:pic>
      <p:pic>
        <p:nvPicPr>
          <p:cNvPr id="11" name="Image 10" descr="Une image contenant texte&#10;&#10;Description générée automatiquement">
            <a:extLst>
              <a:ext uri="{FF2B5EF4-FFF2-40B4-BE49-F238E27FC236}">
                <a16:creationId xmlns:a16="http://schemas.microsoft.com/office/drawing/2014/main" id="{C0C71042-8892-4777-8326-B3289AAD9A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6040" y="1819968"/>
            <a:ext cx="3870190" cy="4030336"/>
          </a:xfrm>
          <a:prstGeom prst="rect">
            <a:avLst/>
          </a:prstGeom>
        </p:spPr>
      </p:pic>
    </p:spTree>
    <p:extLst>
      <p:ext uri="{BB962C8B-B14F-4D97-AF65-F5344CB8AC3E}">
        <p14:creationId xmlns:p14="http://schemas.microsoft.com/office/powerpoint/2010/main" val="3739635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4.375E-6 7.40741E-7 L -0.28255 -0.00671 " pathEditMode="relative" rAng="0" ptsTypes="AA">
                                      <p:cBhvr>
                                        <p:cTn id="14" dur="2000" fill="hold"/>
                                        <p:tgtEl>
                                          <p:spTgt spid="8"/>
                                        </p:tgtEl>
                                        <p:attrNameLst>
                                          <p:attrName>ppt_x</p:attrName>
                                          <p:attrName>ppt_y</p:attrName>
                                        </p:attrNameLst>
                                      </p:cBhvr>
                                      <p:rCtr x="-14128" y="-347"/>
                                    </p:animMotion>
                                  </p:childTnLst>
                                </p:cTn>
                              </p:par>
                              <p:par>
                                <p:cTn id="15" presetID="42" presetClass="path" presetSubtype="0" accel="50000" decel="50000" fill="hold" nodeType="withEffect">
                                  <p:stCondLst>
                                    <p:cond delay="0"/>
                                  </p:stCondLst>
                                  <p:childTnLst>
                                    <p:animMotion origin="layout" path="M 1.875E-6 2.22222E-6 L 0.33138 -0.00648 " pathEditMode="relative" rAng="0" ptsTypes="AA">
                                      <p:cBhvr>
                                        <p:cTn id="16" dur="2000" fill="hold"/>
                                        <p:tgtEl>
                                          <p:spTgt spid="11"/>
                                        </p:tgtEl>
                                        <p:attrNameLst>
                                          <p:attrName>ppt_x</p:attrName>
                                          <p:attrName>ppt_y</p:attrName>
                                        </p:attrNameLst>
                                      </p:cBhvr>
                                      <p:rCtr x="16563" y="-32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4000" dirty="0" err="1">
                <a:solidFill>
                  <a:schemeClr val="bg1"/>
                </a:solidFill>
              </a:rPr>
              <a:t>Programmation</a:t>
            </a:r>
            <a:r>
              <a:rPr lang="en-US" sz="4000" dirty="0">
                <a:solidFill>
                  <a:schemeClr val="bg1"/>
                </a:solidFill>
              </a:rPr>
              <a:t> “</a:t>
            </a:r>
            <a:r>
              <a:rPr lang="en-US" sz="4000" dirty="0" err="1">
                <a:solidFill>
                  <a:schemeClr val="bg1"/>
                </a:solidFill>
              </a:rPr>
              <a:t>traditionnelle</a:t>
            </a:r>
            <a:r>
              <a:rPr lang="en-US" sz="4000" dirty="0">
                <a:solidFill>
                  <a:schemeClr val="bg1"/>
                </a:solidFill>
              </a:rPr>
              <a:t>”</a:t>
            </a:r>
            <a:endParaRPr lang="en-US" sz="4000" kern="1200" dirty="0">
              <a:solidFill>
                <a:schemeClr val="bg1"/>
              </a:solidFill>
              <a:latin typeface="+mj-lt"/>
              <a:ea typeface="+mj-ea"/>
              <a:cs typeface="+mj-cs"/>
            </a:endParaRPr>
          </a:p>
        </p:txBody>
      </p:sp>
      <p:pic>
        <p:nvPicPr>
          <p:cNvPr id="12" name="SVID_20190930_224018_1">
            <a:hlinkClick r:id="" action="ppaction://media"/>
            <a:extLst>
              <a:ext uri="{FF2B5EF4-FFF2-40B4-BE49-F238E27FC236}">
                <a16:creationId xmlns:a16="http://schemas.microsoft.com/office/drawing/2014/main" id="{470A7CCD-2D90-484E-ABA4-B997A3F41B7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764622" y="1405176"/>
            <a:ext cx="2940996" cy="5432898"/>
          </a:xfrm>
          <a:prstGeom prst="rect">
            <a:avLst/>
          </a:prstGeom>
        </p:spPr>
      </p:pic>
      <p:pic>
        <p:nvPicPr>
          <p:cNvPr id="13" name="Image 12" descr="Une image contenant texte&#10;&#10;Description générée automatiquement">
            <a:extLst>
              <a:ext uri="{FF2B5EF4-FFF2-40B4-BE49-F238E27FC236}">
                <a16:creationId xmlns:a16="http://schemas.microsoft.com/office/drawing/2014/main" id="{859D7822-02C0-488B-89BB-B1647180F4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4660" y="1690688"/>
            <a:ext cx="4167867" cy="4340331"/>
          </a:xfrm>
          <a:prstGeom prst="rect">
            <a:avLst/>
          </a:prstGeom>
        </p:spPr>
      </p:pic>
      <p:sp>
        <p:nvSpPr>
          <p:cNvPr id="4" name="Espace réservé du contenu 3">
            <a:extLst>
              <a:ext uri="{FF2B5EF4-FFF2-40B4-BE49-F238E27FC236}">
                <a16:creationId xmlns:a16="http://schemas.microsoft.com/office/drawing/2014/main" id="{BD4AED41-977D-6DD8-DC73-1023CAD01926}"/>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3243801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69" fill="hold"/>
                                        <p:tgtEl>
                                          <p:spTgt spid="12"/>
                                        </p:tgtEl>
                                      </p:cBhvr>
                                    </p:cmd>
                                  </p:childTnLst>
                                </p:cTn>
                              </p:par>
                              <p:par>
                                <p:cTn id="7" presetID="42" presetClass="path" presetSubtype="0" accel="50000" decel="50000" fill="hold" nodeType="withEffect">
                                  <p:stCondLst>
                                    <p:cond delay="0"/>
                                  </p:stCondLst>
                                  <p:childTnLst>
                                    <p:animMotion origin="layout" path="M 4.16667E-7 -2.96296E-6 L 0.22253 -0.00115 " pathEditMode="relative" rAng="0" ptsTypes="AA">
                                      <p:cBhvr>
                                        <p:cTn id="8" dur="2000" fill="hold"/>
                                        <p:tgtEl>
                                          <p:spTgt spid="13"/>
                                        </p:tgtEl>
                                        <p:attrNameLst>
                                          <p:attrName>ppt_x</p:attrName>
                                          <p:attrName>ppt_y</p:attrName>
                                        </p:attrNameLst>
                                      </p:cBhvr>
                                      <p:rCtr x="11120" y="-69"/>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2"/>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12"/>
                                        </p:tgtEl>
                                      </p:cBhvr>
                                    </p:cmd>
                                  </p:childTnLst>
                                </p:cTn>
                              </p:par>
                            </p:childTnLst>
                          </p:cTn>
                        </p:par>
                      </p:childTnLst>
                    </p:cTn>
                  </p:par>
                </p:childTnLst>
              </p:cTn>
              <p:nextCondLst>
                <p:cond evt="onClick" delay="0">
                  <p:tgtEl>
                    <p:spTgt spid="12"/>
                  </p:tgtEl>
                </p:cond>
              </p:nextCondLst>
            </p:seq>
            <p:video>
              <p:cMediaNode vol="80000">
                <p:cTn id="14" fill="hold" display="0">
                  <p:stCondLst>
                    <p:cond delay="indefinite"/>
                  </p:stCondLst>
                </p:cTn>
                <p:tgtEl>
                  <p:spTgt spid="12"/>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4000" dirty="0">
                <a:solidFill>
                  <a:schemeClr val="bg1"/>
                </a:solidFill>
              </a:rPr>
              <a:t>Notre </a:t>
            </a:r>
            <a:r>
              <a:rPr lang="en-US" sz="4000" dirty="0" err="1">
                <a:solidFill>
                  <a:schemeClr val="bg1"/>
                </a:solidFill>
              </a:rPr>
              <a:t>programme</a:t>
            </a:r>
            <a:endParaRPr lang="en-US" sz="4000" kern="1200" dirty="0">
              <a:solidFill>
                <a:schemeClr val="bg1"/>
              </a:solidFill>
              <a:latin typeface="+mj-lt"/>
              <a:ea typeface="+mj-ea"/>
              <a:cs typeface="+mj-cs"/>
            </a:endParaRPr>
          </a:p>
        </p:txBody>
      </p:sp>
      <p:cxnSp>
        <p:nvCxnSpPr>
          <p:cNvPr id="7" name="Connecteur droit 6">
            <a:extLst>
              <a:ext uri="{FF2B5EF4-FFF2-40B4-BE49-F238E27FC236}">
                <a16:creationId xmlns:a16="http://schemas.microsoft.com/office/drawing/2014/main" id="{95E026B8-5A04-4622-BF40-A493AEB3EF8D}"/>
              </a:ext>
            </a:extLst>
          </p:cNvPr>
          <p:cNvCxnSpPr>
            <a:cxnSpLocks/>
          </p:cNvCxnSpPr>
          <p:nvPr/>
        </p:nvCxnSpPr>
        <p:spPr>
          <a:xfrm>
            <a:off x="6096000" y="1819072"/>
            <a:ext cx="0" cy="4260715"/>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3" name="Groupe 2">
            <a:extLst>
              <a:ext uri="{FF2B5EF4-FFF2-40B4-BE49-F238E27FC236}">
                <a16:creationId xmlns:a16="http://schemas.microsoft.com/office/drawing/2014/main" id="{47D577D0-53A4-4432-8F0F-A19D88C547EC}"/>
              </a:ext>
            </a:extLst>
          </p:cNvPr>
          <p:cNvGrpSpPr/>
          <p:nvPr/>
        </p:nvGrpSpPr>
        <p:grpSpPr>
          <a:xfrm>
            <a:off x="80414" y="3177243"/>
            <a:ext cx="5753423" cy="2217151"/>
            <a:chOff x="80414" y="3177243"/>
            <a:chExt cx="5753423" cy="2217151"/>
          </a:xfrm>
        </p:grpSpPr>
        <p:pic>
          <p:nvPicPr>
            <p:cNvPr id="8" name="Image 7" descr="Une image contenant équipement électronique, ordinateur, assis, portable&#10;&#10;Description générée automatiquement">
              <a:extLst>
                <a:ext uri="{FF2B5EF4-FFF2-40B4-BE49-F238E27FC236}">
                  <a16:creationId xmlns:a16="http://schemas.microsoft.com/office/drawing/2014/main" id="{5FA6695B-A112-4F19-B5D6-89772D5BAAC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flipH="1">
              <a:off x="1989709" y="3371367"/>
              <a:ext cx="1641732" cy="1329337"/>
            </a:xfrm>
            <a:prstGeom prst="rect">
              <a:avLst/>
            </a:prstGeom>
          </p:spPr>
        </p:pic>
        <p:pic>
          <p:nvPicPr>
            <p:cNvPr id="9" name="Image 8" descr="Une image contenant assis, table, intérieur, tasse&#10;&#10;Description générée automatiquement">
              <a:extLst>
                <a:ext uri="{FF2B5EF4-FFF2-40B4-BE49-F238E27FC236}">
                  <a16:creationId xmlns:a16="http://schemas.microsoft.com/office/drawing/2014/main" id="{0A815F13-2BFE-4963-9C81-D8A719800D8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62848" y="3202648"/>
              <a:ext cx="1240058" cy="1498056"/>
            </a:xfrm>
            <a:prstGeom prst="rect">
              <a:avLst/>
            </a:prstGeom>
          </p:spPr>
        </p:pic>
        <p:cxnSp>
          <p:nvCxnSpPr>
            <p:cNvPr id="11" name="Connecteur droit avec flèche 10">
              <a:extLst>
                <a:ext uri="{FF2B5EF4-FFF2-40B4-BE49-F238E27FC236}">
                  <a16:creationId xmlns:a16="http://schemas.microsoft.com/office/drawing/2014/main" id="{FD35887D-02F3-4A1B-8DC8-F791CA3490D2}"/>
                </a:ext>
              </a:extLst>
            </p:cNvPr>
            <p:cNvCxnSpPr>
              <a:cxnSpLocks/>
            </p:cNvCxnSpPr>
            <p:nvPr/>
          </p:nvCxnSpPr>
          <p:spPr>
            <a:xfrm>
              <a:off x="1431124" y="3867321"/>
              <a:ext cx="613762"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646FAB29-B478-48EB-B173-23400332631C}"/>
                </a:ext>
              </a:extLst>
            </p:cNvPr>
            <p:cNvCxnSpPr>
              <a:cxnSpLocks/>
            </p:cNvCxnSpPr>
            <p:nvPr/>
          </p:nvCxnSpPr>
          <p:spPr>
            <a:xfrm>
              <a:off x="3631441" y="3867321"/>
              <a:ext cx="613762"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5755877E-B50C-4792-A404-2F4CAF73C6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9765" y="3177243"/>
              <a:ext cx="1329346" cy="1329346"/>
            </a:xfrm>
            <a:prstGeom prst="rect">
              <a:avLst/>
            </a:prstGeom>
          </p:spPr>
        </p:pic>
        <p:sp>
          <p:nvSpPr>
            <p:cNvPr id="14" name="ZoneTexte 13">
              <a:extLst>
                <a:ext uri="{FF2B5EF4-FFF2-40B4-BE49-F238E27FC236}">
                  <a16:creationId xmlns:a16="http://schemas.microsoft.com/office/drawing/2014/main" id="{0D9975AD-5B61-4FA0-A91A-04379587F598}"/>
                </a:ext>
              </a:extLst>
            </p:cNvPr>
            <p:cNvSpPr txBox="1"/>
            <p:nvPr/>
          </p:nvSpPr>
          <p:spPr>
            <a:xfrm>
              <a:off x="80414" y="4748063"/>
              <a:ext cx="2029048" cy="646331"/>
            </a:xfrm>
            <a:prstGeom prst="rect">
              <a:avLst/>
            </a:prstGeom>
            <a:noFill/>
          </p:spPr>
          <p:txBody>
            <a:bodyPr wrap="square" rtlCol="0">
              <a:spAutoFit/>
            </a:bodyPr>
            <a:lstStyle/>
            <a:p>
              <a:r>
                <a:rPr lang="fr-FR" dirty="0"/>
                <a:t>Données</a:t>
              </a:r>
            </a:p>
            <a:p>
              <a:r>
                <a:rPr lang="fr-FR" dirty="0"/>
                <a:t>(Problématique)</a:t>
              </a:r>
            </a:p>
          </p:txBody>
        </p:sp>
        <p:sp>
          <p:nvSpPr>
            <p:cNvPr id="15" name="ZoneTexte 14">
              <a:extLst>
                <a:ext uri="{FF2B5EF4-FFF2-40B4-BE49-F238E27FC236}">
                  <a16:creationId xmlns:a16="http://schemas.microsoft.com/office/drawing/2014/main" id="{8B96D0FB-CB5A-49CB-828C-ED198AFD2A28}"/>
                </a:ext>
              </a:extLst>
            </p:cNvPr>
            <p:cNvSpPr txBox="1"/>
            <p:nvPr/>
          </p:nvSpPr>
          <p:spPr>
            <a:xfrm>
              <a:off x="2371630" y="4779006"/>
              <a:ext cx="1041526" cy="369332"/>
            </a:xfrm>
            <a:prstGeom prst="rect">
              <a:avLst/>
            </a:prstGeom>
            <a:noFill/>
          </p:spPr>
          <p:txBody>
            <a:bodyPr wrap="square" rtlCol="0">
              <a:spAutoFit/>
            </a:bodyPr>
            <a:lstStyle/>
            <a:p>
              <a:r>
                <a:rPr lang="fr-FR" dirty="0"/>
                <a:t>Règles</a:t>
              </a:r>
            </a:p>
          </p:txBody>
        </p:sp>
        <p:sp>
          <p:nvSpPr>
            <p:cNvPr id="16" name="ZoneTexte 15">
              <a:extLst>
                <a:ext uri="{FF2B5EF4-FFF2-40B4-BE49-F238E27FC236}">
                  <a16:creationId xmlns:a16="http://schemas.microsoft.com/office/drawing/2014/main" id="{6CBA9B38-3003-4767-897D-DA9417626EE8}"/>
                </a:ext>
              </a:extLst>
            </p:cNvPr>
            <p:cNvSpPr txBox="1"/>
            <p:nvPr/>
          </p:nvSpPr>
          <p:spPr>
            <a:xfrm>
              <a:off x="4648002" y="4776601"/>
              <a:ext cx="1185835" cy="369332"/>
            </a:xfrm>
            <a:prstGeom prst="rect">
              <a:avLst/>
            </a:prstGeom>
            <a:noFill/>
          </p:spPr>
          <p:txBody>
            <a:bodyPr wrap="square" rtlCol="0">
              <a:spAutoFit/>
            </a:bodyPr>
            <a:lstStyle/>
            <a:p>
              <a:r>
                <a:rPr lang="fr-FR" dirty="0"/>
                <a:t>Résultats</a:t>
              </a:r>
            </a:p>
          </p:txBody>
        </p:sp>
        <p:pic>
          <p:nvPicPr>
            <p:cNvPr id="17" name="Image 16">
              <a:extLst>
                <a:ext uri="{FF2B5EF4-FFF2-40B4-BE49-F238E27FC236}">
                  <a16:creationId xmlns:a16="http://schemas.microsoft.com/office/drawing/2014/main" id="{82D783FC-E5A0-47BF-89D0-BDA36AE124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98070" y="3527530"/>
              <a:ext cx="628772" cy="628772"/>
            </a:xfrm>
            <a:prstGeom prst="rect">
              <a:avLst/>
            </a:prstGeom>
          </p:spPr>
        </p:pic>
      </p:grpSp>
      <p:grpSp>
        <p:nvGrpSpPr>
          <p:cNvPr id="18" name="Groupe 17">
            <a:extLst>
              <a:ext uri="{FF2B5EF4-FFF2-40B4-BE49-F238E27FC236}">
                <a16:creationId xmlns:a16="http://schemas.microsoft.com/office/drawing/2014/main" id="{BFC36EB3-DEB6-4E2F-9596-35CD4FCCB57C}"/>
              </a:ext>
            </a:extLst>
          </p:cNvPr>
          <p:cNvGrpSpPr/>
          <p:nvPr/>
        </p:nvGrpSpPr>
        <p:grpSpPr>
          <a:xfrm>
            <a:off x="6291577" y="1911252"/>
            <a:ext cx="5660913" cy="4712547"/>
            <a:chOff x="6291577" y="1911252"/>
            <a:chExt cx="5660913" cy="4712547"/>
          </a:xfrm>
        </p:grpSpPr>
        <p:pic>
          <p:nvPicPr>
            <p:cNvPr id="19" name="Image 18" descr="Une image contenant équipement électronique, ordinateur, assis, portable&#10;&#10;Description générée automatiquement">
              <a:extLst>
                <a:ext uri="{FF2B5EF4-FFF2-40B4-BE49-F238E27FC236}">
                  <a16:creationId xmlns:a16="http://schemas.microsoft.com/office/drawing/2014/main" id="{B29C27E9-3D0D-483A-9554-C53A72FBC11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flipH="1">
              <a:off x="8915102" y="3539333"/>
              <a:ext cx="1144302" cy="926560"/>
            </a:xfrm>
            <a:prstGeom prst="rect">
              <a:avLst/>
            </a:prstGeom>
          </p:spPr>
        </p:pic>
        <p:pic>
          <p:nvPicPr>
            <p:cNvPr id="20" name="Image 19" descr="Une image contenant assis, table, intérieur, tasse&#10;&#10;Description générée automatiquement">
              <a:extLst>
                <a:ext uri="{FF2B5EF4-FFF2-40B4-BE49-F238E27FC236}">
                  <a16:creationId xmlns:a16="http://schemas.microsoft.com/office/drawing/2014/main" id="{6CCFB8F9-60D3-4573-A6CB-30C588E3DBF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291577" y="2504557"/>
              <a:ext cx="1240058" cy="1498056"/>
            </a:xfrm>
            <a:prstGeom prst="rect">
              <a:avLst/>
            </a:prstGeom>
          </p:spPr>
        </p:pic>
        <p:cxnSp>
          <p:nvCxnSpPr>
            <p:cNvPr id="21" name="Connecteur droit avec flèche 20">
              <a:extLst>
                <a:ext uri="{FF2B5EF4-FFF2-40B4-BE49-F238E27FC236}">
                  <a16:creationId xmlns:a16="http://schemas.microsoft.com/office/drawing/2014/main" id="{30B75915-CB23-4250-BBB4-96716D4FAC72}"/>
                </a:ext>
              </a:extLst>
            </p:cNvPr>
            <p:cNvCxnSpPr>
              <a:cxnSpLocks/>
            </p:cNvCxnSpPr>
            <p:nvPr/>
          </p:nvCxnSpPr>
          <p:spPr>
            <a:xfrm>
              <a:off x="7687496" y="3054485"/>
              <a:ext cx="970121" cy="81283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5730E93F-CC7D-43CE-87B4-7C657DBDC96F}"/>
                </a:ext>
              </a:extLst>
            </p:cNvPr>
            <p:cNvCxnSpPr>
              <a:cxnSpLocks/>
            </p:cNvCxnSpPr>
            <p:nvPr/>
          </p:nvCxnSpPr>
          <p:spPr>
            <a:xfrm flipV="1">
              <a:off x="7785495" y="4182895"/>
              <a:ext cx="940216" cy="96303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23" name="Image 22">
              <a:extLst>
                <a:ext uri="{FF2B5EF4-FFF2-40B4-BE49-F238E27FC236}">
                  <a16:creationId xmlns:a16="http://schemas.microsoft.com/office/drawing/2014/main" id="{82FC4AF7-A682-49C2-8AB1-3B069C667A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58150" y="4611050"/>
              <a:ext cx="1329346" cy="1329346"/>
            </a:xfrm>
            <a:prstGeom prst="rect">
              <a:avLst/>
            </a:prstGeom>
          </p:spPr>
        </p:pic>
        <p:sp>
          <p:nvSpPr>
            <p:cNvPr id="24" name="ZoneTexte 23">
              <a:extLst>
                <a:ext uri="{FF2B5EF4-FFF2-40B4-BE49-F238E27FC236}">
                  <a16:creationId xmlns:a16="http://schemas.microsoft.com/office/drawing/2014/main" id="{BFF61D33-D76A-4300-865E-69CB00B0E299}"/>
                </a:ext>
              </a:extLst>
            </p:cNvPr>
            <p:cNvSpPr txBox="1"/>
            <p:nvPr/>
          </p:nvSpPr>
          <p:spPr>
            <a:xfrm>
              <a:off x="6429898" y="1911252"/>
              <a:ext cx="1185849" cy="369332"/>
            </a:xfrm>
            <a:prstGeom prst="rect">
              <a:avLst/>
            </a:prstGeom>
            <a:noFill/>
          </p:spPr>
          <p:txBody>
            <a:bodyPr wrap="square" rtlCol="0">
              <a:spAutoFit/>
            </a:bodyPr>
            <a:lstStyle/>
            <a:p>
              <a:r>
                <a:rPr lang="fr-FR" dirty="0"/>
                <a:t>Données</a:t>
              </a:r>
            </a:p>
          </p:txBody>
        </p:sp>
        <p:sp>
          <p:nvSpPr>
            <p:cNvPr id="25" name="ZoneTexte 24">
              <a:extLst>
                <a:ext uri="{FF2B5EF4-FFF2-40B4-BE49-F238E27FC236}">
                  <a16:creationId xmlns:a16="http://schemas.microsoft.com/office/drawing/2014/main" id="{55215F0C-A7D5-409C-BEBD-B02E0D41D695}"/>
                </a:ext>
              </a:extLst>
            </p:cNvPr>
            <p:cNvSpPr txBox="1"/>
            <p:nvPr/>
          </p:nvSpPr>
          <p:spPr>
            <a:xfrm>
              <a:off x="11012274" y="4321923"/>
              <a:ext cx="940216" cy="369332"/>
            </a:xfrm>
            <a:prstGeom prst="rect">
              <a:avLst/>
            </a:prstGeom>
            <a:noFill/>
          </p:spPr>
          <p:txBody>
            <a:bodyPr wrap="square" rtlCol="0">
              <a:spAutoFit/>
            </a:bodyPr>
            <a:lstStyle/>
            <a:p>
              <a:r>
                <a:rPr lang="fr-FR" dirty="0"/>
                <a:t>Règles</a:t>
              </a:r>
            </a:p>
          </p:txBody>
        </p:sp>
        <p:sp>
          <p:nvSpPr>
            <p:cNvPr id="26" name="ZoneTexte 25">
              <a:extLst>
                <a:ext uri="{FF2B5EF4-FFF2-40B4-BE49-F238E27FC236}">
                  <a16:creationId xmlns:a16="http://schemas.microsoft.com/office/drawing/2014/main" id="{19FE6FEE-FEE4-4A5A-AB16-C19D733BBDFA}"/>
                </a:ext>
              </a:extLst>
            </p:cNvPr>
            <p:cNvSpPr txBox="1"/>
            <p:nvPr/>
          </p:nvSpPr>
          <p:spPr>
            <a:xfrm>
              <a:off x="6501661" y="6254467"/>
              <a:ext cx="1185835" cy="369332"/>
            </a:xfrm>
            <a:prstGeom prst="rect">
              <a:avLst/>
            </a:prstGeom>
            <a:noFill/>
          </p:spPr>
          <p:txBody>
            <a:bodyPr wrap="square" rtlCol="0">
              <a:spAutoFit/>
            </a:bodyPr>
            <a:lstStyle/>
            <a:p>
              <a:r>
                <a:rPr lang="fr-FR" dirty="0"/>
                <a:t>Résultats</a:t>
              </a:r>
            </a:p>
          </p:txBody>
        </p:sp>
        <p:sp>
          <p:nvSpPr>
            <p:cNvPr id="27" name="ZoneTexte 26">
              <a:extLst>
                <a:ext uri="{FF2B5EF4-FFF2-40B4-BE49-F238E27FC236}">
                  <a16:creationId xmlns:a16="http://schemas.microsoft.com/office/drawing/2014/main" id="{443F183E-72B1-4BA9-8ACD-E987B4960C7C}"/>
                </a:ext>
              </a:extLst>
            </p:cNvPr>
            <p:cNvSpPr txBox="1"/>
            <p:nvPr/>
          </p:nvSpPr>
          <p:spPr>
            <a:xfrm>
              <a:off x="8823710" y="4582006"/>
              <a:ext cx="1832219" cy="646331"/>
            </a:xfrm>
            <a:prstGeom prst="rect">
              <a:avLst/>
            </a:prstGeom>
            <a:noFill/>
          </p:spPr>
          <p:txBody>
            <a:bodyPr wrap="square" rtlCol="0">
              <a:spAutoFit/>
            </a:bodyPr>
            <a:lstStyle/>
            <a:p>
              <a:r>
                <a:rPr lang="fr-FR" dirty="0"/>
                <a:t>Apprentissage automatique</a:t>
              </a:r>
            </a:p>
          </p:txBody>
        </p:sp>
        <p:cxnSp>
          <p:nvCxnSpPr>
            <p:cNvPr id="28" name="Connecteur droit avec flèche 27">
              <a:extLst>
                <a:ext uri="{FF2B5EF4-FFF2-40B4-BE49-F238E27FC236}">
                  <a16:creationId xmlns:a16="http://schemas.microsoft.com/office/drawing/2014/main" id="{84140488-3599-45CB-A49E-AD68258CA817}"/>
                </a:ext>
              </a:extLst>
            </p:cNvPr>
            <p:cNvCxnSpPr>
              <a:cxnSpLocks/>
            </p:cNvCxnSpPr>
            <p:nvPr/>
          </p:nvCxnSpPr>
          <p:spPr>
            <a:xfrm>
              <a:off x="10284458" y="3949429"/>
              <a:ext cx="613762"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29" name="Image 28">
              <a:extLst>
                <a:ext uri="{FF2B5EF4-FFF2-40B4-BE49-F238E27FC236}">
                  <a16:creationId xmlns:a16="http://schemas.microsoft.com/office/drawing/2014/main" id="{FED2A727-F785-4148-BBD0-C7265F952A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06745" y="3429000"/>
              <a:ext cx="944345" cy="944345"/>
            </a:xfrm>
            <a:prstGeom prst="rect">
              <a:avLst/>
            </a:prstGeom>
          </p:spPr>
        </p:pic>
      </p:grpSp>
      <p:pic>
        <p:nvPicPr>
          <p:cNvPr id="30" name="Image 29" descr="Une image contenant texte&#10;&#10;Description générée automatiquement">
            <a:extLst>
              <a:ext uri="{FF2B5EF4-FFF2-40B4-BE49-F238E27FC236}">
                <a16:creationId xmlns:a16="http://schemas.microsoft.com/office/drawing/2014/main" id="{8EE19890-F10B-40DA-BF8D-84F092C4C5E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71630" y="2186359"/>
            <a:ext cx="856681" cy="892130"/>
          </a:xfrm>
          <a:prstGeom prst="rect">
            <a:avLst/>
          </a:prstGeom>
        </p:spPr>
      </p:pic>
    </p:spTree>
    <p:extLst>
      <p:ext uri="{BB962C8B-B14F-4D97-AF65-F5344CB8AC3E}">
        <p14:creationId xmlns:p14="http://schemas.microsoft.com/office/powerpoint/2010/main" val="2550745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5E-6 -0.02385 L 0.00169 0.19213 " pathEditMode="relative" rAng="0" ptsTypes="AA">
                                      <p:cBhvr>
                                        <p:cTn id="6" dur="2000" fill="hold"/>
                                        <p:tgtEl>
                                          <p:spTgt spid="30"/>
                                        </p:tgtEl>
                                        <p:attrNameLst>
                                          <p:attrName>ppt_x</p:attrName>
                                          <p:attrName>ppt_y</p:attrName>
                                        </p:attrNameLst>
                                      </p:cBhvr>
                                      <p:rCtr x="78" y="10787"/>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fr-FR" sz="4000" dirty="0">
                <a:solidFill>
                  <a:schemeClr val="bg1"/>
                </a:solidFill>
              </a:rPr>
              <a:t>IA vs programmation traditionnelle</a:t>
            </a:r>
            <a:endParaRPr lang="en-US" sz="4000" kern="1200" dirty="0">
              <a:solidFill>
                <a:schemeClr val="bg1"/>
              </a:solidFill>
              <a:latin typeface="+mj-lt"/>
              <a:ea typeface="+mj-ea"/>
              <a:cs typeface="+mj-cs"/>
            </a:endParaRPr>
          </a:p>
        </p:txBody>
      </p:sp>
      <p:grpSp>
        <p:nvGrpSpPr>
          <p:cNvPr id="18" name="Groupe 17">
            <a:extLst>
              <a:ext uri="{FF2B5EF4-FFF2-40B4-BE49-F238E27FC236}">
                <a16:creationId xmlns:a16="http://schemas.microsoft.com/office/drawing/2014/main" id="{BFC36EB3-DEB6-4E2F-9596-35CD4FCCB57C}"/>
              </a:ext>
            </a:extLst>
          </p:cNvPr>
          <p:cNvGrpSpPr/>
          <p:nvPr/>
        </p:nvGrpSpPr>
        <p:grpSpPr>
          <a:xfrm>
            <a:off x="5593404" y="2457152"/>
            <a:ext cx="4659549" cy="3326859"/>
            <a:chOff x="6291577" y="1911252"/>
            <a:chExt cx="6016947" cy="5079865"/>
          </a:xfrm>
        </p:grpSpPr>
        <p:pic>
          <p:nvPicPr>
            <p:cNvPr id="19" name="Image 18" descr="Une image contenant équipement électronique, ordinateur, assis, portable&#10;&#10;Description générée automatiquement">
              <a:extLst>
                <a:ext uri="{FF2B5EF4-FFF2-40B4-BE49-F238E27FC236}">
                  <a16:creationId xmlns:a16="http://schemas.microsoft.com/office/drawing/2014/main" id="{B29C27E9-3D0D-483A-9554-C53A72FBC11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flipH="1">
              <a:off x="8915102" y="3539333"/>
              <a:ext cx="1144302" cy="926560"/>
            </a:xfrm>
            <a:prstGeom prst="rect">
              <a:avLst/>
            </a:prstGeom>
          </p:spPr>
        </p:pic>
        <p:pic>
          <p:nvPicPr>
            <p:cNvPr id="20" name="Image 19" descr="Une image contenant assis, table, intérieur, tasse&#10;&#10;Description générée automatiquement">
              <a:extLst>
                <a:ext uri="{FF2B5EF4-FFF2-40B4-BE49-F238E27FC236}">
                  <a16:creationId xmlns:a16="http://schemas.microsoft.com/office/drawing/2014/main" id="{6CCFB8F9-60D3-4573-A6CB-30C588E3DBF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291577" y="2504557"/>
              <a:ext cx="1240058" cy="1498056"/>
            </a:xfrm>
            <a:prstGeom prst="rect">
              <a:avLst/>
            </a:prstGeom>
          </p:spPr>
        </p:pic>
        <p:cxnSp>
          <p:nvCxnSpPr>
            <p:cNvPr id="21" name="Connecteur droit avec flèche 20">
              <a:extLst>
                <a:ext uri="{FF2B5EF4-FFF2-40B4-BE49-F238E27FC236}">
                  <a16:creationId xmlns:a16="http://schemas.microsoft.com/office/drawing/2014/main" id="{30B75915-CB23-4250-BBB4-96716D4FAC72}"/>
                </a:ext>
              </a:extLst>
            </p:cNvPr>
            <p:cNvCxnSpPr>
              <a:cxnSpLocks/>
            </p:cNvCxnSpPr>
            <p:nvPr/>
          </p:nvCxnSpPr>
          <p:spPr>
            <a:xfrm>
              <a:off x="7687496" y="3054485"/>
              <a:ext cx="970121" cy="81283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5730E93F-CC7D-43CE-87B4-7C657DBDC96F}"/>
                </a:ext>
              </a:extLst>
            </p:cNvPr>
            <p:cNvCxnSpPr>
              <a:cxnSpLocks/>
            </p:cNvCxnSpPr>
            <p:nvPr/>
          </p:nvCxnSpPr>
          <p:spPr>
            <a:xfrm flipV="1">
              <a:off x="7785495" y="4182895"/>
              <a:ext cx="940216" cy="96303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23" name="Image 22">
              <a:extLst>
                <a:ext uri="{FF2B5EF4-FFF2-40B4-BE49-F238E27FC236}">
                  <a16:creationId xmlns:a16="http://schemas.microsoft.com/office/drawing/2014/main" id="{82FC4AF7-A682-49C2-8AB1-3B069C667A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58150" y="4611050"/>
              <a:ext cx="1329346" cy="1329346"/>
            </a:xfrm>
            <a:prstGeom prst="rect">
              <a:avLst/>
            </a:prstGeom>
          </p:spPr>
        </p:pic>
        <p:sp>
          <p:nvSpPr>
            <p:cNvPr id="24" name="ZoneTexte 23">
              <a:extLst>
                <a:ext uri="{FF2B5EF4-FFF2-40B4-BE49-F238E27FC236}">
                  <a16:creationId xmlns:a16="http://schemas.microsoft.com/office/drawing/2014/main" id="{BFF61D33-D76A-4300-865E-69CB00B0E299}"/>
                </a:ext>
              </a:extLst>
            </p:cNvPr>
            <p:cNvSpPr txBox="1"/>
            <p:nvPr/>
          </p:nvSpPr>
          <p:spPr>
            <a:xfrm>
              <a:off x="6429898" y="1911252"/>
              <a:ext cx="1756960" cy="75967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Calibri"/>
                  <a:ea typeface="+mn-ea"/>
                  <a:cs typeface="+mn-cs"/>
                </a:rPr>
                <a:t>Données</a:t>
              </a:r>
            </a:p>
          </p:txBody>
        </p:sp>
        <p:sp>
          <p:nvSpPr>
            <p:cNvPr id="25" name="ZoneTexte 24">
              <a:extLst>
                <a:ext uri="{FF2B5EF4-FFF2-40B4-BE49-F238E27FC236}">
                  <a16:creationId xmlns:a16="http://schemas.microsoft.com/office/drawing/2014/main" id="{55215F0C-A7D5-409C-BEBD-B02E0D41D695}"/>
                </a:ext>
              </a:extLst>
            </p:cNvPr>
            <p:cNvSpPr txBox="1"/>
            <p:nvPr/>
          </p:nvSpPr>
          <p:spPr>
            <a:xfrm>
              <a:off x="11012274" y="4321923"/>
              <a:ext cx="1296250" cy="75967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Calibri"/>
                  <a:ea typeface="+mn-ea"/>
                  <a:cs typeface="+mn-cs"/>
                </a:rPr>
                <a:t>Règles</a:t>
              </a:r>
            </a:p>
          </p:txBody>
        </p:sp>
        <p:sp>
          <p:nvSpPr>
            <p:cNvPr id="26" name="ZoneTexte 25">
              <a:extLst>
                <a:ext uri="{FF2B5EF4-FFF2-40B4-BE49-F238E27FC236}">
                  <a16:creationId xmlns:a16="http://schemas.microsoft.com/office/drawing/2014/main" id="{19FE6FEE-FEE4-4A5A-AB16-C19D733BBDFA}"/>
                </a:ext>
              </a:extLst>
            </p:cNvPr>
            <p:cNvSpPr txBox="1"/>
            <p:nvPr/>
          </p:nvSpPr>
          <p:spPr>
            <a:xfrm>
              <a:off x="6501660" y="6254468"/>
              <a:ext cx="1685183" cy="7366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Calibri"/>
                  <a:ea typeface="+mn-ea"/>
                  <a:cs typeface="+mn-cs"/>
                </a:rPr>
                <a:t>Résultats</a:t>
              </a:r>
            </a:p>
          </p:txBody>
        </p:sp>
        <p:sp>
          <p:nvSpPr>
            <p:cNvPr id="27" name="ZoneTexte 26">
              <a:extLst>
                <a:ext uri="{FF2B5EF4-FFF2-40B4-BE49-F238E27FC236}">
                  <a16:creationId xmlns:a16="http://schemas.microsoft.com/office/drawing/2014/main" id="{443F183E-72B1-4BA9-8ACD-E987B4960C7C}"/>
                </a:ext>
              </a:extLst>
            </p:cNvPr>
            <p:cNvSpPr txBox="1"/>
            <p:nvPr/>
          </p:nvSpPr>
          <p:spPr>
            <a:xfrm>
              <a:off x="8823707" y="4582005"/>
              <a:ext cx="2188548" cy="11970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Calibri"/>
                  <a:ea typeface="+mn-ea"/>
                  <a:cs typeface="+mn-cs"/>
                </a:rPr>
                <a:t>Apprentissage automatique</a:t>
              </a:r>
            </a:p>
          </p:txBody>
        </p:sp>
        <p:cxnSp>
          <p:nvCxnSpPr>
            <p:cNvPr id="28" name="Connecteur droit avec flèche 27">
              <a:extLst>
                <a:ext uri="{FF2B5EF4-FFF2-40B4-BE49-F238E27FC236}">
                  <a16:creationId xmlns:a16="http://schemas.microsoft.com/office/drawing/2014/main" id="{84140488-3599-45CB-A49E-AD68258CA817}"/>
                </a:ext>
              </a:extLst>
            </p:cNvPr>
            <p:cNvCxnSpPr>
              <a:cxnSpLocks/>
            </p:cNvCxnSpPr>
            <p:nvPr/>
          </p:nvCxnSpPr>
          <p:spPr>
            <a:xfrm>
              <a:off x="10284458" y="3949429"/>
              <a:ext cx="613762"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29" name="Image 28">
              <a:extLst>
                <a:ext uri="{FF2B5EF4-FFF2-40B4-BE49-F238E27FC236}">
                  <a16:creationId xmlns:a16="http://schemas.microsoft.com/office/drawing/2014/main" id="{FED2A727-F785-4148-BBD0-C7265F952A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06745" y="3429000"/>
              <a:ext cx="944345" cy="944345"/>
            </a:xfrm>
            <a:prstGeom prst="rect">
              <a:avLst/>
            </a:prstGeom>
          </p:spPr>
        </p:pic>
      </p:grpSp>
      <p:pic>
        <p:nvPicPr>
          <p:cNvPr id="7" name="Image 6" descr="Une image contenant animal, herbe, mammifère, extérieur&#10;&#10;Description générée automatiquement">
            <a:extLst>
              <a:ext uri="{FF2B5EF4-FFF2-40B4-BE49-F238E27FC236}">
                <a16:creationId xmlns:a16="http://schemas.microsoft.com/office/drawing/2014/main" id="{40AF8DCF-D61E-4190-AA0C-774693AF962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42417" y="1757505"/>
            <a:ext cx="1343986" cy="1197164"/>
          </a:xfrm>
          <a:prstGeom prst="rect">
            <a:avLst/>
          </a:prstGeom>
        </p:spPr>
      </p:pic>
      <p:sp>
        <p:nvSpPr>
          <p:cNvPr id="8" name="ZoneTexte 7">
            <a:extLst>
              <a:ext uri="{FF2B5EF4-FFF2-40B4-BE49-F238E27FC236}">
                <a16:creationId xmlns:a16="http://schemas.microsoft.com/office/drawing/2014/main" id="{CBFE1396-27AF-4B48-B3A1-CFC4445E2642}"/>
              </a:ext>
            </a:extLst>
          </p:cNvPr>
          <p:cNvSpPr txBox="1"/>
          <p:nvPr/>
        </p:nvSpPr>
        <p:spPr>
          <a:xfrm>
            <a:off x="3968689" y="5095882"/>
            <a:ext cx="2004528" cy="584775"/>
          </a:xfrm>
          <a:prstGeom prst="rect">
            <a:avLst/>
          </a:prstGeom>
          <a:noFill/>
        </p:spPr>
        <p:txBody>
          <a:bodyPr wrap="square" rtlCol="0">
            <a:spAutoFit/>
          </a:bodyPr>
          <a:lstStyle/>
          <a:p>
            <a:r>
              <a:rPr lang="fr-FR" sz="3200" b="1" dirty="0"/>
              <a:t>Guépard</a:t>
            </a:r>
            <a:endParaRPr lang="fr-FR" sz="2000" b="1" dirty="0"/>
          </a:p>
        </p:txBody>
      </p:sp>
      <p:pic>
        <p:nvPicPr>
          <p:cNvPr id="11" name="Image 10" descr="Une image contenant extérieur, herbe, animal, mammifère&#10;&#10;Description générée automatiquement">
            <a:extLst>
              <a:ext uri="{FF2B5EF4-FFF2-40B4-BE49-F238E27FC236}">
                <a16:creationId xmlns:a16="http://schemas.microsoft.com/office/drawing/2014/main" id="{18070442-5A23-4067-80F0-B893715C6CF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12272" y="3118512"/>
            <a:ext cx="1989785" cy="1319314"/>
          </a:xfrm>
          <a:prstGeom prst="rect">
            <a:avLst/>
          </a:prstGeom>
        </p:spPr>
      </p:pic>
      <p:pic>
        <p:nvPicPr>
          <p:cNvPr id="13" name="Image 12" descr="Une image contenant personne, garçon, petit, tenant&#10;&#10;Description générée automatiquement">
            <a:extLst>
              <a:ext uri="{FF2B5EF4-FFF2-40B4-BE49-F238E27FC236}">
                <a16:creationId xmlns:a16="http://schemas.microsoft.com/office/drawing/2014/main" id="{9BAC9CC2-4EF1-46C7-9DB2-BE2F5975FC7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771" y="2037311"/>
            <a:ext cx="3761135" cy="3967309"/>
          </a:xfrm>
          <a:prstGeom prst="rect">
            <a:avLst/>
          </a:prstGeom>
        </p:spPr>
      </p:pic>
      <p:pic>
        <p:nvPicPr>
          <p:cNvPr id="30" name="Image 29" descr="Une image contenant animal, herbe, mammifère, extérieur&#10;&#10;Description générée automatiquement">
            <a:extLst>
              <a:ext uri="{FF2B5EF4-FFF2-40B4-BE49-F238E27FC236}">
                <a16:creationId xmlns:a16="http://schemas.microsoft.com/office/drawing/2014/main" id="{43371BA7-7BF7-4563-9B50-D0D2D9FC14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94817" y="1909905"/>
            <a:ext cx="1343986" cy="1197164"/>
          </a:xfrm>
          <a:prstGeom prst="rect">
            <a:avLst/>
          </a:prstGeom>
        </p:spPr>
      </p:pic>
      <p:pic>
        <p:nvPicPr>
          <p:cNvPr id="31" name="Image 30" descr="Une image contenant animal, herbe, mammifère, extérieur&#10;&#10;Description générée automatiquement">
            <a:extLst>
              <a:ext uri="{FF2B5EF4-FFF2-40B4-BE49-F238E27FC236}">
                <a16:creationId xmlns:a16="http://schemas.microsoft.com/office/drawing/2014/main" id="{D9816980-7DD8-463C-B31A-9A43EE44B1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47217" y="2062305"/>
            <a:ext cx="1343986" cy="1197164"/>
          </a:xfrm>
          <a:prstGeom prst="rect">
            <a:avLst/>
          </a:prstGeom>
        </p:spPr>
      </p:pic>
      <p:pic>
        <p:nvPicPr>
          <p:cNvPr id="15" name="Image 14">
            <a:extLst>
              <a:ext uri="{FF2B5EF4-FFF2-40B4-BE49-F238E27FC236}">
                <a16:creationId xmlns:a16="http://schemas.microsoft.com/office/drawing/2014/main" id="{FAD6F343-69EB-496D-AFB3-4AC0C0D43EC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2457" y="2457152"/>
            <a:ext cx="3312080" cy="3306177"/>
          </a:xfrm>
          <a:prstGeom prst="rect">
            <a:avLst/>
          </a:prstGeom>
        </p:spPr>
      </p:pic>
      <p:pic>
        <p:nvPicPr>
          <p:cNvPr id="32" name="Image 31" descr="Une image contenant animal, herbe, mammifère, extérieur&#10;&#10;Description générée automatiquement">
            <a:extLst>
              <a:ext uri="{FF2B5EF4-FFF2-40B4-BE49-F238E27FC236}">
                <a16:creationId xmlns:a16="http://schemas.microsoft.com/office/drawing/2014/main" id="{8A095810-2F98-4084-9CE6-D11AC8B14F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99617" y="2214705"/>
            <a:ext cx="1343986" cy="1197164"/>
          </a:xfrm>
          <a:prstGeom prst="rect">
            <a:avLst/>
          </a:prstGeom>
        </p:spPr>
      </p:pic>
      <p:pic>
        <p:nvPicPr>
          <p:cNvPr id="33" name="Image 32" descr="Une image contenant animal, herbe, mammifère, extérieur&#10;&#10;Description générée automatiquement">
            <a:extLst>
              <a:ext uri="{FF2B5EF4-FFF2-40B4-BE49-F238E27FC236}">
                <a16:creationId xmlns:a16="http://schemas.microsoft.com/office/drawing/2014/main" id="{6AFB1FDD-7130-4853-8ABE-A6C26445DB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52017" y="2367105"/>
            <a:ext cx="1343986" cy="1197164"/>
          </a:xfrm>
          <a:prstGeom prst="rect">
            <a:avLst/>
          </a:prstGeom>
        </p:spPr>
      </p:pic>
      <p:pic>
        <p:nvPicPr>
          <p:cNvPr id="34" name="Image 33" descr="Une image contenant animal, herbe, mammifère, extérieur&#10;&#10;Description générée automatiquement">
            <a:extLst>
              <a:ext uri="{FF2B5EF4-FFF2-40B4-BE49-F238E27FC236}">
                <a16:creationId xmlns:a16="http://schemas.microsoft.com/office/drawing/2014/main" id="{D88DCD15-F6A0-4C57-BAD6-7A7935A6BB1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04417" y="2519505"/>
            <a:ext cx="1343986" cy="1197164"/>
          </a:xfrm>
          <a:prstGeom prst="rect">
            <a:avLst/>
          </a:prstGeom>
        </p:spPr>
      </p:pic>
      <p:pic>
        <p:nvPicPr>
          <p:cNvPr id="35" name="Image 34" descr="Une image contenant animal, herbe, mammifère, extérieur&#10;&#10;Description générée automatiquement">
            <a:extLst>
              <a:ext uri="{FF2B5EF4-FFF2-40B4-BE49-F238E27FC236}">
                <a16:creationId xmlns:a16="http://schemas.microsoft.com/office/drawing/2014/main" id="{200F492A-3CCF-4AE8-9F4A-EFC1DCF0ED1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56817" y="2671905"/>
            <a:ext cx="1343986" cy="1197164"/>
          </a:xfrm>
          <a:prstGeom prst="rect">
            <a:avLst/>
          </a:prstGeom>
        </p:spPr>
      </p:pic>
      <p:pic>
        <p:nvPicPr>
          <p:cNvPr id="36" name="Image 35" descr="Une image contenant animal, herbe, mammifère, extérieur&#10;&#10;Description générée automatiquement">
            <a:extLst>
              <a:ext uri="{FF2B5EF4-FFF2-40B4-BE49-F238E27FC236}">
                <a16:creationId xmlns:a16="http://schemas.microsoft.com/office/drawing/2014/main" id="{220083D2-FF01-49CE-88F9-E99A58AE412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09217" y="2824305"/>
            <a:ext cx="1343986" cy="1197164"/>
          </a:xfrm>
          <a:prstGeom prst="rect">
            <a:avLst/>
          </a:prstGeom>
        </p:spPr>
      </p:pic>
      <p:pic>
        <p:nvPicPr>
          <p:cNvPr id="37" name="Image 36" descr="Une image contenant animal, herbe, mammifère, extérieur&#10;&#10;Description générée automatiquement">
            <a:extLst>
              <a:ext uri="{FF2B5EF4-FFF2-40B4-BE49-F238E27FC236}">
                <a16:creationId xmlns:a16="http://schemas.microsoft.com/office/drawing/2014/main" id="{B430478A-A2D7-4F19-9663-A9D16E01EC5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61617" y="2976705"/>
            <a:ext cx="1343986" cy="1197164"/>
          </a:xfrm>
          <a:prstGeom prst="rect">
            <a:avLst/>
          </a:prstGeom>
        </p:spPr>
      </p:pic>
      <p:pic>
        <p:nvPicPr>
          <p:cNvPr id="38" name="Image 37" descr="Une image contenant animal, herbe, mammifère, extérieur&#10;&#10;Description générée automatiquement">
            <a:extLst>
              <a:ext uri="{FF2B5EF4-FFF2-40B4-BE49-F238E27FC236}">
                <a16:creationId xmlns:a16="http://schemas.microsoft.com/office/drawing/2014/main" id="{157039B0-211B-4997-840C-3E9742C9867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14017" y="3129105"/>
            <a:ext cx="1343986" cy="1197164"/>
          </a:xfrm>
          <a:prstGeom prst="rect">
            <a:avLst/>
          </a:prstGeom>
        </p:spPr>
      </p:pic>
      <p:pic>
        <p:nvPicPr>
          <p:cNvPr id="39" name="Image 38" descr="Une image contenant animal, herbe, mammifère, extérieur&#10;&#10;Description générée automatiquement">
            <a:extLst>
              <a:ext uri="{FF2B5EF4-FFF2-40B4-BE49-F238E27FC236}">
                <a16:creationId xmlns:a16="http://schemas.microsoft.com/office/drawing/2014/main" id="{A333E45E-6D34-4F4A-85B3-999F3ACCC4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66417" y="3281505"/>
            <a:ext cx="1343986" cy="1197164"/>
          </a:xfrm>
          <a:prstGeom prst="rect">
            <a:avLst/>
          </a:prstGeom>
        </p:spPr>
      </p:pic>
      <p:pic>
        <p:nvPicPr>
          <p:cNvPr id="40" name="Image 39" descr="Une image contenant animal, herbe, mammifère, extérieur&#10;&#10;Description générée automatiquement">
            <a:extLst>
              <a:ext uri="{FF2B5EF4-FFF2-40B4-BE49-F238E27FC236}">
                <a16:creationId xmlns:a16="http://schemas.microsoft.com/office/drawing/2014/main" id="{B7DE040E-0051-4971-9FA8-7C82AE25D6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18817" y="3433905"/>
            <a:ext cx="1343986" cy="1197164"/>
          </a:xfrm>
          <a:prstGeom prst="rect">
            <a:avLst/>
          </a:prstGeom>
        </p:spPr>
      </p:pic>
      <p:pic>
        <p:nvPicPr>
          <p:cNvPr id="41" name="Image 40" descr="Une image contenant animal, herbe, mammifère, extérieur&#10;&#10;Description générée automatiquement">
            <a:extLst>
              <a:ext uri="{FF2B5EF4-FFF2-40B4-BE49-F238E27FC236}">
                <a16:creationId xmlns:a16="http://schemas.microsoft.com/office/drawing/2014/main" id="{CB00A43B-2FDA-4B0D-B0B2-AB7B134D743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71217" y="3586305"/>
            <a:ext cx="1343986" cy="1197164"/>
          </a:xfrm>
          <a:prstGeom prst="rect">
            <a:avLst/>
          </a:prstGeom>
        </p:spPr>
      </p:pic>
      <p:pic>
        <p:nvPicPr>
          <p:cNvPr id="42" name="Image 41" descr="Une image contenant animal, herbe, mammifère, extérieur&#10;&#10;Description générée automatiquement">
            <a:extLst>
              <a:ext uri="{FF2B5EF4-FFF2-40B4-BE49-F238E27FC236}">
                <a16:creationId xmlns:a16="http://schemas.microsoft.com/office/drawing/2014/main" id="{1D19B699-4FEA-4296-AC6D-6EEF4C78A8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23617" y="3738705"/>
            <a:ext cx="1343986" cy="1197164"/>
          </a:xfrm>
          <a:prstGeom prst="rect">
            <a:avLst/>
          </a:prstGeom>
        </p:spPr>
      </p:pic>
      <p:pic>
        <p:nvPicPr>
          <p:cNvPr id="43" name="Image 42" descr="Une image contenant animal, herbe, mammifère, extérieur&#10;&#10;Description générée automatiquement">
            <a:extLst>
              <a:ext uri="{FF2B5EF4-FFF2-40B4-BE49-F238E27FC236}">
                <a16:creationId xmlns:a16="http://schemas.microsoft.com/office/drawing/2014/main" id="{DB6B36B3-A282-470B-B99E-723C9B7F27C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76017" y="3891105"/>
            <a:ext cx="1343986" cy="1197164"/>
          </a:xfrm>
          <a:prstGeom prst="rect">
            <a:avLst/>
          </a:prstGeom>
        </p:spPr>
      </p:pic>
      <p:pic>
        <p:nvPicPr>
          <p:cNvPr id="44" name="Image 43" descr="Une image contenant animal, herbe, mammifère, extérieur&#10;&#10;Description générée automatiquement">
            <a:extLst>
              <a:ext uri="{FF2B5EF4-FFF2-40B4-BE49-F238E27FC236}">
                <a16:creationId xmlns:a16="http://schemas.microsoft.com/office/drawing/2014/main" id="{1221E571-F9F5-442E-BD1D-D2C46E72816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28417" y="4043505"/>
            <a:ext cx="1343986" cy="1197164"/>
          </a:xfrm>
          <a:prstGeom prst="rect">
            <a:avLst/>
          </a:prstGeom>
        </p:spPr>
      </p:pic>
      <p:pic>
        <p:nvPicPr>
          <p:cNvPr id="45" name="Image 44" descr="Une image contenant animal, herbe, mammifère, extérieur&#10;&#10;Description générée automatiquement">
            <a:extLst>
              <a:ext uri="{FF2B5EF4-FFF2-40B4-BE49-F238E27FC236}">
                <a16:creationId xmlns:a16="http://schemas.microsoft.com/office/drawing/2014/main" id="{203AA789-061B-49C2-90F6-E902912431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80817" y="4195905"/>
            <a:ext cx="1343986" cy="1197164"/>
          </a:xfrm>
          <a:prstGeom prst="rect">
            <a:avLst/>
          </a:prstGeom>
        </p:spPr>
      </p:pic>
      <p:pic>
        <p:nvPicPr>
          <p:cNvPr id="46" name="Image 45" descr="Une image contenant animal, herbe, mammifère, extérieur&#10;&#10;Description générée automatiquement">
            <a:extLst>
              <a:ext uri="{FF2B5EF4-FFF2-40B4-BE49-F238E27FC236}">
                <a16:creationId xmlns:a16="http://schemas.microsoft.com/office/drawing/2014/main" id="{D642A26B-3ADC-471D-B32F-2F247EF1AF6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33217" y="4348305"/>
            <a:ext cx="1343986" cy="1197164"/>
          </a:xfrm>
          <a:prstGeom prst="rect">
            <a:avLst/>
          </a:prstGeom>
        </p:spPr>
      </p:pic>
      <p:pic>
        <p:nvPicPr>
          <p:cNvPr id="47" name="Image 46" descr="Une image contenant animal, herbe, mammifère, extérieur&#10;&#10;Description générée automatiquement">
            <a:extLst>
              <a:ext uri="{FF2B5EF4-FFF2-40B4-BE49-F238E27FC236}">
                <a16:creationId xmlns:a16="http://schemas.microsoft.com/office/drawing/2014/main" id="{C5DF9DFA-2502-46DA-9726-9992969AF12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85617" y="4500705"/>
            <a:ext cx="1343986" cy="1197164"/>
          </a:xfrm>
          <a:prstGeom prst="rect">
            <a:avLst/>
          </a:prstGeom>
        </p:spPr>
      </p:pic>
      <p:pic>
        <p:nvPicPr>
          <p:cNvPr id="48" name="Image 47" descr="Une image contenant animal, herbe, mammifère, extérieur&#10;&#10;Description générée automatiquement">
            <a:extLst>
              <a:ext uri="{FF2B5EF4-FFF2-40B4-BE49-F238E27FC236}">
                <a16:creationId xmlns:a16="http://schemas.microsoft.com/office/drawing/2014/main" id="{3E0E2B05-6229-47A3-BBDE-18EA4B27EB1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38017" y="4653105"/>
            <a:ext cx="1343986" cy="1197164"/>
          </a:xfrm>
          <a:prstGeom prst="rect">
            <a:avLst/>
          </a:prstGeom>
        </p:spPr>
      </p:pic>
      <p:pic>
        <p:nvPicPr>
          <p:cNvPr id="49" name="Image 48" descr="Une image contenant animal, herbe, mammifère, extérieur&#10;&#10;Description générée automatiquement">
            <a:extLst>
              <a:ext uri="{FF2B5EF4-FFF2-40B4-BE49-F238E27FC236}">
                <a16:creationId xmlns:a16="http://schemas.microsoft.com/office/drawing/2014/main" id="{99BD28CC-2345-4144-9EDB-3EF9FD3AAF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90417" y="4805505"/>
            <a:ext cx="1343986" cy="1197164"/>
          </a:xfrm>
          <a:prstGeom prst="rect">
            <a:avLst/>
          </a:prstGeom>
        </p:spPr>
      </p:pic>
      <p:pic>
        <p:nvPicPr>
          <p:cNvPr id="50" name="Image 49" descr="Une image contenant animal, herbe, mammifère, extérieur&#10;&#10;Description générée automatiquement">
            <a:extLst>
              <a:ext uri="{FF2B5EF4-FFF2-40B4-BE49-F238E27FC236}">
                <a16:creationId xmlns:a16="http://schemas.microsoft.com/office/drawing/2014/main" id="{BB662D8F-59E7-40CC-A879-5554D890843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42817" y="4957905"/>
            <a:ext cx="1343986" cy="1197164"/>
          </a:xfrm>
          <a:prstGeom prst="rect">
            <a:avLst/>
          </a:prstGeom>
        </p:spPr>
      </p:pic>
      <p:pic>
        <p:nvPicPr>
          <p:cNvPr id="51" name="Image 50" descr="Une image contenant animal, herbe, mammifère, extérieur&#10;&#10;Description générée automatiquement">
            <a:extLst>
              <a:ext uri="{FF2B5EF4-FFF2-40B4-BE49-F238E27FC236}">
                <a16:creationId xmlns:a16="http://schemas.microsoft.com/office/drawing/2014/main" id="{5B298A7B-6443-49F5-A59D-B3774AD07BA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95217" y="5110305"/>
            <a:ext cx="1343986" cy="1197164"/>
          </a:xfrm>
          <a:prstGeom prst="rect">
            <a:avLst/>
          </a:prstGeom>
        </p:spPr>
      </p:pic>
      <p:pic>
        <p:nvPicPr>
          <p:cNvPr id="52" name="Image 51" descr="Une image contenant animal, herbe, mammifère, extérieur&#10;&#10;Description générée automatiquement">
            <a:extLst>
              <a:ext uri="{FF2B5EF4-FFF2-40B4-BE49-F238E27FC236}">
                <a16:creationId xmlns:a16="http://schemas.microsoft.com/office/drawing/2014/main" id="{D64CDF55-EBFD-45E9-B4BC-7AEAE8F4449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47617" y="5262705"/>
            <a:ext cx="1343986" cy="1197164"/>
          </a:xfrm>
          <a:prstGeom prst="rect">
            <a:avLst/>
          </a:prstGeom>
        </p:spPr>
      </p:pic>
      <p:pic>
        <p:nvPicPr>
          <p:cNvPr id="53" name="Image 52" descr="Une image contenant animal, herbe, mammifère, extérieur&#10;&#10;Description générée automatiquement">
            <a:extLst>
              <a:ext uri="{FF2B5EF4-FFF2-40B4-BE49-F238E27FC236}">
                <a16:creationId xmlns:a16="http://schemas.microsoft.com/office/drawing/2014/main" id="{FDB24DD0-656F-44C2-9170-2595E6DAE5B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00017" y="5415105"/>
            <a:ext cx="1343986" cy="1197164"/>
          </a:xfrm>
          <a:prstGeom prst="rect">
            <a:avLst/>
          </a:prstGeom>
        </p:spPr>
      </p:pic>
      <p:pic>
        <p:nvPicPr>
          <p:cNvPr id="54" name="Image 53" descr="Une image contenant animal, herbe, mammifère, extérieur&#10;&#10;Description générée automatiquement">
            <a:extLst>
              <a:ext uri="{FF2B5EF4-FFF2-40B4-BE49-F238E27FC236}">
                <a16:creationId xmlns:a16="http://schemas.microsoft.com/office/drawing/2014/main" id="{4B842B10-12B0-4196-ABD9-56A3FABEC2A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52417" y="5567505"/>
            <a:ext cx="1343986" cy="1197164"/>
          </a:xfrm>
          <a:prstGeom prst="rect">
            <a:avLst/>
          </a:prstGeom>
        </p:spPr>
      </p:pic>
      <p:pic>
        <p:nvPicPr>
          <p:cNvPr id="55" name="Image 54" descr="Une image contenant animal, herbe, mammifère, extérieur&#10;&#10;Description générée automatiquement">
            <a:extLst>
              <a:ext uri="{FF2B5EF4-FFF2-40B4-BE49-F238E27FC236}">
                <a16:creationId xmlns:a16="http://schemas.microsoft.com/office/drawing/2014/main" id="{6F14ADB9-BBE3-4C4E-A34F-2577AA2C983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61128" y="1678568"/>
            <a:ext cx="1343986" cy="1197164"/>
          </a:xfrm>
          <a:prstGeom prst="rect">
            <a:avLst/>
          </a:prstGeom>
        </p:spPr>
      </p:pic>
      <p:pic>
        <p:nvPicPr>
          <p:cNvPr id="56" name="Image 55" descr="Une image contenant animal, herbe, mammifère, extérieur&#10;&#10;Description générée automatiquement">
            <a:extLst>
              <a:ext uri="{FF2B5EF4-FFF2-40B4-BE49-F238E27FC236}">
                <a16:creationId xmlns:a16="http://schemas.microsoft.com/office/drawing/2014/main" id="{FDB95D13-DFE6-4567-B699-F87D979331E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13528" y="1830968"/>
            <a:ext cx="1343986" cy="1197164"/>
          </a:xfrm>
          <a:prstGeom prst="rect">
            <a:avLst/>
          </a:prstGeom>
        </p:spPr>
      </p:pic>
      <p:pic>
        <p:nvPicPr>
          <p:cNvPr id="57" name="Image 56" descr="Une image contenant animal, herbe, mammifère, extérieur&#10;&#10;Description générée automatiquement">
            <a:extLst>
              <a:ext uri="{FF2B5EF4-FFF2-40B4-BE49-F238E27FC236}">
                <a16:creationId xmlns:a16="http://schemas.microsoft.com/office/drawing/2014/main" id="{5E43733A-95CB-4F13-859F-69936E7E668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65928" y="1983368"/>
            <a:ext cx="1343986" cy="1197164"/>
          </a:xfrm>
          <a:prstGeom prst="rect">
            <a:avLst/>
          </a:prstGeom>
        </p:spPr>
      </p:pic>
      <p:pic>
        <p:nvPicPr>
          <p:cNvPr id="58" name="Image 57" descr="Une image contenant animal, herbe, mammifère, extérieur&#10;&#10;Description générée automatiquement">
            <a:extLst>
              <a:ext uri="{FF2B5EF4-FFF2-40B4-BE49-F238E27FC236}">
                <a16:creationId xmlns:a16="http://schemas.microsoft.com/office/drawing/2014/main" id="{FA428650-2DC4-45D4-B8F1-28B5CF52C41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18328" y="2135768"/>
            <a:ext cx="1343986" cy="1197164"/>
          </a:xfrm>
          <a:prstGeom prst="rect">
            <a:avLst/>
          </a:prstGeom>
        </p:spPr>
      </p:pic>
      <p:pic>
        <p:nvPicPr>
          <p:cNvPr id="59" name="Image 58" descr="Une image contenant animal, herbe, mammifère, extérieur&#10;&#10;Description générée automatiquement">
            <a:extLst>
              <a:ext uri="{FF2B5EF4-FFF2-40B4-BE49-F238E27FC236}">
                <a16:creationId xmlns:a16="http://schemas.microsoft.com/office/drawing/2014/main" id="{B68AE335-4278-4B29-A19A-CC7FAFE05EF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70728" y="2288168"/>
            <a:ext cx="1343986" cy="1197164"/>
          </a:xfrm>
          <a:prstGeom prst="rect">
            <a:avLst/>
          </a:prstGeom>
        </p:spPr>
      </p:pic>
      <p:pic>
        <p:nvPicPr>
          <p:cNvPr id="60" name="Image 59" descr="Une image contenant animal, herbe, mammifère, extérieur&#10;&#10;Description générée automatiquement">
            <a:extLst>
              <a:ext uri="{FF2B5EF4-FFF2-40B4-BE49-F238E27FC236}">
                <a16:creationId xmlns:a16="http://schemas.microsoft.com/office/drawing/2014/main" id="{FF524B46-4A5E-4864-BC1C-6EF14302919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23128" y="2440568"/>
            <a:ext cx="1343986" cy="1197164"/>
          </a:xfrm>
          <a:prstGeom prst="rect">
            <a:avLst/>
          </a:prstGeom>
        </p:spPr>
      </p:pic>
      <p:pic>
        <p:nvPicPr>
          <p:cNvPr id="61" name="Image 60" descr="Une image contenant animal, herbe, mammifère, extérieur&#10;&#10;Description générée automatiquement">
            <a:extLst>
              <a:ext uri="{FF2B5EF4-FFF2-40B4-BE49-F238E27FC236}">
                <a16:creationId xmlns:a16="http://schemas.microsoft.com/office/drawing/2014/main" id="{5786A0F9-77C5-4D5D-AD7A-00DA8C00CAC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75528" y="2592968"/>
            <a:ext cx="1343986" cy="1197164"/>
          </a:xfrm>
          <a:prstGeom prst="rect">
            <a:avLst/>
          </a:prstGeom>
        </p:spPr>
      </p:pic>
      <p:pic>
        <p:nvPicPr>
          <p:cNvPr id="62" name="Image 61" descr="Une image contenant animal, herbe, mammifère, extérieur&#10;&#10;Description générée automatiquement">
            <a:extLst>
              <a:ext uri="{FF2B5EF4-FFF2-40B4-BE49-F238E27FC236}">
                <a16:creationId xmlns:a16="http://schemas.microsoft.com/office/drawing/2014/main" id="{2160672A-D7C2-45BB-BC42-4FEDD5DD2FD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27928" y="2745368"/>
            <a:ext cx="1343986" cy="1197164"/>
          </a:xfrm>
          <a:prstGeom prst="rect">
            <a:avLst/>
          </a:prstGeom>
        </p:spPr>
      </p:pic>
      <p:pic>
        <p:nvPicPr>
          <p:cNvPr id="63" name="Image 62" descr="Une image contenant animal, herbe, mammifère, extérieur&#10;&#10;Description générée automatiquement">
            <a:extLst>
              <a:ext uri="{FF2B5EF4-FFF2-40B4-BE49-F238E27FC236}">
                <a16:creationId xmlns:a16="http://schemas.microsoft.com/office/drawing/2014/main" id="{A15AB236-5471-4E01-8371-84B1B795478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80328" y="2897768"/>
            <a:ext cx="1343986" cy="1197164"/>
          </a:xfrm>
          <a:prstGeom prst="rect">
            <a:avLst/>
          </a:prstGeom>
        </p:spPr>
      </p:pic>
      <p:pic>
        <p:nvPicPr>
          <p:cNvPr id="64" name="Image 63" descr="Une image contenant animal, herbe, mammifère, extérieur&#10;&#10;Description générée automatiquement">
            <a:extLst>
              <a:ext uri="{FF2B5EF4-FFF2-40B4-BE49-F238E27FC236}">
                <a16:creationId xmlns:a16="http://schemas.microsoft.com/office/drawing/2014/main" id="{D0A31CAE-5EFD-4416-9951-4E9EBC8539E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32728" y="3050168"/>
            <a:ext cx="1343986" cy="1197164"/>
          </a:xfrm>
          <a:prstGeom prst="rect">
            <a:avLst/>
          </a:prstGeom>
        </p:spPr>
      </p:pic>
      <p:pic>
        <p:nvPicPr>
          <p:cNvPr id="65" name="Image 64" descr="Une image contenant animal, herbe, mammifère, extérieur&#10;&#10;Description générée automatiquement">
            <a:extLst>
              <a:ext uri="{FF2B5EF4-FFF2-40B4-BE49-F238E27FC236}">
                <a16:creationId xmlns:a16="http://schemas.microsoft.com/office/drawing/2014/main" id="{3F292FC7-29DE-4F05-9DE4-BB1847FD97E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85128" y="3202568"/>
            <a:ext cx="1343986" cy="1197164"/>
          </a:xfrm>
          <a:prstGeom prst="rect">
            <a:avLst/>
          </a:prstGeom>
        </p:spPr>
      </p:pic>
      <p:pic>
        <p:nvPicPr>
          <p:cNvPr id="66" name="Image 65" descr="Une image contenant animal, herbe, mammifère, extérieur&#10;&#10;Description générée automatiquement">
            <a:extLst>
              <a:ext uri="{FF2B5EF4-FFF2-40B4-BE49-F238E27FC236}">
                <a16:creationId xmlns:a16="http://schemas.microsoft.com/office/drawing/2014/main" id="{AE1E79C8-234D-4195-911A-27F23EB4725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37528" y="3354968"/>
            <a:ext cx="1343986" cy="1197164"/>
          </a:xfrm>
          <a:prstGeom prst="rect">
            <a:avLst/>
          </a:prstGeom>
        </p:spPr>
      </p:pic>
      <p:pic>
        <p:nvPicPr>
          <p:cNvPr id="67" name="Image 66" descr="Une image contenant animal, herbe, mammifère, extérieur&#10;&#10;Description générée automatiquement">
            <a:extLst>
              <a:ext uri="{FF2B5EF4-FFF2-40B4-BE49-F238E27FC236}">
                <a16:creationId xmlns:a16="http://schemas.microsoft.com/office/drawing/2014/main" id="{046A6BA2-2DC0-4B88-8E32-765902BAFC6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89928" y="3507368"/>
            <a:ext cx="1343986" cy="1197164"/>
          </a:xfrm>
          <a:prstGeom prst="rect">
            <a:avLst/>
          </a:prstGeom>
        </p:spPr>
      </p:pic>
      <p:pic>
        <p:nvPicPr>
          <p:cNvPr id="68" name="Image 67" descr="Une image contenant animal, herbe, mammifère, extérieur&#10;&#10;Description générée automatiquement">
            <a:extLst>
              <a:ext uri="{FF2B5EF4-FFF2-40B4-BE49-F238E27FC236}">
                <a16:creationId xmlns:a16="http://schemas.microsoft.com/office/drawing/2014/main" id="{D4BEA15D-4D20-41A0-9ED6-3E71AF78544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42328" y="3659768"/>
            <a:ext cx="1343986" cy="1197164"/>
          </a:xfrm>
          <a:prstGeom prst="rect">
            <a:avLst/>
          </a:prstGeom>
        </p:spPr>
      </p:pic>
      <p:pic>
        <p:nvPicPr>
          <p:cNvPr id="69" name="Image 68" descr="Une image contenant animal, herbe, mammifère, extérieur&#10;&#10;Description générée automatiquement">
            <a:extLst>
              <a:ext uri="{FF2B5EF4-FFF2-40B4-BE49-F238E27FC236}">
                <a16:creationId xmlns:a16="http://schemas.microsoft.com/office/drawing/2014/main" id="{AF960FE3-3C89-4433-A4AA-6F0F534386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94728" y="3812168"/>
            <a:ext cx="1343986" cy="1197164"/>
          </a:xfrm>
          <a:prstGeom prst="rect">
            <a:avLst/>
          </a:prstGeom>
        </p:spPr>
      </p:pic>
      <p:pic>
        <p:nvPicPr>
          <p:cNvPr id="70" name="Image 69" descr="Une image contenant animal, herbe, mammifère, extérieur&#10;&#10;Description générée automatiquement">
            <a:extLst>
              <a:ext uri="{FF2B5EF4-FFF2-40B4-BE49-F238E27FC236}">
                <a16:creationId xmlns:a16="http://schemas.microsoft.com/office/drawing/2014/main" id="{1C40ED28-F1EC-43D2-8D89-F30AFAFD71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47128" y="3964568"/>
            <a:ext cx="1343986" cy="1197164"/>
          </a:xfrm>
          <a:prstGeom prst="rect">
            <a:avLst/>
          </a:prstGeom>
        </p:spPr>
      </p:pic>
      <p:pic>
        <p:nvPicPr>
          <p:cNvPr id="71" name="Image 70" descr="Une image contenant animal, herbe, mammifère, extérieur&#10;&#10;Description générée automatiquement">
            <a:extLst>
              <a:ext uri="{FF2B5EF4-FFF2-40B4-BE49-F238E27FC236}">
                <a16:creationId xmlns:a16="http://schemas.microsoft.com/office/drawing/2014/main" id="{D4419231-4E96-4D22-8A9C-88B6F14F7A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99528" y="4116968"/>
            <a:ext cx="1343986" cy="1197164"/>
          </a:xfrm>
          <a:prstGeom prst="rect">
            <a:avLst/>
          </a:prstGeom>
        </p:spPr>
      </p:pic>
      <p:pic>
        <p:nvPicPr>
          <p:cNvPr id="72" name="Image 71" descr="Une image contenant animal, herbe, mammifère, extérieur&#10;&#10;Description générée automatiquement">
            <a:extLst>
              <a:ext uri="{FF2B5EF4-FFF2-40B4-BE49-F238E27FC236}">
                <a16:creationId xmlns:a16="http://schemas.microsoft.com/office/drawing/2014/main" id="{6BFCC0E8-24C9-483A-90C6-DC22FB0BC5C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51928" y="4269368"/>
            <a:ext cx="1343986" cy="1197164"/>
          </a:xfrm>
          <a:prstGeom prst="rect">
            <a:avLst/>
          </a:prstGeom>
        </p:spPr>
      </p:pic>
      <p:pic>
        <p:nvPicPr>
          <p:cNvPr id="73" name="Image 72" descr="Une image contenant animal, herbe, mammifère, extérieur&#10;&#10;Description générée automatiquement">
            <a:extLst>
              <a:ext uri="{FF2B5EF4-FFF2-40B4-BE49-F238E27FC236}">
                <a16:creationId xmlns:a16="http://schemas.microsoft.com/office/drawing/2014/main" id="{17E0B51E-EF9B-4960-8DC8-BFA3713973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04328" y="4421768"/>
            <a:ext cx="1343986" cy="1197164"/>
          </a:xfrm>
          <a:prstGeom prst="rect">
            <a:avLst/>
          </a:prstGeom>
        </p:spPr>
      </p:pic>
      <p:pic>
        <p:nvPicPr>
          <p:cNvPr id="74" name="Image 73" descr="Une image contenant animal, herbe, mammifère, extérieur&#10;&#10;Description générée automatiquement">
            <a:extLst>
              <a:ext uri="{FF2B5EF4-FFF2-40B4-BE49-F238E27FC236}">
                <a16:creationId xmlns:a16="http://schemas.microsoft.com/office/drawing/2014/main" id="{CFECE9FB-56FC-4D9D-9266-D6DB5521C40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56728" y="4574168"/>
            <a:ext cx="1343986" cy="1197164"/>
          </a:xfrm>
          <a:prstGeom prst="rect">
            <a:avLst/>
          </a:prstGeom>
        </p:spPr>
      </p:pic>
      <p:pic>
        <p:nvPicPr>
          <p:cNvPr id="75" name="Image 74" descr="Une image contenant animal, herbe, mammifère, extérieur&#10;&#10;Description générée automatiquement">
            <a:extLst>
              <a:ext uri="{FF2B5EF4-FFF2-40B4-BE49-F238E27FC236}">
                <a16:creationId xmlns:a16="http://schemas.microsoft.com/office/drawing/2014/main" id="{7341947B-AA59-440B-8A56-242EC4CA41B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09128" y="4726568"/>
            <a:ext cx="1343986" cy="1197164"/>
          </a:xfrm>
          <a:prstGeom prst="rect">
            <a:avLst/>
          </a:prstGeom>
        </p:spPr>
      </p:pic>
      <p:pic>
        <p:nvPicPr>
          <p:cNvPr id="76" name="Image 75" descr="Une image contenant animal, herbe, mammifère, extérieur&#10;&#10;Description générée automatiquement">
            <a:extLst>
              <a:ext uri="{FF2B5EF4-FFF2-40B4-BE49-F238E27FC236}">
                <a16:creationId xmlns:a16="http://schemas.microsoft.com/office/drawing/2014/main" id="{163F4B2F-273C-4C8E-A647-2E58C981D5A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61528" y="4878968"/>
            <a:ext cx="1343986" cy="1197164"/>
          </a:xfrm>
          <a:prstGeom prst="rect">
            <a:avLst/>
          </a:prstGeom>
        </p:spPr>
      </p:pic>
      <p:pic>
        <p:nvPicPr>
          <p:cNvPr id="77" name="Image 76" descr="Une image contenant animal, herbe, mammifère, extérieur&#10;&#10;Description générée automatiquement">
            <a:extLst>
              <a:ext uri="{FF2B5EF4-FFF2-40B4-BE49-F238E27FC236}">
                <a16:creationId xmlns:a16="http://schemas.microsoft.com/office/drawing/2014/main" id="{8DD5871B-A068-499B-B95D-B767C901E6B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13928" y="5031368"/>
            <a:ext cx="1343986" cy="1197164"/>
          </a:xfrm>
          <a:prstGeom prst="rect">
            <a:avLst/>
          </a:prstGeom>
        </p:spPr>
      </p:pic>
      <p:pic>
        <p:nvPicPr>
          <p:cNvPr id="78" name="Image 77" descr="Une image contenant animal, herbe, mammifère, extérieur&#10;&#10;Description générée automatiquement">
            <a:extLst>
              <a:ext uri="{FF2B5EF4-FFF2-40B4-BE49-F238E27FC236}">
                <a16:creationId xmlns:a16="http://schemas.microsoft.com/office/drawing/2014/main" id="{1AFA43A2-A9DE-4CA3-BB5B-A6B5170D68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66328" y="5183768"/>
            <a:ext cx="1343986" cy="1197164"/>
          </a:xfrm>
          <a:prstGeom prst="rect">
            <a:avLst/>
          </a:prstGeom>
        </p:spPr>
      </p:pic>
      <p:sp>
        <p:nvSpPr>
          <p:cNvPr id="3" name="ZoneTexte 2">
            <a:extLst>
              <a:ext uri="{FF2B5EF4-FFF2-40B4-BE49-F238E27FC236}">
                <a16:creationId xmlns:a16="http://schemas.microsoft.com/office/drawing/2014/main" id="{555D954D-A927-49E8-8E54-288E870289B4}"/>
              </a:ext>
            </a:extLst>
          </p:cNvPr>
          <p:cNvSpPr txBox="1"/>
          <p:nvPr/>
        </p:nvSpPr>
        <p:spPr>
          <a:xfrm>
            <a:off x="556531" y="6002669"/>
            <a:ext cx="2653199" cy="261610"/>
          </a:xfrm>
          <a:prstGeom prst="rect">
            <a:avLst/>
          </a:prstGeom>
          <a:noFill/>
        </p:spPr>
        <p:txBody>
          <a:bodyPr wrap="square" rtlCol="0">
            <a:spAutoFit/>
          </a:bodyPr>
          <a:lstStyle/>
          <a:p>
            <a:r>
              <a:rPr lang="fr-FR" sz="1050" dirty="0"/>
              <a:t>Source: papapositif.ca</a:t>
            </a:r>
          </a:p>
        </p:txBody>
      </p:sp>
    </p:spTree>
    <p:extLst>
      <p:ext uri="{BB962C8B-B14F-4D97-AF65-F5344CB8AC3E}">
        <p14:creationId xmlns:p14="http://schemas.microsoft.com/office/powerpoint/2010/main" val="2455298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3"/>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nodeType="afterEffect">
                                  <p:stCondLst>
                                    <p:cond delay="100"/>
                                  </p:stCondLst>
                                  <p:childTnLst>
                                    <p:set>
                                      <p:cBhvr>
                                        <p:cTn id="39" dur="1" fill="hold">
                                          <p:stCondLst>
                                            <p:cond delay="0"/>
                                          </p:stCondLst>
                                        </p:cTn>
                                        <p:tgtEl>
                                          <p:spTgt spid="33"/>
                                        </p:tgtEl>
                                        <p:attrNameLst>
                                          <p:attrName>style.visibility</p:attrName>
                                        </p:attrNameLst>
                                      </p:cBhvr>
                                      <p:to>
                                        <p:strVal val="visible"/>
                                      </p:to>
                                    </p:set>
                                  </p:childTnLst>
                                </p:cTn>
                              </p:par>
                            </p:childTnLst>
                          </p:cTn>
                        </p:par>
                        <p:par>
                          <p:cTn id="40" fill="hold">
                            <p:stCondLst>
                              <p:cond delay="100"/>
                            </p:stCondLst>
                            <p:childTnLst>
                              <p:par>
                                <p:cTn id="41" presetID="1" presetClass="entr" presetSubtype="0" fill="hold" nodeType="afterEffect">
                                  <p:stCondLst>
                                    <p:cond delay="100"/>
                                  </p:stCondLst>
                                  <p:childTnLst>
                                    <p:set>
                                      <p:cBhvr>
                                        <p:cTn id="42" dur="1" fill="hold">
                                          <p:stCondLst>
                                            <p:cond delay="0"/>
                                          </p:stCondLst>
                                        </p:cTn>
                                        <p:tgtEl>
                                          <p:spTgt spid="34"/>
                                        </p:tgtEl>
                                        <p:attrNameLst>
                                          <p:attrName>style.visibility</p:attrName>
                                        </p:attrNameLst>
                                      </p:cBhvr>
                                      <p:to>
                                        <p:strVal val="visible"/>
                                      </p:to>
                                    </p:set>
                                  </p:childTnLst>
                                </p:cTn>
                              </p:par>
                            </p:childTnLst>
                          </p:cTn>
                        </p:par>
                        <p:par>
                          <p:cTn id="43" fill="hold">
                            <p:stCondLst>
                              <p:cond delay="200"/>
                            </p:stCondLst>
                            <p:childTnLst>
                              <p:par>
                                <p:cTn id="44" presetID="1" presetClass="entr" presetSubtype="0" fill="hold" nodeType="afterEffect">
                                  <p:stCondLst>
                                    <p:cond delay="100"/>
                                  </p:stCondLst>
                                  <p:childTnLst>
                                    <p:set>
                                      <p:cBhvr>
                                        <p:cTn id="45" dur="1" fill="hold">
                                          <p:stCondLst>
                                            <p:cond delay="0"/>
                                          </p:stCondLst>
                                        </p:cTn>
                                        <p:tgtEl>
                                          <p:spTgt spid="35"/>
                                        </p:tgtEl>
                                        <p:attrNameLst>
                                          <p:attrName>style.visibility</p:attrName>
                                        </p:attrNameLst>
                                      </p:cBhvr>
                                      <p:to>
                                        <p:strVal val="visible"/>
                                      </p:to>
                                    </p:set>
                                  </p:childTnLst>
                                </p:cTn>
                              </p:par>
                            </p:childTnLst>
                          </p:cTn>
                        </p:par>
                        <p:par>
                          <p:cTn id="46" fill="hold">
                            <p:stCondLst>
                              <p:cond delay="300"/>
                            </p:stCondLst>
                            <p:childTnLst>
                              <p:par>
                                <p:cTn id="47" presetID="1" presetClass="entr" presetSubtype="0" fill="hold" nodeType="afterEffect">
                                  <p:stCondLst>
                                    <p:cond delay="100"/>
                                  </p:stCondLst>
                                  <p:childTnLst>
                                    <p:set>
                                      <p:cBhvr>
                                        <p:cTn id="48" dur="1" fill="hold">
                                          <p:stCondLst>
                                            <p:cond delay="0"/>
                                          </p:stCondLst>
                                        </p:cTn>
                                        <p:tgtEl>
                                          <p:spTgt spid="36"/>
                                        </p:tgtEl>
                                        <p:attrNameLst>
                                          <p:attrName>style.visibility</p:attrName>
                                        </p:attrNameLst>
                                      </p:cBhvr>
                                      <p:to>
                                        <p:strVal val="visible"/>
                                      </p:to>
                                    </p:set>
                                  </p:childTnLst>
                                </p:cTn>
                              </p:par>
                            </p:childTnLst>
                          </p:cTn>
                        </p:par>
                        <p:par>
                          <p:cTn id="49" fill="hold">
                            <p:stCondLst>
                              <p:cond delay="400"/>
                            </p:stCondLst>
                            <p:childTnLst>
                              <p:par>
                                <p:cTn id="50" presetID="1" presetClass="entr" presetSubtype="0" fill="hold" nodeType="afterEffect">
                                  <p:stCondLst>
                                    <p:cond delay="100"/>
                                  </p:stCondLst>
                                  <p:childTnLst>
                                    <p:set>
                                      <p:cBhvr>
                                        <p:cTn id="51" dur="1" fill="hold">
                                          <p:stCondLst>
                                            <p:cond delay="0"/>
                                          </p:stCondLst>
                                        </p:cTn>
                                        <p:tgtEl>
                                          <p:spTgt spid="37"/>
                                        </p:tgtEl>
                                        <p:attrNameLst>
                                          <p:attrName>style.visibility</p:attrName>
                                        </p:attrNameLst>
                                      </p:cBhvr>
                                      <p:to>
                                        <p:strVal val="visible"/>
                                      </p:to>
                                    </p:set>
                                  </p:childTnLst>
                                </p:cTn>
                              </p:par>
                            </p:childTnLst>
                          </p:cTn>
                        </p:par>
                        <p:par>
                          <p:cTn id="52" fill="hold">
                            <p:stCondLst>
                              <p:cond delay="500"/>
                            </p:stCondLst>
                            <p:childTnLst>
                              <p:par>
                                <p:cTn id="53" presetID="1" presetClass="entr" presetSubtype="0" fill="hold" nodeType="afterEffect">
                                  <p:stCondLst>
                                    <p:cond delay="100"/>
                                  </p:stCondLst>
                                  <p:childTnLst>
                                    <p:set>
                                      <p:cBhvr>
                                        <p:cTn id="54" dur="1" fill="hold">
                                          <p:stCondLst>
                                            <p:cond delay="0"/>
                                          </p:stCondLst>
                                        </p:cTn>
                                        <p:tgtEl>
                                          <p:spTgt spid="38"/>
                                        </p:tgtEl>
                                        <p:attrNameLst>
                                          <p:attrName>style.visibility</p:attrName>
                                        </p:attrNameLst>
                                      </p:cBhvr>
                                      <p:to>
                                        <p:strVal val="visible"/>
                                      </p:to>
                                    </p:set>
                                  </p:childTnLst>
                                </p:cTn>
                              </p:par>
                            </p:childTnLst>
                          </p:cTn>
                        </p:par>
                        <p:par>
                          <p:cTn id="55" fill="hold">
                            <p:stCondLst>
                              <p:cond delay="600"/>
                            </p:stCondLst>
                            <p:childTnLst>
                              <p:par>
                                <p:cTn id="56" presetID="1" presetClass="entr" presetSubtype="0" fill="hold" nodeType="afterEffect">
                                  <p:stCondLst>
                                    <p:cond delay="100"/>
                                  </p:stCondLst>
                                  <p:childTnLst>
                                    <p:set>
                                      <p:cBhvr>
                                        <p:cTn id="57" dur="1" fill="hold">
                                          <p:stCondLst>
                                            <p:cond delay="0"/>
                                          </p:stCondLst>
                                        </p:cTn>
                                        <p:tgtEl>
                                          <p:spTgt spid="39"/>
                                        </p:tgtEl>
                                        <p:attrNameLst>
                                          <p:attrName>style.visibility</p:attrName>
                                        </p:attrNameLst>
                                      </p:cBhvr>
                                      <p:to>
                                        <p:strVal val="visible"/>
                                      </p:to>
                                    </p:set>
                                  </p:childTnLst>
                                </p:cTn>
                              </p:par>
                            </p:childTnLst>
                          </p:cTn>
                        </p:par>
                        <p:par>
                          <p:cTn id="58" fill="hold">
                            <p:stCondLst>
                              <p:cond delay="700"/>
                            </p:stCondLst>
                            <p:childTnLst>
                              <p:par>
                                <p:cTn id="59" presetID="1" presetClass="entr" presetSubtype="0" fill="hold" nodeType="afterEffect">
                                  <p:stCondLst>
                                    <p:cond delay="100"/>
                                  </p:stCondLst>
                                  <p:childTnLst>
                                    <p:set>
                                      <p:cBhvr>
                                        <p:cTn id="60" dur="1" fill="hold">
                                          <p:stCondLst>
                                            <p:cond delay="0"/>
                                          </p:stCondLst>
                                        </p:cTn>
                                        <p:tgtEl>
                                          <p:spTgt spid="40"/>
                                        </p:tgtEl>
                                        <p:attrNameLst>
                                          <p:attrName>style.visibility</p:attrName>
                                        </p:attrNameLst>
                                      </p:cBhvr>
                                      <p:to>
                                        <p:strVal val="visible"/>
                                      </p:to>
                                    </p:set>
                                  </p:childTnLst>
                                </p:cTn>
                              </p:par>
                            </p:childTnLst>
                          </p:cTn>
                        </p:par>
                        <p:par>
                          <p:cTn id="61" fill="hold">
                            <p:stCondLst>
                              <p:cond delay="800"/>
                            </p:stCondLst>
                            <p:childTnLst>
                              <p:par>
                                <p:cTn id="62" presetID="1" presetClass="entr" presetSubtype="0" fill="hold" nodeType="afterEffect">
                                  <p:stCondLst>
                                    <p:cond delay="100"/>
                                  </p:stCondLst>
                                  <p:childTnLst>
                                    <p:set>
                                      <p:cBhvr>
                                        <p:cTn id="63" dur="1" fill="hold">
                                          <p:stCondLst>
                                            <p:cond delay="0"/>
                                          </p:stCondLst>
                                        </p:cTn>
                                        <p:tgtEl>
                                          <p:spTgt spid="41"/>
                                        </p:tgtEl>
                                        <p:attrNameLst>
                                          <p:attrName>style.visibility</p:attrName>
                                        </p:attrNameLst>
                                      </p:cBhvr>
                                      <p:to>
                                        <p:strVal val="visible"/>
                                      </p:to>
                                    </p:set>
                                  </p:childTnLst>
                                </p:cTn>
                              </p:par>
                            </p:childTnLst>
                          </p:cTn>
                        </p:par>
                        <p:par>
                          <p:cTn id="64" fill="hold">
                            <p:stCondLst>
                              <p:cond delay="900"/>
                            </p:stCondLst>
                            <p:childTnLst>
                              <p:par>
                                <p:cTn id="65" presetID="1" presetClass="entr" presetSubtype="0" fill="hold" nodeType="afterEffect">
                                  <p:stCondLst>
                                    <p:cond delay="100"/>
                                  </p:stCondLst>
                                  <p:childTnLst>
                                    <p:set>
                                      <p:cBhvr>
                                        <p:cTn id="66" dur="1" fill="hold">
                                          <p:stCondLst>
                                            <p:cond delay="0"/>
                                          </p:stCondLst>
                                        </p:cTn>
                                        <p:tgtEl>
                                          <p:spTgt spid="42"/>
                                        </p:tgtEl>
                                        <p:attrNameLst>
                                          <p:attrName>style.visibility</p:attrName>
                                        </p:attrNameLst>
                                      </p:cBhvr>
                                      <p:to>
                                        <p:strVal val="visible"/>
                                      </p:to>
                                    </p:set>
                                  </p:childTnLst>
                                </p:cTn>
                              </p:par>
                            </p:childTnLst>
                          </p:cTn>
                        </p:par>
                        <p:par>
                          <p:cTn id="67" fill="hold">
                            <p:stCondLst>
                              <p:cond delay="1000"/>
                            </p:stCondLst>
                            <p:childTnLst>
                              <p:par>
                                <p:cTn id="68" presetID="1" presetClass="entr" presetSubtype="0" fill="hold" nodeType="afterEffect">
                                  <p:stCondLst>
                                    <p:cond delay="100"/>
                                  </p:stCondLst>
                                  <p:childTnLst>
                                    <p:set>
                                      <p:cBhvr>
                                        <p:cTn id="69" dur="1" fill="hold">
                                          <p:stCondLst>
                                            <p:cond delay="0"/>
                                          </p:stCondLst>
                                        </p:cTn>
                                        <p:tgtEl>
                                          <p:spTgt spid="43"/>
                                        </p:tgtEl>
                                        <p:attrNameLst>
                                          <p:attrName>style.visibility</p:attrName>
                                        </p:attrNameLst>
                                      </p:cBhvr>
                                      <p:to>
                                        <p:strVal val="visible"/>
                                      </p:to>
                                    </p:set>
                                  </p:childTnLst>
                                </p:cTn>
                              </p:par>
                            </p:childTnLst>
                          </p:cTn>
                        </p:par>
                        <p:par>
                          <p:cTn id="70" fill="hold">
                            <p:stCondLst>
                              <p:cond delay="1100"/>
                            </p:stCondLst>
                            <p:childTnLst>
                              <p:par>
                                <p:cTn id="71" presetID="1" presetClass="entr" presetSubtype="0" fill="hold" nodeType="afterEffect">
                                  <p:stCondLst>
                                    <p:cond delay="100"/>
                                  </p:stCondLst>
                                  <p:childTnLst>
                                    <p:set>
                                      <p:cBhvr>
                                        <p:cTn id="72" dur="1" fill="hold">
                                          <p:stCondLst>
                                            <p:cond delay="0"/>
                                          </p:stCondLst>
                                        </p:cTn>
                                        <p:tgtEl>
                                          <p:spTgt spid="44"/>
                                        </p:tgtEl>
                                        <p:attrNameLst>
                                          <p:attrName>style.visibility</p:attrName>
                                        </p:attrNameLst>
                                      </p:cBhvr>
                                      <p:to>
                                        <p:strVal val="visible"/>
                                      </p:to>
                                    </p:set>
                                  </p:childTnLst>
                                </p:cTn>
                              </p:par>
                            </p:childTnLst>
                          </p:cTn>
                        </p:par>
                        <p:par>
                          <p:cTn id="73" fill="hold">
                            <p:stCondLst>
                              <p:cond delay="1200"/>
                            </p:stCondLst>
                            <p:childTnLst>
                              <p:par>
                                <p:cTn id="74" presetID="1" presetClass="entr" presetSubtype="0" fill="hold" nodeType="afterEffect">
                                  <p:stCondLst>
                                    <p:cond delay="100"/>
                                  </p:stCondLst>
                                  <p:childTnLst>
                                    <p:set>
                                      <p:cBhvr>
                                        <p:cTn id="75" dur="1" fill="hold">
                                          <p:stCondLst>
                                            <p:cond delay="0"/>
                                          </p:stCondLst>
                                        </p:cTn>
                                        <p:tgtEl>
                                          <p:spTgt spid="45"/>
                                        </p:tgtEl>
                                        <p:attrNameLst>
                                          <p:attrName>style.visibility</p:attrName>
                                        </p:attrNameLst>
                                      </p:cBhvr>
                                      <p:to>
                                        <p:strVal val="visible"/>
                                      </p:to>
                                    </p:set>
                                  </p:childTnLst>
                                </p:cTn>
                              </p:par>
                            </p:childTnLst>
                          </p:cTn>
                        </p:par>
                        <p:par>
                          <p:cTn id="76" fill="hold">
                            <p:stCondLst>
                              <p:cond delay="1300"/>
                            </p:stCondLst>
                            <p:childTnLst>
                              <p:par>
                                <p:cTn id="77" presetID="1" presetClass="entr" presetSubtype="0" fill="hold" nodeType="afterEffect">
                                  <p:stCondLst>
                                    <p:cond delay="100"/>
                                  </p:stCondLst>
                                  <p:childTnLst>
                                    <p:set>
                                      <p:cBhvr>
                                        <p:cTn id="78" dur="1" fill="hold">
                                          <p:stCondLst>
                                            <p:cond delay="0"/>
                                          </p:stCondLst>
                                        </p:cTn>
                                        <p:tgtEl>
                                          <p:spTgt spid="46"/>
                                        </p:tgtEl>
                                        <p:attrNameLst>
                                          <p:attrName>style.visibility</p:attrName>
                                        </p:attrNameLst>
                                      </p:cBhvr>
                                      <p:to>
                                        <p:strVal val="visible"/>
                                      </p:to>
                                    </p:set>
                                  </p:childTnLst>
                                </p:cTn>
                              </p:par>
                            </p:childTnLst>
                          </p:cTn>
                        </p:par>
                        <p:par>
                          <p:cTn id="79" fill="hold">
                            <p:stCondLst>
                              <p:cond delay="1400"/>
                            </p:stCondLst>
                            <p:childTnLst>
                              <p:par>
                                <p:cTn id="80" presetID="1" presetClass="entr" presetSubtype="0" fill="hold" nodeType="afterEffect">
                                  <p:stCondLst>
                                    <p:cond delay="100"/>
                                  </p:stCondLst>
                                  <p:childTnLst>
                                    <p:set>
                                      <p:cBhvr>
                                        <p:cTn id="81" dur="1" fill="hold">
                                          <p:stCondLst>
                                            <p:cond delay="0"/>
                                          </p:stCondLst>
                                        </p:cTn>
                                        <p:tgtEl>
                                          <p:spTgt spid="47"/>
                                        </p:tgtEl>
                                        <p:attrNameLst>
                                          <p:attrName>style.visibility</p:attrName>
                                        </p:attrNameLst>
                                      </p:cBhvr>
                                      <p:to>
                                        <p:strVal val="visible"/>
                                      </p:to>
                                    </p:set>
                                  </p:childTnLst>
                                </p:cTn>
                              </p:par>
                            </p:childTnLst>
                          </p:cTn>
                        </p:par>
                        <p:par>
                          <p:cTn id="82" fill="hold">
                            <p:stCondLst>
                              <p:cond delay="1500"/>
                            </p:stCondLst>
                            <p:childTnLst>
                              <p:par>
                                <p:cTn id="83" presetID="1" presetClass="entr" presetSubtype="0" fill="hold" nodeType="afterEffect">
                                  <p:stCondLst>
                                    <p:cond delay="100"/>
                                  </p:stCondLst>
                                  <p:childTnLst>
                                    <p:set>
                                      <p:cBhvr>
                                        <p:cTn id="84" dur="1" fill="hold">
                                          <p:stCondLst>
                                            <p:cond delay="0"/>
                                          </p:stCondLst>
                                        </p:cTn>
                                        <p:tgtEl>
                                          <p:spTgt spid="48"/>
                                        </p:tgtEl>
                                        <p:attrNameLst>
                                          <p:attrName>style.visibility</p:attrName>
                                        </p:attrNameLst>
                                      </p:cBhvr>
                                      <p:to>
                                        <p:strVal val="visible"/>
                                      </p:to>
                                    </p:set>
                                  </p:childTnLst>
                                </p:cTn>
                              </p:par>
                            </p:childTnLst>
                          </p:cTn>
                        </p:par>
                        <p:par>
                          <p:cTn id="85" fill="hold">
                            <p:stCondLst>
                              <p:cond delay="1600"/>
                            </p:stCondLst>
                            <p:childTnLst>
                              <p:par>
                                <p:cTn id="86" presetID="1" presetClass="entr" presetSubtype="0" fill="hold" nodeType="afterEffect">
                                  <p:stCondLst>
                                    <p:cond delay="100"/>
                                  </p:stCondLst>
                                  <p:childTnLst>
                                    <p:set>
                                      <p:cBhvr>
                                        <p:cTn id="87" dur="1" fill="hold">
                                          <p:stCondLst>
                                            <p:cond delay="0"/>
                                          </p:stCondLst>
                                        </p:cTn>
                                        <p:tgtEl>
                                          <p:spTgt spid="49"/>
                                        </p:tgtEl>
                                        <p:attrNameLst>
                                          <p:attrName>style.visibility</p:attrName>
                                        </p:attrNameLst>
                                      </p:cBhvr>
                                      <p:to>
                                        <p:strVal val="visible"/>
                                      </p:to>
                                    </p:set>
                                  </p:childTnLst>
                                </p:cTn>
                              </p:par>
                            </p:childTnLst>
                          </p:cTn>
                        </p:par>
                        <p:par>
                          <p:cTn id="88" fill="hold">
                            <p:stCondLst>
                              <p:cond delay="1700"/>
                            </p:stCondLst>
                            <p:childTnLst>
                              <p:par>
                                <p:cTn id="89" presetID="1" presetClass="entr" presetSubtype="0" fill="hold" nodeType="afterEffect">
                                  <p:stCondLst>
                                    <p:cond delay="100"/>
                                  </p:stCondLst>
                                  <p:childTnLst>
                                    <p:set>
                                      <p:cBhvr>
                                        <p:cTn id="90" dur="1" fill="hold">
                                          <p:stCondLst>
                                            <p:cond delay="0"/>
                                          </p:stCondLst>
                                        </p:cTn>
                                        <p:tgtEl>
                                          <p:spTgt spid="50"/>
                                        </p:tgtEl>
                                        <p:attrNameLst>
                                          <p:attrName>style.visibility</p:attrName>
                                        </p:attrNameLst>
                                      </p:cBhvr>
                                      <p:to>
                                        <p:strVal val="visible"/>
                                      </p:to>
                                    </p:set>
                                  </p:childTnLst>
                                </p:cTn>
                              </p:par>
                            </p:childTnLst>
                          </p:cTn>
                        </p:par>
                        <p:par>
                          <p:cTn id="91" fill="hold">
                            <p:stCondLst>
                              <p:cond delay="1800"/>
                            </p:stCondLst>
                            <p:childTnLst>
                              <p:par>
                                <p:cTn id="92" presetID="1" presetClass="entr" presetSubtype="0" fill="hold" nodeType="afterEffect">
                                  <p:stCondLst>
                                    <p:cond delay="100"/>
                                  </p:stCondLst>
                                  <p:childTnLst>
                                    <p:set>
                                      <p:cBhvr>
                                        <p:cTn id="93" dur="1" fill="hold">
                                          <p:stCondLst>
                                            <p:cond delay="0"/>
                                          </p:stCondLst>
                                        </p:cTn>
                                        <p:tgtEl>
                                          <p:spTgt spid="51"/>
                                        </p:tgtEl>
                                        <p:attrNameLst>
                                          <p:attrName>style.visibility</p:attrName>
                                        </p:attrNameLst>
                                      </p:cBhvr>
                                      <p:to>
                                        <p:strVal val="visible"/>
                                      </p:to>
                                    </p:set>
                                  </p:childTnLst>
                                </p:cTn>
                              </p:par>
                            </p:childTnLst>
                          </p:cTn>
                        </p:par>
                        <p:par>
                          <p:cTn id="94" fill="hold">
                            <p:stCondLst>
                              <p:cond delay="1900"/>
                            </p:stCondLst>
                            <p:childTnLst>
                              <p:par>
                                <p:cTn id="95" presetID="1" presetClass="entr" presetSubtype="0" fill="hold" nodeType="afterEffect">
                                  <p:stCondLst>
                                    <p:cond delay="100"/>
                                  </p:stCondLst>
                                  <p:childTnLst>
                                    <p:set>
                                      <p:cBhvr>
                                        <p:cTn id="96" dur="1" fill="hold">
                                          <p:stCondLst>
                                            <p:cond delay="0"/>
                                          </p:stCondLst>
                                        </p:cTn>
                                        <p:tgtEl>
                                          <p:spTgt spid="52"/>
                                        </p:tgtEl>
                                        <p:attrNameLst>
                                          <p:attrName>style.visibility</p:attrName>
                                        </p:attrNameLst>
                                      </p:cBhvr>
                                      <p:to>
                                        <p:strVal val="visible"/>
                                      </p:to>
                                    </p:set>
                                  </p:childTnLst>
                                </p:cTn>
                              </p:par>
                            </p:childTnLst>
                          </p:cTn>
                        </p:par>
                        <p:par>
                          <p:cTn id="97" fill="hold">
                            <p:stCondLst>
                              <p:cond delay="2000"/>
                            </p:stCondLst>
                            <p:childTnLst>
                              <p:par>
                                <p:cTn id="98" presetID="1" presetClass="entr" presetSubtype="0" fill="hold" nodeType="afterEffect">
                                  <p:stCondLst>
                                    <p:cond delay="100"/>
                                  </p:stCondLst>
                                  <p:childTnLst>
                                    <p:set>
                                      <p:cBhvr>
                                        <p:cTn id="99" dur="1" fill="hold">
                                          <p:stCondLst>
                                            <p:cond delay="0"/>
                                          </p:stCondLst>
                                        </p:cTn>
                                        <p:tgtEl>
                                          <p:spTgt spid="53"/>
                                        </p:tgtEl>
                                        <p:attrNameLst>
                                          <p:attrName>style.visibility</p:attrName>
                                        </p:attrNameLst>
                                      </p:cBhvr>
                                      <p:to>
                                        <p:strVal val="visible"/>
                                      </p:to>
                                    </p:set>
                                  </p:childTnLst>
                                </p:cTn>
                              </p:par>
                            </p:childTnLst>
                          </p:cTn>
                        </p:par>
                        <p:par>
                          <p:cTn id="100" fill="hold">
                            <p:stCondLst>
                              <p:cond delay="2100"/>
                            </p:stCondLst>
                            <p:childTnLst>
                              <p:par>
                                <p:cTn id="101" presetID="1" presetClass="entr" presetSubtype="0" fill="hold" nodeType="afterEffect">
                                  <p:stCondLst>
                                    <p:cond delay="100"/>
                                  </p:stCondLst>
                                  <p:childTnLst>
                                    <p:set>
                                      <p:cBhvr>
                                        <p:cTn id="102" dur="1" fill="hold">
                                          <p:stCondLst>
                                            <p:cond delay="0"/>
                                          </p:stCondLst>
                                        </p:cTn>
                                        <p:tgtEl>
                                          <p:spTgt spid="54"/>
                                        </p:tgtEl>
                                        <p:attrNameLst>
                                          <p:attrName>style.visibility</p:attrName>
                                        </p:attrNameLst>
                                      </p:cBhvr>
                                      <p:to>
                                        <p:strVal val="visible"/>
                                      </p:to>
                                    </p:set>
                                  </p:childTnLst>
                                </p:cTn>
                              </p:par>
                            </p:childTnLst>
                          </p:cTn>
                        </p:par>
                        <p:par>
                          <p:cTn id="103" fill="hold">
                            <p:stCondLst>
                              <p:cond delay="2200"/>
                            </p:stCondLst>
                            <p:childTnLst>
                              <p:par>
                                <p:cTn id="104" presetID="1" presetClass="entr" presetSubtype="0" fill="hold" nodeType="afterEffect">
                                  <p:stCondLst>
                                    <p:cond delay="100"/>
                                  </p:stCondLst>
                                  <p:childTnLst>
                                    <p:set>
                                      <p:cBhvr>
                                        <p:cTn id="105" dur="1" fill="hold">
                                          <p:stCondLst>
                                            <p:cond delay="0"/>
                                          </p:stCondLst>
                                        </p:cTn>
                                        <p:tgtEl>
                                          <p:spTgt spid="55"/>
                                        </p:tgtEl>
                                        <p:attrNameLst>
                                          <p:attrName>style.visibility</p:attrName>
                                        </p:attrNameLst>
                                      </p:cBhvr>
                                      <p:to>
                                        <p:strVal val="visible"/>
                                      </p:to>
                                    </p:set>
                                  </p:childTnLst>
                                </p:cTn>
                              </p:par>
                            </p:childTnLst>
                          </p:cTn>
                        </p:par>
                        <p:par>
                          <p:cTn id="106" fill="hold">
                            <p:stCondLst>
                              <p:cond delay="2300"/>
                            </p:stCondLst>
                            <p:childTnLst>
                              <p:par>
                                <p:cTn id="107" presetID="1" presetClass="entr" presetSubtype="0" fill="hold" nodeType="afterEffect">
                                  <p:stCondLst>
                                    <p:cond delay="100"/>
                                  </p:stCondLst>
                                  <p:childTnLst>
                                    <p:set>
                                      <p:cBhvr>
                                        <p:cTn id="108" dur="1" fill="hold">
                                          <p:stCondLst>
                                            <p:cond delay="0"/>
                                          </p:stCondLst>
                                        </p:cTn>
                                        <p:tgtEl>
                                          <p:spTgt spid="56"/>
                                        </p:tgtEl>
                                        <p:attrNameLst>
                                          <p:attrName>style.visibility</p:attrName>
                                        </p:attrNameLst>
                                      </p:cBhvr>
                                      <p:to>
                                        <p:strVal val="visible"/>
                                      </p:to>
                                    </p:set>
                                  </p:childTnLst>
                                </p:cTn>
                              </p:par>
                            </p:childTnLst>
                          </p:cTn>
                        </p:par>
                        <p:par>
                          <p:cTn id="109" fill="hold">
                            <p:stCondLst>
                              <p:cond delay="2400"/>
                            </p:stCondLst>
                            <p:childTnLst>
                              <p:par>
                                <p:cTn id="110" presetID="1" presetClass="entr" presetSubtype="0" fill="hold" nodeType="afterEffect">
                                  <p:stCondLst>
                                    <p:cond delay="100"/>
                                  </p:stCondLst>
                                  <p:childTnLst>
                                    <p:set>
                                      <p:cBhvr>
                                        <p:cTn id="111" dur="1" fill="hold">
                                          <p:stCondLst>
                                            <p:cond delay="0"/>
                                          </p:stCondLst>
                                        </p:cTn>
                                        <p:tgtEl>
                                          <p:spTgt spid="57"/>
                                        </p:tgtEl>
                                        <p:attrNameLst>
                                          <p:attrName>style.visibility</p:attrName>
                                        </p:attrNameLst>
                                      </p:cBhvr>
                                      <p:to>
                                        <p:strVal val="visible"/>
                                      </p:to>
                                    </p:set>
                                  </p:childTnLst>
                                </p:cTn>
                              </p:par>
                            </p:childTnLst>
                          </p:cTn>
                        </p:par>
                        <p:par>
                          <p:cTn id="112" fill="hold">
                            <p:stCondLst>
                              <p:cond delay="2500"/>
                            </p:stCondLst>
                            <p:childTnLst>
                              <p:par>
                                <p:cTn id="113" presetID="1" presetClass="entr" presetSubtype="0" fill="hold" nodeType="afterEffect">
                                  <p:stCondLst>
                                    <p:cond delay="100"/>
                                  </p:stCondLst>
                                  <p:childTnLst>
                                    <p:set>
                                      <p:cBhvr>
                                        <p:cTn id="114" dur="1" fill="hold">
                                          <p:stCondLst>
                                            <p:cond delay="0"/>
                                          </p:stCondLst>
                                        </p:cTn>
                                        <p:tgtEl>
                                          <p:spTgt spid="58"/>
                                        </p:tgtEl>
                                        <p:attrNameLst>
                                          <p:attrName>style.visibility</p:attrName>
                                        </p:attrNameLst>
                                      </p:cBhvr>
                                      <p:to>
                                        <p:strVal val="visible"/>
                                      </p:to>
                                    </p:set>
                                  </p:childTnLst>
                                </p:cTn>
                              </p:par>
                            </p:childTnLst>
                          </p:cTn>
                        </p:par>
                        <p:par>
                          <p:cTn id="115" fill="hold">
                            <p:stCondLst>
                              <p:cond delay="2600"/>
                            </p:stCondLst>
                            <p:childTnLst>
                              <p:par>
                                <p:cTn id="116" presetID="1" presetClass="entr" presetSubtype="0" fill="hold" nodeType="afterEffect">
                                  <p:stCondLst>
                                    <p:cond delay="100"/>
                                  </p:stCondLst>
                                  <p:childTnLst>
                                    <p:set>
                                      <p:cBhvr>
                                        <p:cTn id="117" dur="1" fill="hold">
                                          <p:stCondLst>
                                            <p:cond delay="0"/>
                                          </p:stCondLst>
                                        </p:cTn>
                                        <p:tgtEl>
                                          <p:spTgt spid="59"/>
                                        </p:tgtEl>
                                        <p:attrNameLst>
                                          <p:attrName>style.visibility</p:attrName>
                                        </p:attrNameLst>
                                      </p:cBhvr>
                                      <p:to>
                                        <p:strVal val="visible"/>
                                      </p:to>
                                    </p:set>
                                  </p:childTnLst>
                                </p:cTn>
                              </p:par>
                            </p:childTnLst>
                          </p:cTn>
                        </p:par>
                        <p:par>
                          <p:cTn id="118" fill="hold">
                            <p:stCondLst>
                              <p:cond delay="2700"/>
                            </p:stCondLst>
                            <p:childTnLst>
                              <p:par>
                                <p:cTn id="119" presetID="1" presetClass="entr" presetSubtype="0" fill="hold" nodeType="afterEffect">
                                  <p:stCondLst>
                                    <p:cond delay="100"/>
                                  </p:stCondLst>
                                  <p:childTnLst>
                                    <p:set>
                                      <p:cBhvr>
                                        <p:cTn id="120" dur="1" fill="hold">
                                          <p:stCondLst>
                                            <p:cond delay="0"/>
                                          </p:stCondLst>
                                        </p:cTn>
                                        <p:tgtEl>
                                          <p:spTgt spid="60"/>
                                        </p:tgtEl>
                                        <p:attrNameLst>
                                          <p:attrName>style.visibility</p:attrName>
                                        </p:attrNameLst>
                                      </p:cBhvr>
                                      <p:to>
                                        <p:strVal val="visible"/>
                                      </p:to>
                                    </p:set>
                                  </p:childTnLst>
                                </p:cTn>
                              </p:par>
                            </p:childTnLst>
                          </p:cTn>
                        </p:par>
                        <p:par>
                          <p:cTn id="121" fill="hold">
                            <p:stCondLst>
                              <p:cond delay="2800"/>
                            </p:stCondLst>
                            <p:childTnLst>
                              <p:par>
                                <p:cTn id="122" presetID="1" presetClass="entr" presetSubtype="0" fill="hold" nodeType="afterEffect">
                                  <p:stCondLst>
                                    <p:cond delay="100"/>
                                  </p:stCondLst>
                                  <p:childTnLst>
                                    <p:set>
                                      <p:cBhvr>
                                        <p:cTn id="123" dur="1" fill="hold">
                                          <p:stCondLst>
                                            <p:cond delay="0"/>
                                          </p:stCondLst>
                                        </p:cTn>
                                        <p:tgtEl>
                                          <p:spTgt spid="61"/>
                                        </p:tgtEl>
                                        <p:attrNameLst>
                                          <p:attrName>style.visibility</p:attrName>
                                        </p:attrNameLst>
                                      </p:cBhvr>
                                      <p:to>
                                        <p:strVal val="visible"/>
                                      </p:to>
                                    </p:set>
                                  </p:childTnLst>
                                </p:cTn>
                              </p:par>
                            </p:childTnLst>
                          </p:cTn>
                        </p:par>
                        <p:par>
                          <p:cTn id="124" fill="hold">
                            <p:stCondLst>
                              <p:cond delay="2900"/>
                            </p:stCondLst>
                            <p:childTnLst>
                              <p:par>
                                <p:cTn id="125" presetID="1" presetClass="entr" presetSubtype="0" fill="hold" nodeType="afterEffect">
                                  <p:stCondLst>
                                    <p:cond delay="100"/>
                                  </p:stCondLst>
                                  <p:childTnLst>
                                    <p:set>
                                      <p:cBhvr>
                                        <p:cTn id="126" dur="1" fill="hold">
                                          <p:stCondLst>
                                            <p:cond delay="0"/>
                                          </p:stCondLst>
                                        </p:cTn>
                                        <p:tgtEl>
                                          <p:spTgt spid="62"/>
                                        </p:tgtEl>
                                        <p:attrNameLst>
                                          <p:attrName>style.visibility</p:attrName>
                                        </p:attrNameLst>
                                      </p:cBhvr>
                                      <p:to>
                                        <p:strVal val="visible"/>
                                      </p:to>
                                    </p:set>
                                  </p:childTnLst>
                                </p:cTn>
                              </p:par>
                            </p:childTnLst>
                          </p:cTn>
                        </p:par>
                        <p:par>
                          <p:cTn id="127" fill="hold">
                            <p:stCondLst>
                              <p:cond delay="3000"/>
                            </p:stCondLst>
                            <p:childTnLst>
                              <p:par>
                                <p:cTn id="128" presetID="1" presetClass="entr" presetSubtype="0" fill="hold" nodeType="afterEffect">
                                  <p:stCondLst>
                                    <p:cond delay="100"/>
                                  </p:stCondLst>
                                  <p:childTnLst>
                                    <p:set>
                                      <p:cBhvr>
                                        <p:cTn id="129" dur="1" fill="hold">
                                          <p:stCondLst>
                                            <p:cond delay="0"/>
                                          </p:stCondLst>
                                        </p:cTn>
                                        <p:tgtEl>
                                          <p:spTgt spid="63"/>
                                        </p:tgtEl>
                                        <p:attrNameLst>
                                          <p:attrName>style.visibility</p:attrName>
                                        </p:attrNameLst>
                                      </p:cBhvr>
                                      <p:to>
                                        <p:strVal val="visible"/>
                                      </p:to>
                                    </p:set>
                                  </p:childTnLst>
                                </p:cTn>
                              </p:par>
                            </p:childTnLst>
                          </p:cTn>
                        </p:par>
                        <p:par>
                          <p:cTn id="130" fill="hold">
                            <p:stCondLst>
                              <p:cond delay="3100"/>
                            </p:stCondLst>
                            <p:childTnLst>
                              <p:par>
                                <p:cTn id="131" presetID="1" presetClass="entr" presetSubtype="0" fill="hold" nodeType="afterEffect">
                                  <p:stCondLst>
                                    <p:cond delay="100"/>
                                  </p:stCondLst>
                                  <p:childTnLst>
                                    <p:set>
                                      <p:cBhvr>
                                        <p:cTn id="132" dur="1" fill="hold">
                                          <p:stCondLst>
                                            <p:cond delay="0"/>
                                          </p:stCondLst>
                                        </p:cTn>
                                        <p:tgtEl>
                                          <p:spTgt spid="64"/>
                                        </p:tgtEl>
                                        <p:attrNameLst>
                                          <p:attrName>style.visibility</p:attrName>
                                        </p:attrNameLst>
                                      </p:cBhvr>
                                      <p:to>
                                        <p:strVal val="visible"/>
                                      </p:to>
                                    </p:set>
                                  </p:childTnLst>
                                </p:cTn>
                              </p:par>
                            </p:childTnLst>
                          </p:cTn>
                        </p:par>
                        <p:par>
                          <p:cTn id="133" fill="hold">
                            <p:stCondLst>
                              <p:cond delay="3200"/>
                            </p:stCondLst>
                            <p:childTnLst>
                              <p:par>
                                <p:cTn id="134" presetID="1" presetClass="entr" presetSubtype="0" fill="hold" nodeType="afterEffect">
                                  <p:stCondLst>
                                    <p:cond delay="100"/>
                                  </p:stCondLst>
                                  <p:childTnLst>
                                    <p:set>
                                      <p:cBhvr>
                                        <p:cTn id="135" dur="1" fill="hold">
                                          <p:stCondLst>
                                            <p:cond delay="0"/>
                                          </p:stCondLst>
                                        </p:cTn>
                                        <p:tgtEl>
                                          <p:spTgt spid="65"/>
                                        </p:tgtEl>
                                        <p:attrNameLst>
                                          <p:attrName>style.visibility</p:attrName>
                                        </p:attrNameLst>
                                      </p:cBhvr>
                                      <p:to>
                                        <p:strVal val="visible"/>
                                      </p:to>
                                    </p:set>
                                  </p:childTnLst>
                                </p:cTn>
                              </p:par>
                            </p:childTnLst>
                          </p:cTn>
                        </p:par>
                        <p:par>
                          <p:cTn id="136" fill="hold">
                            <p:stCondLst>
                              <p:cond delay="3300"/>
                            </p:stCondLst>
                            <p:childTnLst>
                              <p:par>
                                <p:cTn id="137" presetID="1" presetClass="entr" presetSubtype="0" fill="hold" nodeType="afterEffect">
                                  <p:stCondLst>
                                    <p:cond delay="100"/>
                                  </p:stCondLst>
                                  <p:childTnLst>
                                    <p:set>
                                      <p:cBhvr>
                                        <p:cTn id="138" dur="1" fill="hold">
                                          <p:stCondLst>
                                            <p:cond delay="0"/>
                                          </p:stCondLst>
                                        </p:cTn>
                                        <p:tgtEl>
                                          <p:spTgt spid="66"/>
                                        </p:tgtEl>
                                        <p:attrNameLst>
                                          <p:attrName>style.visibility</p:attrName>
                                        </p:attrNameLst>
                                      </p:cBhvr>
                                      <p:to>
                                        <p:strVal val="visible"/>
                                      </p:to>
                                    </p:set>
                                  </p:childTnLst>
                                </p:cTn>
                              </p:par>
                            </p:childTnLst>
                          </p:cTn>
                        </p:par>
                        <p:par>
                          <p:cTn id="139" fill="hold">
                            <p:stCondLst>
                              <p:cond delay="3400"/>
                            </p:stCondLst>
                            <p:childTnLst>
                              <p:par>
                                <p:cTn id="140" presetID="1" presetClass="entr" presetSubtype="0" fill="hold" nodeType="afterEffect">
                                  <p:stCondLst>
                                    <p:cond delay="100"/>
                                  </p:stCondLst>
                                  <p:childTnLst>
                                    <p:set>
                                      <p:cBhvr>
                                        <p:cTn id="141" dur="1" fill="hold">
                                          <p:stCondLst>
                                            <p:cond delay="0"/>
                                          </p:stCondLst>
                                        </p:cTn>
                                        <p:tgtEl>
                                          <p:spTgt spid="67"/>
                                        </p:tgtEl>
                                        <p:attrNameLst>
                                          <p:attrName>style.visibility</p:attrName>
                                        </p:attrNameLst>
                                      </p:cBhvr>
                                      <p:to>
                                        <p:strVal val="visible"/>
                                      </p:to>
                                    </p:set>
                                  </p:childTnLst>
                                </p:cTn>
                              </p:par>
                            </p:childTnLst>
                          </p:cTn>
                        </p:par>
                        <p:par>
                          <p:cTn id="142" fill="hold">
                            <p:stCondLst>
                              <p:cond delay="3500"/>
                            </p:stCondLst>
                            <p:childTnLst>
                              <p:par>
                                <p:cTn id="143" presetID="1" presetClass="entr" presetSubtype="0" fill="hold" nodeType="afterEffect">
                                  <p:stCondLst>
                                    <p:cond delay="100"/>
                                  </p:stCondLst>
                                  <p:childTnLst>
                                    <p:set>
                                      <p:cBhvr>
                                        <p:cTn id="144" dur="1" fill="hold">
                                          <p:stCondLst>
                                            <p:cond delay="0"/>
                                          </p:stCondLst>
                                        </p:cTn>
                                        <p:tgtEl>
                                          <p:spTgt spid="68"/>
                                        </p:tgtEl>
                                        <p:attrNameLst>
                                          <p:attrName>style.visibility</p:attrName>
                                        </p:attrNameLst>
                                      </p:cBhvr>
                                      <p:to>
                                        <p:strVal val="visible"/>
                                      </p:to>
                                    </p:set>
                                  </p:childTnLst>
                                </p:cTn>
                              </p:par>
                            </p:childTnLst>
                          </p:cTn>
                        </p:par>
                        <p:par>
                          <p:cTn id="145" fill="hold">
                            <p:stCondLst>
                              <p:cond delay="3600"/>
                            </p:stCondLst>
                            <p:childTnLst>
                              <p:par>
                                <p:cTn id="146" presetID="1" presetClass="entr" presetSubtype="0" fill="hold" nodeType="afterEffect">
                                  <p:stCondLst>
                                    <p:cond delay="100"/>
                                  </p:stCondLst>
                                  <p:childTnLst>
                                    <p:set>
                                      <p:cBhvr>
                                        <p:cTn id="147" dur="1" fill="hold">
                                          <p:stCondLst>
                                            <p:cond delay="0"/>
                                          </p:stCondLst>
                                        </p:cTn>
                                        <p:tgtEl>
                                          <p:spTgt spid="69"/>
                                        </p:tgtEl>
                                        <p:attrNameLst>
                                          <p:attrName>style.visibility</p:attrName>
                                        </p:attrNameLst>
                                      </p:cBhvr>
                                      <p:to>
                                        <p:strVal val="visible"/>
                                      </p:to>
                                    </p:set>
                                  </p:childTnLst>
                                </p:cTn>
                              </p:par>
                            </p:childTnLst>
                          </p:cTn>
                        </p:par>
                        <p:par>
                          <p:cTn id="148" fill="hold">
                            <p:stCondLst>
                              <p:cond delay="3700"/>
                            </p:stCondLst>
                            <p:childTnLst>
                              <p:par>
                                <p:cTn id="149" presetID="1" presetClass="entr" presetSubtype="0" fill="hold" nodeType="afterEffect">
                                  <p:stCondLst>
                                    <p:cond delay="100"/>
                                  </p:stCondLst>
                                  <p:childTnLst>
                                    <p:set>
                                      <p:cBhvr>
                                        <p:cTn id="150" dur="1" fill="hold">
                                          <p:stCondLst>
                                            <p:cond delay="0"/>
                                          </p:stCondLst>
                                        </p:cTn>
                                        <p:tgtEl>
                                          <p:spTgt spid="70"/>
                                        </p:tgtEl>
                                        <p:attrNameLst>
                                          <p:attrName>style.visibility</p:attrName>
                                        </p:attrNameLst>
                                      </p:cBhvr>
                                      <p:to>
                                        <p:strVal val="visible"/>
                                      </p:to>
                                    </p:set>
                                  </p:childTnLst>
                                </p:cTn>
                              </p:par>
                            </p:childTnLst>
                          </p:cTn>
                        </p:par>
                        <p:par>
                          <p:cTn id="151" fill="hold">
                            <p:stCondLst>
                              <p:cond delay="3800"/>
                            </p:stCondLst>
                            <p:childTnLst>
                              <p:par>
                                <p:cTn id="152" presetID="1" presetClass="entr" presetSubtype="0" fill="hold" nodeType="afterEffect">
                                  <p:stCondLst>
                                    <p:cond delay="100"/>
                                  </p:stCondLst>
                                  <p:childTnLst>
                                    <p:set>
                                      <p:cBhvr>
                                        <p:cTn id="153" dur="1" fill="hold">
                                          <p:stCondLst>
                                            <p:cond delay="0"/>
                                          </p:stCondLst>
                                        </p:cTn>
                                        <p:tgtEl>
                                          <p:spTgt spid="71"/>
                                        </p:tgtEl>
                                        <p:attrNameLst>
                                          <p:attrName>style.visibility</p:attrName>
                                        </p:attrNameLst>
                                      </p:cBhvr>
                                      <p:to>
                                        <p:strVal val="visible"/>
                                      </p:to>
                                    </p:set>
                                  </p:childTnLst>
                                </p:cTn>
                              </p:par>
                            </p:childTnLst>
                          </p:cTn>
                        </p:par>
                        <p:par>
                          <p:cTn id="154" fill="hold">
                            <p:stCondLst>
                              <p:cond delay="3900"/>
                            </p:stCondLst>
                            <p:childTnLst>
                              <p:par>
                                <p:cTn id="155" presetID="1" presetClass="entr" presetSubtype="0" fill="hold" nodeType="afterEffect">
                                  <p:stCondLst>
                                    <p:cond delay="100"/>
                                  </p:stCondLst>
                                  <p:childTnLst>
                                    <p:set>
                                      <p:cBhvr>
                                        <p:cTn id="156" dur="1" fill="hold">
                                          <p:stCondLst>
                                            <p:cond delay="0"/>
                                          </p:stCondLst>
                                        </p:cTn>
                                        <p:tgtEl>
                                          <p:spTgt spid="72"/>
                                        </p:tgtEl>
                                        <p:attrNameLst>
                                          <p:attrName>style.visibility</p:attrName>
                                        </p:attrNameLst>
                                      </p:cBhvr>
                                      <p:to>
                                        <p:strVal val="visible"/>
                                      </p:to>
                                    </p:set>
                                  </p:childTnLst>
                                </p:cTn>
                              </p:par>
                            </p:childTnLst>
                          </p:cTn>
                        </p:par>
                        <p:par>
                          <p:cTn id="157" fill="hold">
                            <p:stCondLst>
                              <p:cond delay="4000"/>
                            </p:stCondLst>
                            <p:childTnLst>
                              <p:par>
                                <p:cTn id="158" presetID="1" presetClass="entr" presetSubtype="0" fill="hold" nodeType="afterEffect">
                                  <p:stCondLst>
                                    <p:cond delay="200"/>
                                  </p:stCondLst>
                                  <p:childTnLst>
                                    <p:set>
                                      <p:cBhvr>
                                        <p:cTn id="159" dur="1" fill="hold">
                                          <p:stCondLst>
                                            <p:cond delay="0"/>
                                          </p:stCondLst>
                                        </p:cTn>
                                        <p:tgtEl>
                                          <p:spTgt spid="73"/>
                                        </p:tgtEl>
                                        <p:attrNameLst>
                                          <p:attrName>style.visibility</p:attrName>
                                        </p:attrNameLst>
                                      </p:cBhvr>
                                      <p:to>
                                        <p:strVal val="visible"/>
                                      </p:to>
                                    </p:set>
                                  </p:childTnLst>
                                </p:cTn>
                              </p:par>
                            </p:childTnLst>
                          </p:cTn>
                        </p:par>
                        <p:par>
                          <p:cTn id="160" fill="hold">
                            <p:stCondLst>
                              <p:cond delay="4200"/>
                            </p:stCondLst>
                            <p:childTnLst>
                              <p:par>
                                <p:cTn id="161" presetID="1" presetClass="entr" presetSubtype="0" fill="hold" nodeType="afterEffect">
                                  <p:stCondLst>
                                    <p:cond delay="0"/>
                                  </p:stCondLst>
                                  <p:childTnLst>
                                    <p:set>
                                      <p:cBhvr>
                                        <p:cTn id="162" dur="1" fill="hold">
                                          <p:stCondLst>
                                            <p:cond delay="0"/>
                                          </p:stCondLst>
                                        </p:cTn>
                                        <p:tgtEl>
                                          <p:spTgt spid="74"/>
                                        </p:tgtEl>
                                        <p:attrNameLst>
                                          <p:attrName>style.visibility</p:attrName>
                                        </p:attrNameLst>
                                      </p:cBhvr>
                                      <p:to>
                                        <p:strVal val="visible"/>
                                      </p:to>
                                    </p:set>
                                  </p:childTnLst>
                                </p:cTn>
                              </p:par>
                            </p:childTnLst>
                          </p:cTn>
                        </p:par>
                        <p:par>
                          <p:cTn id="163" fill="hold">
                            <p:stCondLst>
                              <p:cond delay="4200"/>
                            </p:stCondLst>
                            <p:childTnLst>
                              <p:par>
                                <p:cTn id="164" presetID="1" presetClass="entr" presetSubtype="0" fill="hold" nodeType="afterEffect">
                                  <p:stCondLst>
                                    <p:cond delay="100"/>
                                  </p:stCondLst>
                                  <p:childTnLst>
                                    <p:set>
                                      <p:cBhvr>
                                        <p:cTn id="165" dur="1" fill="hold">
                                          <p:stCondLst>
                                            <p:cond delay="0"/>
                                          </p:stCondLst>
                                        </p:cTn>
                                        <p:tgtEl>
                                          <p:spTgt spid="75"/>
                                        </p:tgtEl>
                                        <p:attrNameLst>
                                          <p:attrName>style.visibility</p:attrName>
                                        </p:attrNameLst>
                                      </p:cBhvr>
                                      <p:to>
                                        <p:strVal val="visible"/>
                                      </p:to>
                                    </p:set>
                                  </p:childTnLst>
                                </p:cTn>
                              </p:par>
                            </p:childTnLst>
                          </p:cTn>
                        </p:par>
                        <p:par>
                          <p:cTn id="166" fill="hold">
                            <p:stCondLst>
                              <p:cond delay="4300"/>
                            </p:stCondLst>
                            <p:childTnLst>
                              <p:par>
                                <p:cTn id="167" presetID="1" presetClass="entr" presetSubtype="0" fill="hold" nodeType="afterEffect">
                                  <p:stCondLst>
                                    <p:cond delay="200"/>
                                  </p:stCondLst>
                                  <p:childTnLst>
                                    <p:set>
                                      <p:cBhvr>
                                        <p:cTn id="168" dur="1" fill="hold">
                                          <p:stCondLst>
                                            <p:cond delay="0"/>
                                          </p:stCondLst>
                                        </p:cTn>
                                        <p:tgtEl>
                                          <p:spTgt spid="76"/>
                                        </p:tgtEl>
                                        <p:attrNameLst>
                                          <p:attrName>style.visibility</p:attrName>
                                        </p:attrNameLst>
                                      </p:cBhvr>
                                      <p:to>
                                        <p:strVal val="visible"/>
                                      </p:to>
                                    </p:set>
                                  </p:childTnLst>
                                </p:cTn>
                              </p:par>
                            </p:childTnLst>
                          </p:cTn>
                        </p:par>
                        <p:par>
                          <p:cTn id="169" fill="hold">
                            <p:stCondLst>
                              <p:cond delay="4500"/>
                            </p:stCondLst>
                            <p:childTnLst>
                              <p:par>
                                <p:cTn id="170" presetID="1" presetClass="entr" presetSubtype="0" fill="hold" nodeType="afterEffect">
                                  <p:stCondLst>
                                    <p:cond delay="200"/>
                                  </p:stCondLst>
                                  <p:childTnLst>
                                    <p:set>
                                      <p:cBhvr>
                                        <p:cTn id="171" dur="1" fill="hold">
                                          <p:stCondLst>
                                            <p:cond delay="0"/>
                                          </p:stCondLst>
                                        </p:cTn>
                                        <p:tgtEl>
                                          <p:spTgt spid="77"/>
                                        </p:tgtEl>
                                        <p:attrNameLst>
                                          <p:attrName>style.visibility</p:attrName>
                                        </p:attrNameLst>
                                      </p:cBhvr>
                                      <p:to>
                                        <p:strVal val="visible"/>
                                      </p:to>
                                    </p:set>
                                  </p:childTnLst>
                                </p:cTn>
                              </p:par>
                            </p:childTnLst>
                          </p:cTn>
                        </p:par>
                        <p:par>
                          <p:cTn id="172" fill="hold">
                            <p:stCondLst>
                              <p:cond delay="4700"/>
                            </p:stCondLst>
                            <p:childTnLst>
                              <p:par>
                                <p:cTn id="173" presetID="1" presetClass="entr" presetSubtype="0" fill="hold" nodeType="afterEffect">
                                  <p:stCondLst>
                                    <p:cond delay="100"/>
                                  </p:stCondLst>
                                  <p:childTnLst>
                                    <p:set>
                                      <p:cBhvr>
                                        <p:cTn id="174"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fr-FR" sz="4000" dirty="0">
                <a:solidFill>
                  <a:schemeClr val="bg1"/>
                </a:solidFill>
              </a:rPr>
              <a:t>IA vs programmation traditionnelle</a:t>
            </a:r>
            <a:endParaRPr lang="en-US" sz="4000" kern="1200" dirty="0">
              <a:solidFill>
                <a:schemeClr val="bg1"/>
              </a:solidFill>
              <a:latin typeface="+mj-lt"/>
              <a:ea typeface="+mj-ea"/>
              <a:cs typeface="+mj-cs"/>
            </a:endParaRPr>
          </a:p>
        </p:txBody>
      </p:sp>
      <p:pic>
        <p:nvPicPr>
          <p:cNvPr id="30" name="Image 29" descr="Une image contenant capture d’écran&#10;&#10;Description générée automatiquement">
            <a:extLst>
              <a:ext uri="{FF2B5EF4-FFF2-40B4-BE49-F238E27FC236}">
                <a16:creationId xmlns:a16="http://schemas.microsoft.com/office/drawing/2014/main" id="{3F820D7F-26A5-4B1D-ADE1-F15D50E0536A}"/>
              </a:ext>
            </a:extLst>
          </p:cNvPr>
          <p:cNvPicPr>
            <a:picLocks noChangeAspect="1"/>
          </p:cNvPicPr>
          <p:nvPr/>
        </p:nvPicPr>
        <p:blipFill>
          <a:blip r:embed="rId2"/>
          <a:stretch>
            <a:fillRect/>
          </a:stretch>
        </p:blipFill>
        <p:spPr>
          <a:xfrm>
            <a:off x="2859130" y="1572957"/>
            <a:ext cx="7072270" cy="5178370"/>
          </a:xfrm>
          <a:prstGeom prst="rect">
            <a:avLst/>
          </a:prstGeom>
        </p:spPr>
      </p:pic>
    </p:spTree>
    <p:extLst>
      <p:ext uri="{BB962C8B-B14F-4D97-AF65-F5344CB8AC3E}">
        <p14:creationId xmlns:p14="http://schemas.microsoft.com/office/powerpoint/2010/main" val="2651575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fr-FR" sz="4000" dirty="0">
                <a:solidFill>
                  <a:schemeClr val="bg1"/>
                </a:solidFill>
              </a:rPr>
              <a:t>IA vs programmation traditionnelle</a:t>
            </a:r>
            <a:endParaRPr lang="en-US" sz="4000" kern="1200" dirty="0">
              <a:solidFill>
                <a:schemeClr val="bg1"/>
              </a:solidFill>
              <a:latin typeface="+mj-lt"/>
              <a:ea typeface="+mj-ea"/>
              <a:cs typeface="+mj-cs"/>
            </a:endParaRPr>
          </a:p>
        </p:txBody>
      </p:sp>
      <p:grpSp>
        <p:nvGrpSpPr>
          <p:cNvPr id="18" name="Groupe 17">
            <a:extLst>
              <a:ext uri="{FF2B5EF4-FFF2-40B4-BE49-F238E27FC236}">
                <a16:creationId xmlns:a16="http://schemas.microsoft.com/office/drawing/2014/main" id="{BFC36EB3-DEB6-4E2F-9596-35CD4FCCB57C}"/>
              </a:ext>
            </a:extLst>
          </p:cNvPr>
          <p:cNvGrpSpPr/>
          <p:nvPr/>
        </p:nvGrpSpPr>
        <p:grpSpPr>
          <a:xfrm>
            <a:off x="8043500" y="1414501"/>
            <a:ext cx="3148470" cy="2128653"/>
            <a:chOff x="6291577" y="1911252"/>
            <a:chExt cx="6016947" cy="5079865"/>
          </a:xfrm>
        </p:grpSpPr>
        <p:pic>
          <p:nvPicPr>
            <p:cNvPr id="19" name="Image 18" descr="Une image contenant équipement électronique, ordinateur, assis, portable&#10;&#10;Description générée automatiquement">
              <a:extLst>
                <a:ext uri="{FF2B5EF4-FFF2-40B4-BE49-F238E27FC236}">
                  <a16:creationId xmlns:a16="http://schemas.microsoft.com/office/drawing/2014/main" id="{B29C27E9-3D0D-483A-9554-C53A72FBC11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flipH="1">
              <a:off x="8915102" y="3539333"/>
              <a:ext cx="1144302" cy="926560"/>
            </a:xfrm>
            <a:prstGeom prst="rect">
              <a:avLst/>
            </a:prstGeom>
          </p:spPr>
        </p:pic>
        <p:pic>
          <p:nvPicPr>
            <p:cNvPr id="20" name="Image 19" descr="Une image contenant assis, table, intérieur, tasse&#10;&#10;Description générée automatiquement">
              <a:extLst>
                <a:ext uri="{FF2B5EF4-FFF2-40B4-BE49-F238E27FC236}">
                  <a16:creationId xmlns:a16="http://schemas.microsoft.com/office/drawing/2014/main" id="{6CCFB8F9-60D3-4573-A6CB-30C588E3DBF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291577" y="2504557"/>
              <a:ext cx="1240058" cy="1498056"/>
            </a:xfrm>
            <a:prstGeom prst="rect">
              <a:avLst/>
            </a:prstGeom>
          </p:spPr>
        </p:pic>
        <p:cxnSp>
          <p:nvCxnSpPr>
            <p:cNvPr id="21" name="Connecteur droit avec flèche 20">
              <a:extLst>
                <a:ext uri="{FF2B5EF4-FFF2-40B4-BE49-F238E27FC236}">
                  <a16:creationId xmlns:a16="http://schemas.microsoft.com/office/drawing/2014/main" id="{30B75915-CB23-4250-BBB4-96716D4FAC72}"/>
                </a:ext>
              </a:extLst>
            </p:cNvPr>
            <p:cNvCxnSpPr>
              <a:cxnSpLocks/>
            </p:cNvCxnSpPr>
            <p:nvPr/>
          </p:nvCxnSpPr>
          <p:spPr>
            <a:xfrm>
              <a:off x="7687496" y="3054485"/>
              <a:ext cx="970121" cy="81283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5730E93F-CC7D-43CE-87B4-7C657DBDC96F}"/>
                </a:ext>
              </a:extLst>
            </p:cNvPr>
            <p:cNvCxnSpPr>
              <a:cxnSpLocks/>
            </p:cNvCxnSpPr>
            <p:nvPr/>
          </p:nvCxnSpPr>
          <p:spPr>
            <a:xfrm flipV="1">
              <a:off x="7785495" y="4182895"/>
              <a:ext cx="940216" cy="96303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23" name="Image 22">
              <a:extLst>
                <a:ext uri="{FF2B5EF4-FFF2-40B4-BE49-F238E27FC236}">
                  <a16:creationId xmlns:a16="http://schemas.microsoft.com/office/drawing/2014/main" id="{82FC4AF7-A682-49C2-8AB1-3B069C667A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58150" y="4611050"/>
              <a:ext cx="1329346" cy="1329346"/>
            </a:xfrm>
            <a:prstGeom prst="rect">
              <a:avLst/>
            </a:prstGeom>
          </p:spPr>
        </p:pic>
        <p:sp>
          <p:nvSpPr>
            <p:cNvPr id="24" name="ZoneTexte 23">
              <a:extLst>
                <a:ext uri="{FF2B5EF4-FFF2-40B4-BE49-F238E27FC236}">
                  <a16:creationId xmlns:a16="http://schemas.microsoft.com/office/drawing/2014/main" id="{BFF61D33-D76A-4300-865E-69CB00B0E299}"/>
                </a:ext>
              </a:extLst>
            </p:cNvPr>
            <p:cNvSpPr txBox="1"/>
            <p:nvPr/>
          </p:nvSpPr>
          <p:spPr>
            <a:xfrm>
              <a:off x="6429898" y="1911252"/>
              <a:ext cx="1756960" cy="75967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Calibri"/>
                  <a:ea typeface="+mn-ea"/>
                  <a:cs typeface="+mn-cs"/>
                </a:rPr>
                <a:t>Données</a:t>
              </a:r>
            </a:p>
          </p:txBody>
        </p:sp>
        <p:sp>
          <p:nvSpPr>
            <p:cNvPr id="25" name="ZoneTexte 24">
              <a:extLst>
                <a:ext uri="{FF2B5EF4-FFF2-40B4-BE49-F238E27FC236}">
                  <a16:creationId xmlns:a16="http://schemas.microsoft.com/office/drawing/2014/main" id="{55215F0C-A7D5-409C-BEBD-B02E0D41D695}"/>
                </a:ext>
              </a:extLst>
            </p:cNvPr>
            <p:cNvSpPr txBox="1"/>
            <p:nvPr/>
          </p:nvSpPr>
          <p:spPr>
            <a:xfrm>
              <a:off x="11012274" y="4321923"/>
              <a:ext cx="1296250" cy="75967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Calibri"/>
                  <a:ea typeface="+mn-ea"/>
                  <a:cs typeface="+mn-cs"/>
                </a:rPr>
                <a:t>Règles</a:t>
              </a:r>
            </a:p>
          </p:txBody>
        </p:sp>
        <p:sp>
          <p:nvSpPr>
            <p:cNvPr id="26" name="ZoneTexte 25">
              <a:extLst>
                <a:ext uri="{FF2B5EF4-FFF2-40B4-BE49-F238E27FC236}">
                  <a16:creationId xmlns:a16="http://schemas.microsoft.com/office/drawing/2014/main" id="{19FE6FEE-FEE4-4A5A-AB16-C19D733BBDFA}"/>
                </a:ext>
              </a:extLst>
            </p:cNvPr>
            <p:cNvSpPr txBox="1"/>
            <p:nvPr/>
          </p:nvSpPr>
          <p:spPr>
            <a:xfrm>
              <a:off x="6501660" y="6254468"/>
              <a:ext cx="1685183" cy="7366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Calibri"/>
                  <a:ea typeface="+mn-ea"/>
                  <a:cs typeface="+mn-cs"/>
                </a:rPr>
                <a:t>Résultats</a:t>
              </a:r>
            </a:p>
          </p:txBody>
        </p:sp>
        <p:sp>
          <p:nvSpPr>
            <p:cNvPr id="27" name="ZoneTexte 26">
              <a:extLst>
                <a:ext uri="{FF2B5EF4-FFF2-40B4-BE49-F238E27FC236}">
                  <a16:creationId xmlns:a16="http://schemas.microsoft.com/office/drawing/2014/main" id="{443F183E-72B1-4BA9-8ACD-E987B4960C7C}"/>
                </a:ext>
              </a:extLst>
            </p:cNvPr>
            <p:cNvSpPr txBox="1"/>
            <p:nvPr/>
          </p:nvSpPr>
          <p:spPr>
            <a:xfrm>
              <a:off x="8823707" y="4582005"/>
              <a:ext cx="2188548" cy="11970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Calibri"/>
                  <a:ea typeface="+mn-ea"/>
                  <a:cs typeface="+mn-cs"/>
                </a:rPr>
                <a:t>Apprentissage automatique</a:t>
              </a:r>
            </a:p>
          </p:txBody>
        </p:sp>
        <p:cxnSp>
          <p:nvCxnSpPr>
            <p:cNvPr id="28" name="Connecteur droit avec flèche 27">
              <a:extLst>
                <a:ext uri="{FF2B5EF4-FFF2-40B4-BE49-F238E27FC236}">
                  <a16:creationId xmlns:a16="http://schemas.microsoft.com/office/drawing/2014/main" id="{84140488-3599-45CB-A49E-AD68258CA817}"/>
                </a:ext>
              </a:extLst>
            </p:cNvPr>
            <p:cNvCxnSpPr>
              <a:cxnSpLocks/>
            </p:cNvCxnSpPr>
            <p:nvPr/>
          </p:nvCxnSpPr>
          <p:spPr>
            <a:xfrm>
              <a:off x="10284458" y="3949429"/>
              <a:ext cx="613762"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29" name="Image 28">
              <a:extLst>
                <a:ext uri="{FF2B5EF4-FFF2-40B4-BE49-F238E27FC236}">
                  <a16:creationId xmlns:a16="http://schemas.microsoft.com/office/drawing/2014/main" id="{FED2A727-F785-4148-BBD0-C7265F952A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06745" y="3429000"/>
              <a:ext cx="944345" cy="944345"/>
            </a:xfrm>
            <a:prstGeom prst="rect">
              <a:avLst/>
            </a:prstGeom>
          </p:spPr>
        </p:pic>
      </p:grpSp>
      <p:grpSp>
        <p:nvGrpSpPr>
          <p:cNvPr id="31" name="Groupe 30">
            <a:extLst>
              <a:ext uri="{FF2B5EF4-FFF2-40B4-BE49-F238E27FC236}">
                <a16:creationId xmlns:a16="http://schemas.microsoft.com/office/drawing/2014/main" id="{D345B916-40AF-4FDA-A3B4-46CDED449A97}"/>
              </a:ext>
            </a:extLst>
          </p:cNvPr>
          <p:cNvGrpSpPr/>
          <p:nvPr/>
        </p:nvGrpSpPr>
        <p:grpSpPr>
          <a:xfrm>
            <a:off x="1374541" y="1835555"/>
            <a:ext cx="3454629" cy="1262576"/>
            <a:chOff x="80414" y="3177243"/>
            <a:chExt cx="5896935" cy="2341317"/>
          </a:xfrm>
        </p:grpSpPr>
        <p:pic>
          <p:nvPicPr>
            <p:cNvPr id="32" name="Image 31" descr="Une image contenant équipement électronique, ordinateur, assis, portable&#10;&#10;Description générée automatiquement">
              <a:extLst>
                <a:ext uri="{FF2B5EF4-FFF2-40B4-BE49-F238E27FC236}">
                  <a16:creationId xmlns:a16="http://schemas.microsoft.com/office/drawing/2014/main" id="{32F6A77C-AA32-4586-B235-0ABE0D111B6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flipH="1">
              <a:off x="1989709" y="3371367"/>
              <a:ext cx="1641732" cy="1329337"/>
            </a:xfrm>
            <a:prstGeom prst="rect">
              <a:avLst/>
            </a:prstGeom>
          </p:spPr>
        </p:pic>
        <p:pic>
          <p:nvPicPr>
            <p:cNvPr id="33" name="Image 32" descr="Une image contenant assis, table, intérieur, tasse&#10;&#10;Description générée automatiquement">
              <a:extLst>
                <a:ext uri="{FF2B5EF4-FFF2-40B4-BE49-F238E27FC236}">
                  <a16:creationId xmlns:a16="http://schemas.microsoft.com/office/drawing/2014/main" id="{F5FD92EC-D3A7-4DFC-8AC4-042248B8FA3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62848" y="3202648"/>
              <a:ext cx="1240058" cy="1498056"/>
            </a:xfrm>
            <a:prstGeom prst="rect">
              <a:avLst/>
            </a:prstGeom>
          </p:spPr>
        </p:pic>
        <p:cxnSp>
          <p:nvCxnSpPr>
            <p:cNvPr id="34" name="Connecteur droit avec flèche 33">
              <a:extLst>
                <a:ext uri="{FF2B5EF4-FFF2-40B4-BE49-F238E27FC236}">
                  <a16:creationId xmlns:a16="http://schemas.microsoft.com/office/drawing/2014/main" id="{8E009760-91D6-44FC-8F18-E23110A2A51B}"/>
                </a:ext>
              </a:extLst>
            </p:cNvPr>
            <p:cNvCxnSpPr>
              <a:cxnSpLocks/>
            </p:cNvCxnSpPr>
            <p:nvPr/>
          </p:nvCxnSpPr>
          <p:spPr>
            <a:xfrm>
              <a:off x="1431124" y="3867321"/>
              <a:ext cx="613762"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a:extLst>
                <a:ext uri="{FF2B5EF4-FFF2-40B4-BE49-F238E27FC236}">
                  <a16:creationId xmlns:a16="http://schemas.microsoft.com/office/drawing/2014/main" id="{BDE5036A-CC28-4334-8C19-BBFEC967F81F}"/>
                </a:ext>
              </a:extLst>
            </p:cNvPr>
            <p:cNvCxnSpPr>
              <a:cxnSpLocks/>
            </p:cNvCxnSpPr>
            <p:nvPr/>
          </p:nvCxnSpPr>
          <p:spPr>
            <a:xfrm>
              <a:off x="3631441" y="3867321"/>
              <a:ext cx="613762"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36" name="Image 35">
              <a:extLst>
                <a:ext uri="{FF2B5EF4-FFF2-40B4-BE49-F238E27FC236}">
                  <a16:creationId xmlns:a16="http://schemas.microsoft.com/office/drawing/2014/main" id="{C6464636-3EB7-427B-9449-88B2A4787E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9765" y="3177243"/>
              <a:ext cx="1329346" cy="1329346"/>
            </a:xfrm>
            <a:prstGeom prst="rect">
              <a:avLst/>
            </a:prstGeom>
          </p:spPr>
        </p:pic>
        <p:sp>
          <p:nvSpPr>
            <p:cNvPr id="37" name="ZoneTexte 36">
              <a:extLst>
                <a:ext uri="{FF2B5EF4-FFF2-40B4-BE49-F238E27FC236}">
                  <a16:creationId xmlns:a16="http://schemas.microsoft.com/office/drawing/2014/main" id="{85E8064C-2301-4705-A1B4-DFB33AAEC611}"/>
                </a:ext>
              </a:extLst>
            </p:cNvPr>
            <p:cNvSpPr txBox="1"/>
            <p:nvPr/>
          </p:nvSpPr>
          <p:spPr>
            <a:xfrm>
              <a:off x="80414" y="4748062"/>
              <a:ext cx="1882637" cy="770498"/>
            </a:xfrm>
            <a:prstGeom prst="rect">
              <a:avLst/>
            </a:prstGeom>
            <a:noFill/>
          </p:spPr>
          <p:txBody>
            <a:bodyPr wrap="square" rtlCol="0">
              <a:spAutoFit/>
            </a:bodyPr>
            <a:lstStyle/>
            <a:p>
              <a:r>
                <a:rPr lang="fr-FR" sz="1050" dirty="0"/>
                <a:t>Données</a:t>
              </a:r>
            </a:p>
            <a:p>
              <a:r>
                <a:rPr lang="fr-FR" sz="1050" dirty="0"/>
                <a:t>(Problématique)</a:t>
              </a:r>
            </a:p>
          </p:txBody>
        </p:sp>
        <p:sp>
          <p:nvSpPr>
            <p:cNvPr id="38" name="ZoneTexte 37">
              <a:extLst>
                <a:ext uri="{FF2B5EF4-FFF2-40B4-BE49-F238E27FC236}">
                  <a16:creationId xmlns:a16="http://schemas.microsoft.com/office/drawing/2014/main" id="{E8BB4334-CD1E-4C7F-B34B-79ED33EDC290}"/>
                </a:ext>
              </a:extLst>
            </p:cNvPr>
            <p:cNvSpPr txBox="1"/>
            <p:nvPr/>
          </p:nvSpPr>
          <p:spPr>
            <a:xfrm>
              <a:off x="2371630" y="4779006"/>
              <a:ext cx="1050057" cy="513666"/>
            </a:xfrm>
            <a:prstGeom prst="rect">
              <a:avLst/>
            </a:prstGeom>
            <a:noFill/>
          </p:spPr>
          <p:txBody>
            <a:bodyPr wrap="square" rtlCol="0">
              <a:spAutoFit/>
            </a:bodyPr>
            <a:lstStyle/>
            <a:p>
              <a:r>
                <a:rPr lang="fr-FR" sz="1200" dirty="0"/>
                <a:t>Règles</a:t>
              </a:r>
            </a:p>
          </p:txBody>
        </p:sp>
        <p:sp>
          <p:nvSpPr>
            <p:cNvPr id="39" name="ZoneTexte 38">
              <a:extLst>
                <a:ext uri="{FF2B5EF4-FFF2-40B4-BE49-F238E27FC236}">
                  <a16:creationId xmlns:a16="http://schemas.microsoft.com/office/drawing/2014/main" id="{8D7A8EB8-6C97-4CC6-936B-6899737A3020}"/>
                </a:ext>
              </a:extLst>
            </p:cNvPr>
            <p:cNvSpPr txBox="1"/>
            <p:nvPr/>
          </p:nvSpPr>
          <p:spPr>
            <a:xfrm>
              <a:off x="4648003" y="4776601"/>
              <a:ext cx="1329346" cy="513666"/>
            </a:xfrm>
            <a:prstGeom prst="rect">
              <a:avLst/>
            </a:prstGeom>
            <a:noFill/>
          </p:spPr>
          <p:txBody>
            <a:bodyPr wrap="square" rtlCol="0">
              <a:spAutoFit/>
            </a:bodyPr>
            <a:lstStyle/>
            <a:p>
              <a:r>
                <a:rPr lang="fr-FR" sz="1200" dirty="0"/>
                <a:t>Résultats</a:t>
              </a:r>
            </a:p>
          </p:txBody>
        </p:sp>
        <p:pic>
          <p:nvPicPr>
            <p:cNvPr id="40" name="Image 39">
              <a:extLst>
                <a:ext uri="{FF2B5EF4-FFF2-40B4-BE49-F238E27FC236}">
                  <a16:creationId xmlns:a16="http://schemas.microsoft.com/office/drawing/2014/main" id="{CE9271EC-C0A4-47FE-BD47-E936454F80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98070" y="3527530"/>
              <a:ext cx="628772" cy="628772"/>
            </a:xfrm>
            <a:prstGeom prst="rect">
              <a:avLst/>
            </a:prstGeom>
          </p:spPr>
        </p:pic>
      </p:grpSp>
      <p:pic>
        <p:nvPicPr>
          <p:cNvPr id="6" name="Image 5" descr="Une image contenant capture d’écran&#10;&#10;Description générée automatiquement">
            <a:extLst>
              <a:ext uri="{FF2B5EF4-FFF2-40B4-BE49-F238E27FC236}">
                <a16:creationId xmlns:a16="http://schemas.microsoft.com/office/drawing/2014/main" id="{CD4199D4-0C23-4F7C-AEDF-19EC08197BD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22444" y="3633678"/>
            <a:ext cx="2558825" cy="3117649"/>
          </a:xfrm>
          <a:prstGeom prst="rect">
            <a:avLst/>
          </a:prstGeom>
        </p:spPr>
      </p:pic>
      <p:pic>
        <p:nvPicPr>
          <p:cNvPr id="51" name="Image 50" descr="Une image contenant capture d’écran&#10;&#10;Description générée automatiquement">
            <a:extLst>
              <a:ext uri="{FF2B5EF4-FFF2-40B4-BE49-F238E27FC236}">
                <a16:creationId xmlns:a16="http://schemas.microsoft.com/office/drawing/2014/main" id="{13602F9F-3730-41FE-995E-AC92754244FB}"/>
              </a:ext>
            </a:extLst>
          </p:cNvPr>
          <p:cNvPicPr>
            <a:picLocks noChangeAspect="1"/>
          </p:cNvPicPr>
          <p:nvPr/>
        </p:nvPicPr>
        <p:blipFill>
          <a:blip r:embed="rId9"/>
          <a:stretch>
            <a:fillRect/>
          </a:stretch>
        </p:blipFill>
        <p:spPr>
          <a:xfrm>
            <a:off x="7441661" y="3650748"/>
            <a:ext cx="4234564" cy="3100580"/>
          </a:xfrm>
          <a:prstGeom prst="rect">
            <a:avLst/>
          </a:prstGeom>
        </p:spPr>
      </p:pic>
      <p:sp>
        <p:nvSpPr>
          <p:cNvPr id="4" name="Espace réservé du contenu 3">
            <a:extLst>
              <a:ext uri="{FF2B5EF4-FFF2-40B4-BE49-F238E27FC236}">
                <a16:creationId xmlns:a16="http://schemas.microsoft.com/office/drawing/2014/main" id="{D1BAA291-0DE7-3FAF-99D5-F6B8AADD2404}"/>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1372443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fr-FR" sz="4000" dirty="0">
                <a:solidFill>
                  <a:schemeClr val="bg1"/>
                </a:solidFill>
              </a:rPr>
              <a:t>IA vs programmation traditionnelle</a:t>
            </a:r>
            <a:endParaRPr lang="en-US" sz="4000" kern="1200" dirty="0">
              <a:solidFill>
                <a:schemeClr val="bg1"/>
              </a:solidFill>
              <a:latin typeface="+mj-lt"/>
              <a:ea typeface="+mj-ea"/>
              <a:cs typeface="+mj-cs"/>
            </a:endParaRPr>
          </a:p>
        </p:txBody>
      </p:sp>
      <p:pic>
        <p:nvPicPr>
          <p:cNvPr id="4" name="Image 3" descr="Une image contenant capture d’écran&#10;&#10;Description générée automatiquement">
            <a:extLst>
              <a:ext uri="{FF2B5EF4-FFF2-40B4-BE49-F238E27FC236}">
                <a16:creationId xmlns:a16="http://schemas.microsoft.com/office/drawing/2014/main" id="{2B0EDEE2-1DFD-4176-97CE-2F1C29F4F3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0019" y="1723494"/>
            <a:ext cx="7397124" cy="4768970"/>
          </a:xfrm>
          <a:prstGeom prst="rect">
            <a:avLst/>
          </a:prstGeom>
        </p:spPr>
      </p:pic>
      <p:sp>
        <p:nvSpPr>
          <p:cNvPr id="7" name="Rectangle 6">
            <a:extLst>
              <a:ext uri="{FF2B5EF4-FFF2-40B4-BE49-F238E27FC236}">
                <a16:creationId xmlns:a16="http://schemas.microsoft.com/office/drawing/2014/main" id="{846B78E0-9C5A-41FA-9A45-E7E180B580B7}"/>
              </a:ext>
            </a:extLst>
          </p:cNvPr>
          <p:cNvSpPr/>
          <p:nvPr/>
        </p:nvSpPr>
        <p:spPr>
          <a:xfrm>
            <a:off x="8986290" y="6206248"/>
            <a:ext cx="2397057" cy="307777"/>
          </a:xfrm>
          <a:prstGeom prst="rect">
            <a:avLst/>
          </a:prstGeom>
        </p:spPr>
        <p:txBody>
          <a:bodyPr wrap="square">
            <a:spAutoFit/>
          </a:bodyPr>
          <a:lstStyle/>
          <a:p>
            <a:r>
              <a:rPr lang="fr-FR" sz="1400" dirty="0" err="1">
                <a:hlinkClick r:id="rId3"/>
              </a:rPr>
              <a:t>Source:https</a:t>
            </a:r>
            <a:r>
              <a:rPr lang="fr-FR" sz="1400" dirty="0">
                <a:hlinkClick r:id="rId3"/>
              </a:rPr>
              <a:t>://www.wsgr.com</a:t>
            </a:r>
            <a:endParaRPr lang="fr-FR" sz="1400" dirty="0"/>
          </a:p>
        </p:txBody>
      </p:sp>
      <p:sp>
        <p:nvSpPr>
          <p:cNvPr id="6" name="Espace réservé du contenu 5">
            <a:extLst>
              <a:ext uri="{FF2B5EF4-FFF2-40B4-BE49-F238E27FC236}">
                <a16:creationId xmlns:a16="http://schemas.microsoft.com/office/drawing/2014/main" id="{2CE495E2-8CE2-0A96-5E9B-63042D2F1C11}"/>
              </a:ext>
            </a:extLst>
          </p:cNvPr>
          <p:cNvSpPr>
            <a:spLocks noGrp="1"/>
          </p:cNvSpPr>
          <p:nvPr>
            <p:ph idx="1"/>
          </p:nvPr>
        </p:nvSpPr>
        <p:spPr/>
        <p:txBody>
          <a:bodyPr/>
          <a:lstStyle/>
          <a:p>
            <a:endParaRPr lang="fr-FR"/>
          </a:p>
        </p:txBody>
      </p:sp>
      <p:sp>
        <p:nvSpPr>
          <p:cNvPr id="8" name="Espace réservé du pied de page 3">
            <a:extLst>
              <a:ext uri="{FF2B5EF4-FFF2-40B4-BE49-F238E27FC236}">
                <a16:creationId xmlns:a16="http://schemas.microsoft.com/office/drawing/2014/main" id="{42A0BD21-4B86-AF6B-B014-0729A85B408E}"/>
              </a:ext>
            </a:extLst>
          </p:cNvPr>
          <p:cNvSpPr>
            <a:spLocks noGrp="1"/>
          </p:cNvSpPr>
          <p:nvPr>
            <p:ph type="ftr" sz="quarter" idx="11"/>
          </p:nvPr>
        </p:nvSpPr>
        <p:spPr>
          <a:xfrm>
            <a:off x="904187" y="6444171"/>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4143486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fr-FR" sz="3200" dirty="0">
                <a:solidFill>
                  <a:schemeClr val="bg1"/>
                </a:solidFill>
              </a:rPr>
              <a:t>IA : Pourquoi aujourd’hui ?</a:t>
            </a:r>
            <a:endParaRPr lang="en-US" sz="3200" kern="1200" dirty="0">
              <a:solidFill>
                <a:schemeClr val="bg1"/>
              </a:solidFill>
              <a:latin typeface="+mj-lt"/>
              <a:ea typeface="+mj-ea"/>
              <a:cs typeface="+mj-cs"/>
            </a:endParaRPr>
          </a:p>
        </p:txBody>
      </p:sp>
      <p:pic>
        <p:nvPicPr>
          <p:cNvPr id="7" name="Image 6" descr="Une image contenant texte&#10;&#10;Description générée automatiquement">
            <a:extLst>
              <a:ext uri="{FF2B5EF4-FFF2-40B4-BE49-F238E27FC236}">
                <a16:creationId xmlns:a16="http://schemas.microsoft.com/office/drawing/2014/main" id="{0120B1CA-7974-40D6-984F-7D1D041FC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000" y="1675227"/>
            <a:ext cx="10159999" cy="4394199"/>
          </a:xfrm>
          <a:prstGeom prst="rect">
            <a:avLst/>
          </a:prstGeom>
        </p:spPr>
      </p:pic>
    </p:spTree>
    <p:extLst>
      <p:ext uri="{BB962C8B-B14F-4D97-AF65-F5344CB8AC3E}">
        <p14:creationId xmlns:p14="http://schemas.microsoft.com/office/powerpoint/2010/main" val="552495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fr-FR" sz="3200">
                <a:solidFill>
                  <a:schemeClr val="bg1"/>
                </a:solidFill>
              </a:rPr>
              <a:t>IA : Pourquoi aujourd’hui ?</a:t>
            </a:r>
            <a:endParaRPr lang="en-US" sz="3200" kern="1200" dirty="0">
              <a:solidFill>
                <a:schemeClr val="bg1"/>
              </a:solidFill>
              <a:latin typeface="+mj-lt"/>
              <a:ea typeface="+mj-ea"/>
              <a:cs typeface="+mj-cs"/>
            </a:endParaRPr>
          </a:p>
        </p:txBody>
      </p:sp>
      <p:pic>
        <p:nvPicPr>
          <p:cNvPr id="4" name="Image 3" descr="Une image contenant objet, horloge, dessin&#10;&#10;Description générée automatiquement">
            <a:extLst>
              <a:ext uri="{FF2B5EF4-FFF2-40B4-BE49-F238E27FC236}">
                <a16:creationId xmlns:a16="http://schemas.microsoft.com/office/drawing/2014/main" id="{BC8A3BAD-47CF-4D86-869A-4B49B47F0F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3550" y="1764299"/>
            <a:ext cx="7744900" cy="4671527"/>
          </a:xfrm>
          <a:prstGeom prst="rect">
            <a:avLst/>
          </a:prstGeom>
        </p:spPr>
      </p:pic>
    </p:spTree>
    <p:extLst>
      <p:ext uri="{BB962C8B-B14F-4D97-AF65-F5344CB8AC3E}">
        <p14:creationId xmlns:p14="http://schemas.microsoft.com/office/powerpoint/2010/main" val="63131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fr-FR" sz="3200" dirty="0">
                <a:solidFill>
                  <a:schemeClr val="bg1"/>
                </a:solidFill>
              </a:rPr>
              <a:t>IA : Pourquoi aujourd’hui ?</a:t>
            </a:r>
            <a:endParaRPr lang="en-US" sz="3200" kern="1200" dirty="0">
              <a:solidFill>
                <a:schemeClr val="bg1"/>
              </a:solidFill>
              <a:latin typeface="+mj-lt"/>
              <a:ea typeface="+mj-ea"/>
              <a:cs typeface="+mj-cs"/>
            </a:endParaRPr>
          </a:p>
        </p:txBody>
      </p:sp>
      <p:pic>
        <p:nvPicPr>
          <p:cNvPr id="7" name="Image 6" descr="Une image contenant texte&#10;&#10;Description générée automatiquement">
            <a:extLst>
              <a:ext uri="{FF2B5EF4-FFF2-40B4-BE49-F238E27FC236}">
                <a16:creationId xmlns:a16="http://schemas.microsoft.com/office/drawing/2014/main" id="{0120B1CA-7974-40D6-984F-7D1D041FC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000" y="1675227"/>
            <a:ext cx="10159999" cy="4394199"/>
          </a:xfrm>
          <a:prstGeom prst="rect">
            <a:avLst/>
          </a:prstGeom>
        </p:spPr>
      </p:pic>
      <p:sp>
        <p:nvSpPr>
          <p:cNvPr id="4" name="Espace réservé du contenu 3">
            <a:extLst>
              <a:ext uri="{FF2B5EF4-FFF2-40B4-BE49-F238E27FC236}">
                <a16:creationId xmlns:a16="http://schemas.microsoft.com/office/drawing/2014/main" id="{D4090286-D417-3026-D15C-3DD045744685}"/>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689420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3A34D9F6-EDA5-4763-BE44-BE09864AA947}"/>
              </a:ext>
            </a:extLst>
          </p:cNvPr>
          <p:cNvPicPr>
            <a:picLocks noChangeAspect="1"/>
          </p:cNvPicPr>
          <p:nvPr/>
        </p:nvPicPr>
        <p:blipFill rotWithShape="1">
          <a:blip r:embed="rId2">
            <a:extLst>
              <a:ext uri="{28A0092B-C50C-407E-A947-70E740481C1C}">
                <a14:useLocalDpi xmlns:a14="http://schemas.microsoft.com/office/drawing/2010/main" val="0"/>
              </a:ext>
            </a:extLst>
          </a:blip>
          <a:srcRect r="2" b="3487"/>
          <a:stretch/>
        </p:blipFill>
        <p:spPr>
          <a:xfrm>
            <a:off x="6587330" y="1690689"/>
            <a:ext cx="5604670" cy="2501837"/>
          </a:xfrm>
          <a:custGeom>
            <a:avLst/>
            <a:gdLst>
              <a:gd name="connsiteX0" fmla="*/ 1159248 w 5604670"/>
              <a:gd name="connsiteY0" fmla="*/ 0 h 2501837"/>
              <a:gd name="connsiteX1" fmla="*/ 5604670 w 5604670"/>
              <a:gd name="connsiteY1" fmla="*/ 0 h 2501837"/>
              <a:gd name="connsiteX2" fmla="*/ 5604670 w 5604670"/>
              <a:gd name="connsiteY2" fmla="*/ 2501837 h 2501837"/>
              <a:gd name="connsiteX3" fmla="*/ 0 w 5604670"/>
              <a:gd name="connsiteY3" fmla="*/ 2501837 h 2501837"/>
            </a:gdLst>
            <a:ahLst/>
            <a:cxnLst>
              <a:cxn ang="0">
                <a:pos x="connsiteX0" y="connsiteY0"/>
              </a:cxn>
              <a:cxn ang="0">
                <a:pos x="connsiteX1" y="connsiteY1"/>
              </a:cxn>
              <a:cxn ang="0">
                <a:pos x="connsiteX2" y="connsiteY2"/>
              </a:cxn>
              <a:cxn ang="0">
                <a:pos x="connsiteX3" y="connsiteY3"/>
              </a:cxn>
            </a:cxnLst>
            <a:rect l="l" t="t" r="r" b="b"/>
            <a:pathLst>
              <a:path w="5604670" h="2501837">
                <a:moveTo>
                  <a:pt x="1159248" y="0"/>
                </a:moveTo>
                <a:lnTo>
                  <a:pt x="5604670" y="0"/>
                </a:lnTo>
                <a:lnTo>
                  <a:pt x="5604670" y="2501837"/>
                </a:lnTo>
                <a:lnTo>
                  <a:pt x="0" y="2501837"/>
                </a:lnTo>
                <a:close/>
              </a:path>
            </a:pathLst>
          </a:custGeom>
        </p:spPr>
      </p:pic>
      <p:pic>
        <p:nvPicPr>
          <p:cNvPr id="9" name="Espace réservé du contenu 4" descr="Une image contenant carte, texte&#10;&#10;Description générée automatiquement">
            <a:extLst>
              <a:ext uri="{FF2B5EF4-FFF2-40B4-BE49-F238E27FC236}">
                <a16:creationId xmlns:a16="http://schemas.microsoft.com/office/drawing/2014/main" id="{8A3C4D7B-145A-4AA5-A41D-A27A9D363343}"/>
              </a:ext>
            </a:extLst>
          </p:cNvPr>
          <p:cNvPicPr>
            <a:picLocks noGrp="1" noChangeAspect="1"/>
          </p:cNvPicPr>
          <p:nvPr/>
        </p:nvPicPr>
        <p:blipFill rotWithShape="1">
          <a:blip r:embed="rId3"/>
          <a:srcRect t="13919" r="-2" b="18497"/>
          <a:stretch/>
        </p:blipFill>
        <p:spPr>
          <a:xfrm>
            <a:off x="4791075" y="4357117"/>
            <a:ext cx="7400925" cy="2500884"/>
          </a:xfrm>
          <a:custGeom>
            <a:avLst/>
            <a:gdLst>
              <a:gd name="connsiteX0" fmla="*/ 1717230 w 7400925"/>
              <a:gd name="connsiteY0" fmla="*/ 0 h 2500884"/>
              <a:gd name="connsiteX1" fmla="*/ 7400925 w 7400925"/>
              <a:gd name="connsiteY1" fmla="*/ 0 h 2500884"/>
              <a:gd name="connsiteX2" fmla="*/ 7400925 w 7400925"/>
              <a:gd name="connsiteY2" fmla="*/ 2500884 h 2500884"/>
              <a:gd name="connsiteX3" fmla="*/ 0 w 7400925"/>
              <a:gd name="connsiteY3" fmla="*/ 2500884 h 2500884"/>
              <a:gd name="connsiteX4" fmla="*/ 0 w 7400925"/>
              <a:gd name="connsiteY4" fmla="*/ 2500883 h 2500884"/>
              <a:gd name="connsiteX5" fmla="*/ 552186 w 7400925"/>
              <a:gd name="connsiteY5" fmla="*/ 2500883 h 2500884"/>
              <a:gd name="connsiteX6" fmla="*/ 558423 w 7400925"/>
              <a:gd name="connsiteY6" fmla="*/ 2500883 h 250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00925" h="2500884">
                <a:moveTo>
                  <a:pt x="1717230" y="0"/>
                </a:moveTo>
                <a:lnTo>
                  <a:pt x="7400925" y="0"/>
                </a:lnTo>
                <a:lnTo>
                  <a:pt x="7400925" y="2500884"/>
                </a:lnTo>
                <a:lnTo>
                  <a:pt x="0" y="2500884"/>
                </a:lnTo>
                <a:lnTo>
                  <a:pt x="0" y="2500883"/>
                </a:lnTo>
                <a:lnTo>
                  <a:pt x="552186" y="2500883"/>
                </a:lnTo>
                <a:lnTo>
                  <a:pt x="558423" y="2500883"/>
                </a:lnTo>
                <a:close/>
              </a:path>
            </a:pathLst>
          </a:custGeom>
        </p:spPr>
      </p:pic>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dirty="0" err="1">
                <a:solidFill>
                  <a:schemeClr val="bg1"/>
                </a:solidFill>
                <a:latin typeface="+mj-lt"/>
                <a:ea typeface="+mj-ea"/>
                <a:cs typeface="+mj-cs"/>
              </a:rPr>
              <a:t>Pourquoi</a:t>
            </a:r>
            <a:r>
              <a:rPr lang="en-US" kern="1200" dirty="0">
                <a:solidFill>
                  <a:schemeClr val="bg1"/>
                </a:solidFill>
                <a:latin typeface="+mj-lt"/>
                <a:ea typeface="+mj-ea"/>
                <a:cs typeface="+mj-cs"/>
              </a:rPr>
              <a:t> </a:t>
            </a:r>
            <a:r>
              <a:rPr lang="en-US" kern="1200" dirty="0" err="1">
                <a:solidFill>
                  <a:schemeClr val="bg1"/>
                </a:solidFill>
                <a:latin typeface="+mj-lt"/>
                <a:ea typeface="+mj-ea"/>
                <a:cs typeface="+mj-cs"/>
              </a:rPr>
              <a:t>aujourd’hui</a:t>
            </a:r>
            <a:r>
              <a:rPr lang="en-US" kern="1200" dirty="0">
                <a:solidFill>
                  <a:schemeClr val="bg1"/>
                </a:solidFill>
                <a:latin typeface="+mj-lt"/>
                <a:ea typeface="+mj-ea"/>
                <a:cs typeface="+mj-cs"/>
              </a:rPr>
              <a:t> ?</a:t>
            </a:r>
          </a:p>
        </p:txBody>
      </p:sp>
      <p:sp>
        <p:nvSpPr>
          <p:cNvPr id="8" name="Espace réservé du contenu 2">
            <a:extLst>
              <a:ext uri="{FF2B5EF4-FFF2-40B4-BE49-F238E27FC236}">
                <a16:creationId xmlns:a16="http://schemas.microsoft.com/office/drawing/2014/main" id="{6BE51581-B556-47EB-9188-22AFB179C5CA}"/>
              </a:ext>
            </a:extLst>
          </p:cNvPr>
          <p:cNvSpPr txBox="1">
            <a:spLocks/>
          </p:cNvSpPr>
          <p:nvPr/>
        </p:nvSpPr>
        <p:spPr>
          <a:xfrm>
            <a:off x="838200" y="2015406"/>
            <a:ext cx="5097779" cy="406598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r>
              <a:rPr lang="en-US" sz="2000"/>
              <a:t>L’IA va véritablement s’entrainer pour apprendre, et pour cela elle a besoin de:</a:t>
            </a:r>
          </a:p>
          <a:p>
            <a:pPr marL="0"/>
            <a:endParaRPr lang="en-US" sz="2000"/>
          </a:p>
          <a:p>
            <a:r>
              <a:rPr lang="en-US" sz="2000"/>
              <a:t>Données (Data) =&gt; Les capacités ont augmenté exponentiellement en 70ans</a:t>
            </a:r>
          </a:p>
          <a:p>
            <a:pPr marL="0"/>
            <a:endParaRPr lang="en-US" sz="2000"/>
          </a:p>
          <a:p>
            <a:r>
              <a:rPr lang="en-US" sz="2000"/>
              <a:t>Puissance (la loi de Moore)</a:t>
            </a:r>
          </a:p>
        </p:txBody>
      </p:sp>
      <p:pic>
        <p:nvPicPr>
          <p:cNvPr id="5" name="Espace réservé du contenu 4" descr="Une image contenant objet&#10;&#10;Description générée automatiquement">
            <a:extLst>
              <a:ext uri="{FF2B5EF4-FFF2-40B4-BE49-F238E27FC236}">
                <a16:creationId xmlns:a16="http://schemas.microsoft.com/office/drawing/2014/main" id="{E7C953BF-4BB9-41FF-8D36-D451036CD40B}"/>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10978532" y="6520208"/>
            <a:ext cx="1213468" cy="315501"/>
          </a:xfrm>
          <a:prstGeom prst="rect">
            <a:avLst/>
          </a:prstGeom>
        </p:spPr>
      </p:pic>
    </p:spTree>
    <p:extLst>
      <p:ext uri="{BB962C8B-B14F-4D97-AF65-F5344CB8AC3E}">
        <p14:creationId xmlns:p14="http://schemas.microsoft.com/office/powerpoint/2010/main" val="2728481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fr-FR" sz="3200" dirty="0">
                <a:solidFill>
                  <a:schemeClr val="bg1"/>
                </a:solidFill>
              </a:rPr>
              <a:t>Les personnages forts de l’IA moderne</a:t>
            </a:r>
            <a:endParaRPr lang="en-US" sz="3200" kern="1200" dirty="0">
              <a:solidFill>
                <a:schemeClr val="bg1"/>
              </a:solidFill>
              <a:latin typeface="+mj-lt"/>
              <a:ea typeface="+mj-ea"/>
              <a:cs typeface="+mj-cs"/>
            </a:endParaRPr>
          </a:p>
        </p:txBody>
      </p:sp>
      <p:sp>
        <p:nvSpPr>
          <p:cNvPr id="7" name="Rectangle 6">
            <a:extLst>
              <a:ext uri="{FF2B5EF4-FFF2-40B4-BE49-F238E27FC236}">
                <a16:creationId xmlns:a16="http://schemas.microsoft.com/office/drawing/2014/main" id="{913DF7C2-0513-48D3-AD53-FA195E45D7F0}"/>
              </a:ext>
            </a:extLst>
          </p:cNvPr>
          <p:cNvSpPr/>
          <p:nvPr/>
        </p:nvSpPr>
        <p:spPr>
          <a:xfrm>
            <a:off x="4473436" y="2709725"/>
            <a:ext cx="3245127" cy="2379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800" dirty="0"/>
              <a:t>CNN</a:t>
            </a:r>
            <a:endParaRPr lang="fr-FR" dirty="0"/>
          </a:p>
        </p:txBody>
      </p:sp>
      <p:sp>
        <p:nvSpPr>
          <p:cNvPr id="8" name="ZoneTexte 7">
            <a:extLst>
              <a:ext uri="{FF2B5EF4-FFF2-40B4-BE49-F238E27FC236}">
                <a16:creationId xmlns:a16="http://schemas.microsoft.com/office/drawing/2014/main" id="{98CBAE81-4DB9-4319-8ACE-608DFE9283EB}"/>
              </a:ext>
            </a:extLst>
          </p:cNvPr>
          <p:cNvSpPr txBox="1"/>
          <p:nvPr/>
        </p:nvSpPr>
        <p:spPr>
          <a:xfrm>
            <a:off x="1077363" y="3237561"/>
            <a:ext cx="2442746" cy="1323439"/>
          </a:xfrm>
          <a:prstGeom prst="rect">
            <a:avLst/>
          </a:prstGeom>
          <a:noFill/>
        </p:spPr>
        <p:txBody>
          <a:bodyPr wrap="square" rtlCol="0">
            <a:spAutoFit/>
          </a:bodyPr>
          <a:lstStyle/>
          <a:p>
            <a:r>
              <a:rPr lang="fr-FR" sz="4000" dirty="0"/>
              <a:t>Image d’entrée</a:t>
            </a:r>
          </a:p>
        </p:txBody>
      </p:sp>
      <p:sp>
        <p:nvSpPr>
          <p:cNvPr id="9" name="ZoneTexte 8">
            <a:extLst>
              <a:ext uri="{FF2B5EF4-FFF2-40B4-BE49-F238E27FC236}">
                <a16:creationId xmlns:a16="http://schemas.microsoft.com/office/drawing/2014/main" id="{E9CEEF0A-D375-4B21-87E6-8FB773DCAE8E}"/>
              </a:ext>
            </a:extLst>
          </p:cNvPr>
          <p:cNvSpPr txBox="1"/>
          <p:nvPr/>
        </p:nvSpPr>
        <p:spPr>
          <a:xfrm>
            <a:off x="8971721" y="3237560"/>
            <a:ext cx="2795735" cy="1323439"/>
          </a:xfrm>
          <a:prstGeom prst="rect">
            <a:avLst/>
          </a:prstGeom>
          <a:noFill/>
        </p:spPr>
        <p:txBody>
          <a:bodyPr wrap="square" rtlCol="0">
            <a:spAutoFit/>
          </a:bodyPr>
          <a:lstStyle/>
          <a:p>
            <a:r>
              <a:rPr lang="fr-FR" sz="4000" dirty="0"/>
              <a:t>Catégorie d’image</a:t>
            </a:r>
          </a:p>
        </p:txBody>
      </p:sp>
      <p:sp>
        <p:nvSpPr>
          <p:cNvPr id="10" name="Flèche : droite 9">
            <a:extLst>
              <a:ext uri="{FF2B5EF4-FFF2-40B4-BE49-F238E27FC236}">
                <a16:creationId xmlns:a16="http://schemas.microsoft.com/office/drawing/2014/main" id="{1056E6B2-236E-45B8-BE12-31EA30DF7DF3}"/>
              </a:ext>
            </a:extLst>
          </p:cNvPr>
          <p:cNvSpPr/>
          <p:nvPr/>
        </p:nvSpPr>
        <p:spPr>
          <a:xfrm>
            <a:off x="3440596" y="3816626"/>
            <a:ext cx="953328" cy="3578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 droite 10">
            <a:extLst>
              <a:ext uri="{FF2B5EF4-FFF2-40B4-BE49-F238E27FC236}">
                <a16:creationId xmlns:a16="http://schemas.microsoft.com/office/drawing/2014/main" id="{C7E08390-CDFA-43FC-9F53-CB80F72D038D}"/>
              </a:ext>
            </a:extLst>
          </p:cNvPr>
          <p:cNvSpPr/>
          <p:nvPr/>
        </p:nvSpPr>
        <p:spPr>
          <a:xfrm>
            <a:off x="7856053" y="3816626"/>
            <a:ext cx="953328" cy="3578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49941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fr-FR" sz="3200" dirty="0">
                <a:solidFill>
                  <a:schemeClr val="bg1"/>
                </a:solidFill>
              </a:rPr>
              <a:t>Aller plus loin que la reconnaissance d’image</a:t>
            </a:r>
            <a:endParaRPr lang="en-US" sz="3200" kern="1200" dirty="0">
              <a:solidFill>
                <a:schemeClr val="bg1"/>
              </a:solidFill>
              <a:latin typeface="+mj-lt"/>
              <a:ea typeface="+mj-ea"/>
              <a:cs typeface="+mj-cs"/>
            </a:endParaRPr>
          </a:p>
        </p:txBody>
      </p:sp>
      <p:pic>
        <p:nvPicPr>
          <p:cNvPr id="12" name="Image 11" descr="Une image contenant texte&#10;&#10;Description générée automatiquement">
            <a:extLst>
              <a:ext uri="{FF2B5EF4-FFF2-40B4-BE49-F238E27FC236}">
                <a16:creationId xmlns:a16="http://schemas.microsoft.com/office/drawing/2014/main" id="{A081B1BE-1560-418F-8D2B-3CAB868BF940}"/>
              </a:ext>
            </a:extLst>
          </p:cNvPr>
          <p:cNvPicPr>
            <a:picLocks noChangeAspect="1"/>
          </p:cNvPicPr>
          <p:nvPr/>
        </p:nvPicPr>
        <p:blipFill>
          <a:blip r:embed="rId2"/>
          <a:stretch>
            <a:fillRect/>
          </a:stretch>
        </p:blipFill>
        <p:spPr>
          <a:xfrm>
            <a:off x="1919354" y="1493039"/>
            <a:ext cx="8353292" cy="4534121"/>
          </a:xfrm>
          <a:prstGeom prst="rect">
            <a:avLst/>
          </a:prstGeom>
        </p:spPr>
      </p:pic>
      <p:sp>
        <p:nvSpPr>
          <p:cNvPr id="6" name="Espace réservé du pied de page 3">
            <a:extLst>
              <a:ext uri="{FF2B5EF4-FFF2-40B4-BE49-F238E27FC236}">
                <a16:creationId xmlns:a16="http://schemas.microsoft.com/office/drawing/2014/main" id="{455584F4-12FB-8024-01B9-392F1CB28607}"/>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3633833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fr-FR" sz="3200" dirty="0">
                <a:solidFill>
                  <a:schemeClr val="bg1"/>
                </a:solidFill>
              </a:rPr>
              <a:t>Représentation d’une image en pixel</a:t>
            </a:r>
            <a:endParaRPr lang="en-US" sz="3200" kern="1200" dirty="0">
              <a:solidFill>
                <a:schemeClr val="bg1"/>
              </a:solidFill>
              <a:latin typeface="+mj-lt"/>
              <a:ea typeface="+mj-ea"/>
              <a:cs typeface="+mj-cs"/>
            </a:endParaRPr>
          </a:p>
        </p:txBody>
      </p:sp>
      <p:pic>
        <p:nvPicPr>
          <p:cNvPr id="6" name="Image 5" descr="Une image contenant mots croisés, texte&#10;&#10;Description générée automatiquement">
            <a:extLst>
              <a:ext uri="{FF2B5EF4-FFF2-40B4-BE49-F238E27FC236}">
                <a16:creationId xmlns:a16="http://schemas.microsoft.com/office/drawing/2014/main" id="{1B3D5FAE-A75C-4C8B-A16F-EF7DE1066D05}"/>
              </a:ext>
            </a:extLst>
          </p:cNvPr>
          <p:cNvPicPr>
            <a:picLocks noChangeAspect="1"/>
          </p:cNvPicPr>
          <p:nvPr/>
        </p:nvPicPr>
        <p:blipFill>
          <a:blip r:embed="rId2"/>
          <a:stretch>
            <a:fillRect/>
          </a:stretch>
        </p:blipFill>
        <p:spPr>
          <a:xfrm>
            <a:off x="1234092" y="2188285"/>
            <a:ext cx="9855804" cy="3447558"/>
          </a:xfrm>
          <a:prstGeom prst="rect">
            <a:avLst/>
          </a:prstGeom>
        </p:spPr>
      </p:pic>
      <p:sp>
        <p:nvSpPr>
          <p:cNvPr id="7" name="Espace réservé du pied de page 3">
            <a:extLst>
              <a:ext uri="{FF2B5EF4-FFF2-40B4-BE49-F238E27FC236}">
                <a16:creationId xmlns:a16="http://schemas.microsoft.com/office/drawing/2014/main" id="{3C650514-D518-EB3D-F609-D45DE622F181}"/>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1622309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321733" y="981091"/>
            <a:ext cx="4092951" cy="1624457"/>
          </a:xfrm>
        </p:spPr>
        <p:txBody>
          <a:bodyPr vert="horz" lIns="91440" tIns="45720" rIns="91440" bIns="45720" rtlCol="0">
            <a:normAutofit/>
          </a:bodyPr>
          <a:lstStyle/>
          <a:p>
            <a:r>
              <a:rPr lang="en-US" sz="3600" kern="1200">
                <a:solidFill>
                  <a:schemeClr val="bg1"/>
                </a:solidFill>
                <a:latin typeface="+mj-lt"/>
                <a:ea typeface="+mj-ea"/>
                <a:cs typeface="+mj-cs"/>
              </a:rPr>
              <a:t>L’IA Bugge t-elle ?</a:t>
            </a:r>
          </a:p>
        </p:txBody>
      </p:sp>
      <p:pic>
        <p:nvPicPr>
          <p:cNvPr id="6" name="Image 5" descr="Une image contenant homme, mur, personne, cravate&#10;&#10;Description générée automatiquement">
            <a:extLst>
              <a:ext uri="{FF2B5EF4-FFF2-40B4-BE49-F238E27FC236}">
                <a16:creationId xmlns:a16="http://schemas.microsoft.com/office/drawing/2014/main" id="{041B7220-C057-4ABC-88B7-816CC1EF79E7}"/>
              </a:ext>
            </a:extLst>
          </p:cNvPr>
          <p:cNvPicPr>
            <a:picLocks noChangeAspect="1"/>
          </p:cNvPicPr>
          <p:nvPr/>
        </p:nvPicPr>
        <p:blipFill rotWithShape="1">
          <a:blip r:embed="rId2"/>
          <a:srcRect t="964" r="2" b="8466"/>
          <a:stretch/>
        </p:blipFill>
        <p:spPr>
          <a:xfrm>
            <a:off x="5299431" y="467256"/>
            <a:ext cx="6350788" cy="5766440"/>
          </a:xfrm>
          <a:prstGeom prst="rect">
            <a:avLst/>
          </a:prstGeom>
        </p:spPr>
      </p:pic>
      <p:sp>
        <p:nvSpPr>
          <p:cNvPr id="4" name="Espace réservé du contenu 3">
            <a:extLst>
              <a:ext uri="{FF2B5EF4-FFF2-40B4-BE49-F238E27FC236}">
                <a16:creationId xmlns:a16="http://schemas.microsoft.com/office/drawing/2014/main" id="{27684853-520B-A1D3-CFBD-9624368CB592}"/>
              </a:ext>
            </a:extLst>
          </p:cNvPr>
          <p:cNvSpPr>
            <a:spLocks noGrp="1"/>
          </p:cNvSpPr>
          <p:nvPr>
            <p:ph idx="1"/>
          </p:nvPr>
        </p:nvSpPr>
        <p:spPr/>
        <p:txBody>
          <a:bodyPr/>
          <a:lstStyle/>
          <a:p>
            <a:endParaRPr lang="fr-FR"/>
          </a:p>
        </p:txBody>
      </p:sp>
      <p:sp>
        <p:nvSpPr>
          <p:cNvPr id="7" name="Espace réservé du pied de page 3">
            <a:extLst>
              <a:ext uri="{FF2B5EF4-FFF2-40B4-BE49-F238E27FC236}">
                <a16:creationId xmlns:a16="http://schemas.microsoft.com/office/drawing/2014/main" id="{C9471C18-C3B1-EC33-C099-9FA4A5E9E5A1}"/>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3773761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321733" y="981091"/>
            <a:ext cx="4092951" cy="1624457"/>
          </a:xfrm>
        </p:spPr>
        <p:txBody>
          <a:bodyPr vert="horz" lIns="91440" tIns="45720" rIns="91440" bIns="45720" rtlCol="0">
            <a:normAutofit/>
          </a:bodyPr>
          <a:lstStyle/>
          <a:p>
            <a:r>
              <a:rPr lang="en-US" sz="3600" kern="1200">
                <a:solidFill>
                  <a:schemeClr val="bg1"/>
                </a:solidFill>
                <a:latin typeface="+mj-lt"/>
                <a:ea typeface="+mj-ea"/>
                <a:cs typeface="+mj-cs"/>
              </a:rPr>
              <a:t>L’IA Bugge t-elle ?</a:t>
            </a:r>
          </a:p>
        </p:txBody>
      </p:sp>
      <p:pic>
        <p:nvPicPr>
          <p:cNvPr id="7" name="Image 6" descr="Une image contenant oiseau, assis&#10;&#10;Description générée automatiquement">
            <a:extLst>
              <a:ext uri="{FF2B5EF4-FFF2-40B4-BE49-F238E27FC236}">
                <a16:creationId xmlns:a16="http://schemas.microsoft.com/office/drawing/2014/main" id="{5A589484-7BE6-49EE-B29F-4E164982CBA2}"/>
              </a:ext>
            </a:extLst>
          </p:cNvPr>
          <p:cNvPicPr>
            <a:picLocks noChangeAspect="1"/>
          </p:cNvPicPr>
          <p:nvPr/>
        </p:nvPicPr>
        <p:blipFill rotWithShape="1">
          <a:blip r:embed="rId2"/>
          <a:srcRect r="-1" b="7865"/>
          <a:stretch/>
        </p:blipFill>
        <p:spPr>
          <a:xfrm>
            <a:off x="5305839" y="467256"/>
            <a:ext cx="6337973" cy="5766440"/>
          </a:xfrm>
          <a:prstGeom prst="rect">
            <a:avLst/>
          </a:prstGeom>
        </p:spPr>
      </p:pic>
      <p:sp>
        <p:nvSpPr>
          <p:cNvPr id="4" name="Espace réservé du contenu 3">
            <a:extLst>
              <a:ext uri="{FF2B5EF4-FFF2-40B4-BE49-F238E27FC236}">
                <a16:creationId xmlns:a16="http://schemas.microsoft.com/office/drawing/2014/main" id="{CC0F8E6E-EA62-D6BF-A40B-08CF7B1F846B}"/>
              </a:ext>
            </a:extLst>
          </p:cNvPr>
          <p:cNvSpPr>
            <a:spLocks noGrp="1"/>
          </p:cNvSpPr>
          <p:nvPr>
            <p:ph idx="1"/>
          </p:nvPr>
        </p:nvSpPr>
        <p:spPr/>
        <p:txBody>
          <a:bodyPr/>
          <a:lstStyle/>
          <a:p>
            <a:endParaRPr lang="fr-FR"/>
          </a:p>
        </p:txBody>
      </p:sp>
      <p:sp>
        <p:nvSpPr>
          <p:cNvPr id="6" name="Espace réservé du pied de page 3">
            <a:extLst>
              <a:ext uri="{FF2B5EF4-FFF2-40B4-BE49-F238E27FC236}">
                <a16:creationId xmlns:a16="http://schemas.microsoft.com/office/drawing/2014/main" id="{0BC0FEF7-D3DE-4200-3AE6-EC7A7C6C6028}"/>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41513954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321733" y="981091"/>
            <a:ext cx="4092951" cy="1624457"/>
          </a:xfrm>
        </p:spPr>
        <p:txBody>
          <a:bodyPr vert="horz" lIns="91440" tIns="45720" rIns="91440" bIns="45720" rtlCol="0">
            <a:normAutofit/>
          </a:bodyPr>
          <a:lstStyle/>
          <a:p>
            <a:r>
              <a:rPr lang="en-US" sz="3600" kern="1200">
                <a:solidFill>
                  <a:schemeClr val="bg1"/>
                </a:solidFill>
                <a:latin typeface="+mj-lt"/>
                <a:ea typeface="+mj-ea"/>
                <a:cs typeface="+mj-cs"/>
              </a:rPr>
              <a:t>L’IA Bugge t-elle ?</a:t>
            </a:r>
          </a:p>
        </p:txBody>
      </p:sp>
      <p:pic>
        <p:nvPicPr>
          <p:cNvPr id="8" name="Image 7" descr="Une image contenant animal&#10;&#10;Description générée automatiquement">
            <a:extLst>
              <a:ext uri="{FF2B5EF4-FFF2-40B4-BE49-F238E27FC236}">
                <a16:creationId xmlns:a16="http://schemas.microsoft.com/office/drawing/2014/main" id="{EB0F5E03-6A1A-41D4-AAB4-5A637FE5D7DB}"/>
              </a:ext>
            </a:extLst>
          </p:cNvPr>
          <p:cNvPicPr>
            <a:picLocks noChangeAspect="1"/>
          </p:cNvPicPr>
          <p:nvPr/>
        </p:nvPicPr>
        <p:blipFill>
          <a:blip r:embed="rId2"/>
          <a:stretch>
            <a:fillRect/>
          </a:stretch>
        </p:blipFill>
        <p:spPr>
          <a:xfrm>
            <a:off x="5203767" y="1093446"/>
            <a:ext cx="6542117" cy="4514060"/>
          </a:xfrm>
          <a:prstGeom prst="rect">
            <a:avLst/>
          </a:prstGeom>
        </p:spPr>
      </p:pic>
      <p:sp>
        <p:nvSpPr>
          <p:cNvPr id="4" name="Espace réservé du contenu 3">
            <a:extLst>
              <a:ext uri="{FF2B5EF4-FFF2-40B4-BE49-F238E27FC236}">
                <a16:creationId xmlns:a16="http://schemas.microsoft.com/office/drawing/2014/main" id="{93D9034A-1E83-F494-31FB-D603D4A1E8F4}"/>
              </a:ext>
            </a:extLst>
          </p:cNvPr>
          <p:cNvSpPr>
            <a:spLocks noGrp="1"/>
          </p:cNvSpPr>
          <p:nvPr>
            <p:ph idx="1"/>
          </p:nvPr>
        </p:nvSpPr>
        <p:spPr/>
        <p:txBody>
          <a:bodyPr/>
          <a:lstStyle/>
          <a:p>
            <a:endParaRPr lang="fr-FR"/>
          </a:p>
        </p:txBody>
      </p:sp>
      <p:sp>
        <p:nvSpPr>
          <p:cNvPr id="6" name="Espace réservé du pied de page 3">
            <a:extLst>
              <a:ext uri="{FF2B5EF4-FFF2-40B4-BE49-F238E27FC236}">
                <a16:creationId xmlns:a16="http://schemas.microsoft.com/office/drawing/2014/main" id="{2F003A6A-1115-3454-13F2-3DE750FDC99B}"/>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2013850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321733" y="981091"/>
            <a:ext cx="4092951" cy="1624457"/>
          </a:xfrm>
        </p:spPr>
        <p:txBody>
          <a:bodyPr vert="horz" lIns="91440" tIns="45720" rIns="91440" bIns="45720" rtlCol="0">
            <a:normAutofit/>
          </a:bodyPr>
          <a:lstStyle/>
          <a:p>
            <a:r>
              <a:rPr lang="en-US" sz="3600" kern="1200">
                <a:solidFill>
                  <a:schemeClr val="bg1"/>
                </a:solidFill>
                <a:latin typeface="+mj-lt"/>
                <a:ea typeface="+mj-ea"/>
                <a:cs typeface="+mj-cs"/>
              </a:rPr>
              <a:t>L’IA Bugge t-elle ?</a:t>
            </a:r>
          </a:p>
        </p:txBody>
      </p:sp>
      <p:pic>
        <p:nvPicPr>
          <p:cNvPr id="11" name="Image 10" descr="Une image contenant intérieur, mur, habits, femme&#10;&#10;Description générée automatiquement">
            <a:extLst>
              <a:ext uri="{FF2B5EF4-FFF2-40B4-BE49-F238E27FC236}">
                <a16:creationId xmlns:a16="http://schemas.microsoft.com/office/drawing/2014/main" id="{63117D48-8F0F-4D17-97E5-67827E0C2F1A}"/>
              </a:ext>
            </a:extLst>
          </p:cNvPr>
          <p:cNvPicPr>
            <a:picLocks noChangeAspect="1"/>
          </p:cNvPicPr>
          <p:nvPr/>
        </p:nvPicPr>
        <p:blipFill>
          <a:blip r:embed="rId2"/>
          <a:stretch>
            <a:fillRect/>
          </a:stretch>
        </p:blipFill>
        <p:spPr>
          <a:xfrm>
            <a:off x="5663685" y="467256"/>
            <a:ext cx="5622280" cy="5766440"/>
          </a:xfrm>
          <a:prstGeom prst="rect">
            <a:avLst/>
          </a:prstGeom>
        </p:spPr>
      </p:pic>
      <p:sp>
        <p:nvSpPr>
          <p:cNvPr id="4" name="Espace réservé du contenu 3">
            <a:extLst>
              <a:ext uri="{FF2B5EF4-FFF2-40B4-BE49-F238E27FC236}">
                <a16:creationId xmlns:a16="http://schemas.microsoft.com/office/drawing/2014/main" id="{F19745E9-40CA-26A1-6729-08BE72B49300}"/>
              </a:ext>
            </a:extLst>
          </p:cNvPr>
          <p:cNvSpPr>
            <a:spLocks noGrp="1"/>
          </p:cNvSpPr>
          <p:nvPr>
            <p:ph idx="1"/>
          </p:nvPr>
        </p:nvSpPr>
        <p:spPr/>
        <p:txBody>
          <a:bodyPr/>
          <a:lstStyle/>
          <a:p>
            <a:endParaRPr lang="fr-FR"/>
          </a:p>
        </p:txBody>
      </p:sp>
      <p:sp>
        <p:nvSpPr>
          <p:cNvPr id="6" name="Espace réservé du pied de page 3">
            <a:extLst>
              <a:ext uri="{FF2B5EF4-FFF2-40B4-BE49-F238E27FC236}">
                <a16:creationId xmlns:a16="http://schemas.microsoft.com/office/drawing/2014/main" id="{9FD60426-84FD-16E8-4517-84251F6AEA88}"/>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2719500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AA97D-465B-4042-8CFC-5B903481F86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fr-FR" sz="3200" dirty="0">
                <a:solidFill>
                  <a:schemeClr val="bg1"/>
                </a:solidFill>
              </a:rPr>
              <a:t>Le procès de l’IA</a:t>
            </a:r>
            <a:endParaRPr lang="en-US" sz="3200" kern="1200" dirty="0">
              <a:solidFill>
                <a:schemeClr val="bg1"/>
              </a:solidFill>
              <a:latin typeface="+mj-lt"/>
              <a:ea typeface="+mj-ea"/>
              <a:cs typeface="+mj-cs"/>
            </a:endParaRPr>
          </a:p>
        </p:txBody>
      </p:sp>
      <p:pic>
        <p:nvPicPr>
          <p:cNvPr id="6" name="Espace réservé du contenu 8" descr="Une image contenant texte, extérieur&#10;&#10;Description générée automatiquement">
            <a:extLst>
              <a:ext uri="{FF2B5EF4-FFF2-40B4-BE49-F238E27FC236}">
                <a16:creationId xmlns:a16="http://schemas.microsoft.com/office/drawing/2014/main" id="{1E1A9351-1E68-409E-B4DB-4D9BCF50A1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7165" y="1664659"/>
            <a:ext cx="5297670" cy="4643376"/>
          </a:xfrm>
          <a:prstGeom prst="rect">
            <a:avLst/>
          </a:prstGeom>
        </p:spPr>
      </p:pic>
      <p:sp>
        <p:nvSpPr>
          <p:cNvPr id="4" name="Espace réservé du contenu 3">
            <a:extLst>
              <a:ext uri="{FF2B5EF4-FFF2-40B4-BE49-F238E27FC236}">
                <a16:creationId xmlns:a16="http://schemas.microsoft.com/office/drawing/2014/main" id="{61645C7B-7121-E4D1-9AD5-C843AC037192}"/>
              </a:ext>
            </a:extLst>
          </p:cNvPr>
          <p:cNvSpPr>
            <a:spLocks noGrp="1"/>
          </p:cNvSpPr>
          <p:nvPr>
            <p:ph idx="1"/>
          </p:nvPr>
        </p:nvSpPr>
        <p:spPr/>
        <p:txBody>
          <a:bodyPr/>
          <a:lstStyle/>
          <a:p>
            <a:endParaRPr lang="fr-FR"/>
          </a:p>
        </p:txBody>
      </p:sp>
      <p:sp>
        <p:nvSpPr>
          <p:cNvPr id="7" name="Espace réservé du pied de page 3">
            <a:extLst>
              <a:ext uri="{FF2B5EF4-FFF2-40B4-BE49-F238E27FC236}">
                <a16:creationId xmlns:a16="http://schemas.microsoft.com/office/drawing/2014/main" id="{F2F73CDD-1BF1-C9C7-07FC-5F8F44C4ECFD}"/>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291668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8E870E-0650-44F4-9520-D15132C2B639}"/>
              </a:ext>
            </a:extLst>
          </p:cNvPr>
          <p:cNvSpPr>
            <a:spLocks noGrp="1"/>
          </p:cNvSpPr>
          <p:nvPr>
            <p:ph type="title"/>
          </p:nvPr>
        </p:nvSpPr>
        <p:spPr/>
        <p:txBody>
          <a:bodyPr/>
          <a:lstStyle/>
          <a:p>
            <a:r>
              <a:rPr lang="fr-FR" dirty="0"/>
              <a:t>Modélisation - Sommaire</a:t>
            </a:r>
          </a:p>
        </p:txBody>
      </p:sp>
      <p:sp>
        <p:nvSpPr>
          <p:cNvPr id="3" name="Espace réservé du contenu 2">
            <a:extLst>
              <a:ext uri="{FF2B5EF4-FFF2-40B4-BE49-F238E27FC236}">
                <a16:creationId xmlns:a16="http://schemas.microsoft.com/office/drawing/2014/main" id="{019B23BC-CF64-4996-8425-26D6B9A0E8CC}"/>
              </a:ext>
            </a:extLst>
          </p:cNvPr>
          <p:cNvSpPr>
            <a:spLocks noGrp="1"/>
          </p:cNvSpPr>
          <p:nvPr>
            <p:ph idx="1"/>
          </p:nvPr>
        </p:nvSpPr>
        <p:spPr/>
        <p:txBody>
          <a:bodyPr>
            <a:normAutofit/>
          </a:bodyPr>
          <a:lstStyle/>
          <a:p>
            <a:r>
              <a:rPr lang="fr-FR" sz="3200" b="1" dirty="0">
                <a:solidFill>
                  <a:srgbClr val="FF0000"/>
                </a:solidFill>
              </a:rPr>
              <a:t>Rappel de statistiques</a:t>
            </a:r>
          </a:p>
          <a:p>
            <a:r>
              <a:rPr lang="fr-FR" sz="2600" dirty="0" err="1"/>
              <a:t>Gretl</a:t>
            </a:r>
            <a:r>
              <a:rPr lang="fr-FR" sz="2600" dirty="0"/>
              <a:t> pour visualiser les modèles</a:t>
            </a:r>
          </a:p>
          <a:p>
            <a:r>
              <a:rPr lang="fr-FR" sz="2600" dirty="0"/>
              <a:t>Construire des modèles</a:t>
            </a:r>
          </a:p>
        </p:txBody>
      </p:sp>
      <p:sp>
        <p:nvSpPr>
          <p:cNvPr id="5" name="Espace réservé du pied de page 3">
            <a:extLst>
              <a:ext uri="{FF2B5EF4-FFF2-40B4-BE49-F238E27FC236}">
                <a16:creationId xmlns:a16="http://schemas.microsoft.com/office/drawing/2014/main" id="{08CAB2B6-6DFE-4DAF-DDA2-726CBF9B2311}"/>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3426929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0014A0-8384-46C3-9C78-04A41012E9E7}"/>
              </a:ext>
            </a:extLst>
          </p:cNvPr>
          <p:cNvSpPr>
            <a:spLocks noGrp="1"/>
          </p:cNvSpPr>
          <p:nvPr>
            <p:ph type="title"/>
          </p:nvPr>
        </p:nvSpPr>
        <p:spPr/>
        <p:txBody>
          <a:bodyPr/>
          <a:lstStyle/>
          <a:p>
            <a:r>
              <a:rPr lang="fr-FR" dirty="0"/>
              <a:t>Statistiques – Types de variables</a:t>
            </a:r>
          </a:p>
        </p:txBody>
      </p:sp>
      <p:sp>
        <p:nvSpPr>
          <p:cNvPr id="6" name="Rectangle 5">
            <a:extLst>
              <a:ext uri="{FF2B5EF4-FFF2-40B4-BE49-F238E27FC236}">
                <a16:creationId xmlns:a16="http://schemas.microsoft.com/office/drawing/2014/main" id="{7AE56D9A-4058-4D7A-8704-415C4024C18D}"/>
              </a:ext>
            </a:extLst>
          </p:cNvPr>
          <p:cNvSpPr/>
          <p:nvPr/>
        </p:nvSpPr>
        <p:spPr>
          <a:xfrm>
            <a:off x="5073096" y="2069890"/>
            <a:ext cx="2045806" cy="522132"/>
          </a:xfrm>
          <a:prstGeom prst="rect">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Variables</a:t>
            </a:r>
          </a:p>
        </p:txBody>
      </p:sp>
      <p:sp>
        <p:nvSpPr>
          <p:cNvPr id="7" name="Rectangle 6">
            <a:extLst>
              <a:ext uri="{FF2B5EF4-FFF2-40B4-BE49-F238E27FC236}">
                <a16:creationId xmlns:a16="http://schemas.microsoft.com/office/drawing/2014/main" id="{EB815E43-3CC1-4B47-A819-011C8DC52D64}"/>
              </a:ext>
            </a:extLst>
          </p:cNvPr>
          <p:cNvSpPr/>
          <p:nvPr/>
        </p:nvSpPr>
        <p:spPr>
          <a:xfrm>
            <a:off x="1597570" y="3244275"/>
            <a:ext cx="1732859" cy="446881"/>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Catégorique</a:t>
            </a:r>
          </a:p>
        </p:txBody>
      </p:sp>
      <p:sp>
        <p:nvSpPr>
          <p:cNvPr id="8" name="Rectangle 7">
            <a:extLst>
              <a:ext uri="{FF2B5EF4-FFF2-40B4-BE49-F238E27FC236}">
                <a16:creationId xmlns:a16="http://schemas.microsoft.com/office/drawing/2014/main" id="{08DB79D2-BF11-407B-8465-D5A9C5A58787}"/>
              </a:ext>
            </a:extLst>
          </p:cNvPr>
          <p:cNvSpPr/>
          <p:nvPr/>
        </p:nvSpPr>
        <p:spPr>
          <a:xfrm>
            <a:off x="257501" y="4182563"/>
            <a:ext cx="1732860" cy="385029"/>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Nominale</a:t>
            </a:r>
          </a:p>
        </p:txBody>
      </p:sp>
      <p:sp>
        <p:nvSpPr>
          <p:cNvPr id="9" name="Rectangle 8">
            <a:extLst>
              <a:ext uri="{FF2B5EF4-FFF2-40B4-BE49-F238E27FC236}">
                <a16:creationId xmlns:a16="http://schemas.microsoft.com/office/drawing/2014/main" id="{DB9159CF-2CB1-43A3-9F69-8EF11B58FF5D}"/>
              </a:ext>
            </a:extLst>
          </p:cNvPr>
          <p:cNvSpPr/>
          <p:nvPr/>
        </p:nvSpPr>
        <p:spPr>
          <a:xfrm>
            <a:off x="3034257" y="4183450"/>
            <a:ext cx="1671967" cy="384142"/>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Ordinale</a:t>
            </a:r>
          </a:p>
        </p:txBody>
      </p:sp>
      <p:sp>
        <p:nvSpPr>
          <p:cNvPr id="13" name="Rectangle 12">
            <a:extLst>
              <a:ext uri="{FF2B5EF4-FFF2-40B4-BE49-F238E27FC236}">
                <a16:creationId xmlns:a16="http://schemas.microsoft.com/office/drawing/2014/main" id="{5D106EA7-D6EF-4AFA-95F0-DBC85623FFAA}"/>
              </a:ext>
            </a:extLst>
          </p:cNvPr>
          <p:cNvSpPr/>
          <p:nvPr/>
        </p:nvSpPr>
        <p:spPr>
          <a:xfrm>
            <a:off x="0" y="5058113"/>
            <a:ext cx="12192000" cy="1072762"/>
          </a:xfrm>
          <a:prstGeom prst="rect">
            <a:avLst/>
          </a:prstGeom>
          <a:gradFill flip="none" rotWithShape="1">
            <a:gsLst>
              <a:gs pos="0">
                <a:schemeClr val="tx1">
                  <a:lumMod val="75000"/>
                  <a:shade val="30000"/>
                  <a:satMod val="115000"/>
                </a:schemeClr>
              </a:gs>
              <a:gs pos="50000">
                <a:schemeClr val="tx1">
                  <a:lumMod val="75000"/>
                  <a:shade val="67500"/>
                  <a:satMod val="115000"/>
                </a:schemeClr>
              </a:gs>
              <a:gs pos="100000">
                <a:schemeClr val="tx1">
                  <a:lumMod val="75000"/>
                  <a:shade val="100000"/>
                  <a:satMod val="115000"/>
                </a:schemeClr>
              </a:gs>
            </a:gsLst>
            <a:lin ang="2700000" scaled="1"/>
            <a:tileRect/>
          </a:grad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1EDACB8B-7EEB-45D1-8DF7-E7D0AB470AFE}"/>
              </a:ext>
            </a:extLst>
          </p:cNvPr>
          <p:cNvSpPr/>
          <p:nvPr/>
        </p:nvSpPr>
        <p:spPr>
          <a:xfrm>
            <a:off x="8947724" y="3243388"/>
            <a:ext cx="1732859" cy="446881"/>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Numérique</a:t>
            </a:r>
          </a:p>
        </p:txBody>
      </p:sp>
      <p:sp>
        <p:nvSpPr>
          <p:cNvPr id="15" name="Rectangle 14">
            <a:extLst>
              <a:ext uri="{FF2B5EF4-FFF2-40B4-BE49-F238E27FC236}">
                <a16:creationId xmlns:a16="http://schemas.microsoft.com/office/drawing/2014/main" id="{9EA03251-0C88-442C-A397-824045AF0025}"/>
              </a:ext>
            </a:extLst>
          </p:cNvPr>
          <p:cNvSpPr/>
          <p:nvPr/>
        </p:nvSpPr>
        <p:spPr>
          <a:xfrm>
            <a:off x="7607655" y="4181676"/>
            <a:ext cx="1732860" cy="385029"/>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Discrète</a:t>
            </a:r>
          </a:p>
        </p:txBody>
      </p:sp>
      <p:sp>
        <p:nvSpPr>
          <p:cNvPr id="16" name="Rectangle 15">
            <a:extLst>
              <a:ext uri="{FF2B5EF4-FFF2-40B4-BE49-F238E27FC236}">
                <a16:creationId xmlns:a16="http://schemas.microsoft.com/office/drawing/2014/main" id="{1706E0E7-6AA9-498D-B255-8DDE6F7DBBE7}"/>
              </a:ext>
            </a:extLst>
          </p:cNvPr>
          <p:cNvSpPr/>
          <p:nvPr/>
        </p:nvSpPr>
        <p:spPr>
          <a:xfrm>
            <a:off x="10384411" y="4182563"/>
            <a:ext cx="1671967" cy="384142"/>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Continue</a:t>
            </a:r>
          </a:p>
        </p:txBody>
      </p:sp>
      <p:sp>
        <p:nvSpPr>
          <p:cNvPr id="17" name="ZoneTexte 16">
            <a:extLst>
              <a:ext uri="{FF2B5EF4-FFF2-40B4-BE49-F238E27FC236}">
                <a16:creationId xmlns:a16="http://schemas.microsoft.com/office/drawing/2014/main" id="{2AE08176-A634-47E6-9AB7-A17CB7B1CEF7}"/>
              </a:ext>
            </a:extLst>
          </p:cNvPr>
          <p:cNvSpPr txBox="1"/>
          <p:nvPr/>
        </p:nvSpPr>
        <p:spPr>
          <a:xfrm>
            <a:off x="151048" y="5227675"/>
            <a:ext cx="2182249" cy="646331"/>
          </a:xfrm>
          <a:prstGeom prst="rect">
            <a:avLst/>
          </a:prstGeom>
          <a:noFill/>
        </p:spPr>
        <p:txBody>
          <a:bodyPr wrap="square" rtlCol="0">
            <a:spAutoFit/>
          </a:bodyPr>
          <a:lstStyle/>
          <a:p>
            <a:r>
              <a:rPr lang="fr-FR" dirty="0"/>
              <a:t>Homme, Femme,</a:t>
            </a:r>
          </a:p>
          <a:p>
            <a:r>
              <a:rPr lang="fr-FR" dirty="0"/>
              <a:t>Rouge, Vert Noir</a:t>
            </a:r>
          </a:p>
        </p:txBody>
      </p:sp>
      <p:sp>
        <p:nvSpPr>
          <p:cNvPr id="18" name="ZoneTexte 17">
            <a:extLst>
              <a:ext uri="{FF2B5EF4-FFF2-40B4-BE49-F238E27FC236}">
                <a16:creationId xmlns:a16="http://schemas.microsoft.com/office/drawing/2014/main" id="{4CAE9289-CE12-4B33-B64C-34552A85794D}"/>
              </a:ext>
            </a:extLst>
          </p:cNvPr>
          <p:cNvSpPr txBox="1"/>
          <p:nvPr/>
        </p:nvSpPr>
        <p:spPr>
          <a:xfrm>
            <a:off x="2890847" y="5226572"/>
            <a:ext cx="2832036" cy="646331"/>
          </a:xfrm>
          <a:prstGeom prst="rect">
            <a:avLst/>
          </a:prstGeom>
          <a:noFill/>
        </p:spPr>
        <p:txBody>
          <a:bodyPr wrap="square" rtlCol="0">
            <a:spAutoFit/>
          </a:bodyPr>
          <a:lstStyle/>
          <a:p>
            <a:r>
              <a:rPr lang="fr-FR" dirty="0"/>
              <a:t>Small, Médium, Large</a:t>
            </a:r>
          </a:p>
          <a:p>
            <a:r>
              <a:rPr lang="fr-FR" dirty="0"/>
              <a:t>A,B,B (Notes)</a:t>
            </a:r>
          </a:p>
        </p:txBody>
      </p:sp>
      <p:sp>
        <p:nvSpPr>
          <p:cNvPr id="19" name="ZoneTexte 18">
            <a:extLst>
              <a:ext uri="{FF2B5EF4-FFF2-40B4-BE49-F238E27FC236}">
                <a16:creationId xmlns:a16="http://schemas.microsoft.com/office/drawing/2014/main" id="{C7D081EE-0B18-40F4-8D8A-3EA796656C84}"/>
              </a:ext>
            </a:extLst>
          </p:cNvPr>
          <p:cNvSpPr txBox="1"/>
          <p:nvPr/>
        </p:nvSpPr>
        <p:spPr>
          <a:xfrm>
            <a:off x="7382960" y="5226571"/>
            <a:ext cx="2182249" cy="646331"/>
          </a:xfrm>
          <a:prstGeom prst="rect">
            <a:avLst/>
          </a:prstGeom>
          <a:noFill/>
        </p:spPr>
        <p:txBody>
          <a:bodyPr wrap="square" rtlCol="0">
            <a:spAutoFit/>
          </a:bodyPr>
          <a:lstStyle/>
          <a:p>
            <a:r>
              <a:rPr lang="fr-FR" dirty="0"/>
              <a:t>1, 2, 3 Business</a:t>
            </a:r>
          </a:p>
          <a:p>
            <a:r>
              <a:rPr lang="fr-FR" dirty="0"/>
              <a:t>568 Salariés</a:t>
            </a:r>
          </a:p>
        </p:txBody>
      </p:sp>
      <p:sp>
        <p:nvSpPr>
          <p:cNvPr id="20" name="ZoneTexte 19">
            <a:extLst>
              <a:ext uri="{FF2B5EF4-FFF2-40B4-BE49-F238E27FC236}">
                <a16:creationId xmlns:a16="http://schemas.microsoft.com/office/drawing/2014/main" id="{B2D192F7-32FF-4105-B85A-C8AD0CA18CCA}"/>
              </a:ext>
            </a:extLst>
          </p:cNvPr>
          <p:cNvSpPr txBox="1"/>
          <p:nvPr/>
        </p:nvSpPr>
        <p:spPr>
          <a:xfrm>
            <a:off x="10384411" y="5226571"/>
            <a:ext cx="1297837" cy="646331"/>
          </a:xfrm>
          <a:prstGeom prst="rect">
            <a:avLst/>
          </a:prstGeom>
          <a:noFill/>
        </p:spPr>
        <p:txBody>
          <a:bodyPr wrap="square" rtlCol="0">
            <a:spAutoFit/>
          </a:bodyPr>
          <a:lstStyle/>
          <a:p>
            <a:r>
              <a:rPr lang="fr-FR" dirty="0"/>
              <a:t>Age</a:t>
            </a:r>
          </a:p>
          <a:p>
            <a:r>
              <a:rPr lang="fr-FR" dirty="0"/>
              <a:t>Taille</a:t>
            </a:r>
          </a:p>
        </p:txBody>
      </p:sp>
      <p:sp>
        <p:nvSpPr>
          <p:cNvPr id="3" name="Espace réservé du pied de page 3">
            <a:extLst>
              <a:ext uri="{FF2B5EF4-FFF2-40B4-BE49-F238E27FC236}">
                <a16:creationId xmlns:a16="http://schemas.microsoft.com/office/drawing/2014/main" id="{26532F8B-ABB5-E5A1-1C4E-D2EA45ED72D2}"/>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3816824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4" grpId="0" animBg="1"/>
      <p:bldP spid="15" grpId="0" animBg="1"/>
      <p:bldP spid="16" grpId="0" animBg="1"/>
      <p:bldP spid="17" grpId="0"/>
      <p:bldP spid="18" grpId="0"/>
      <p:bldP spid="19" grpId="0"/>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B0B143-DB97-4339-A206-43156177E1EC}"/>
              </a:ext>
            </a:extLst>
          </p:cNvPr>
          <p:cNvSpPr>
            <a:spLocks noGrp="1"/>
          </p:cNvSpPr>
          <p:nvPr>
            <p:ph type="title"/>
          </p:nvPr>
        </p:nvSpPr>
        <p:spPr/>
        <p:txBody>
          <a:bodyPr/>
          <a:lstStyle/>
          <a:p>
            <a:r>
              <a:rPr lang="fr-FR" dirty="0"/>
              <a:t>Statistiques – Rappels</a:t>
            </a:r>
          </a:p>
        </p:txBody>
      </p:sp>
      <p:sp>
        <p:nvSpPr>
          <p:cNvPr id="3" name="Espace réservé du contenu 2">
            <a:extLst>
              <a:ext uri="{FF2B5EF4-FFF2-40B4-BE49-F238E27FC236}">
                <a16:creationId xmlns:a16="http://schemas.microsoft.com/office/drawing/2014/main" id="{593F2AF7-1066-451A-8737-5E093EB3734C}"/>
              </a:ext>
            </a:extLst>
          </p:cNvPr>
          <p:cNvSpPr>
            <a:spLocks noGrp="1"/>
          </p:cNvSpPr>
          <p:nvPr>
            <p:ph idx="1"/>
          </p:nvPr>
        </p:nvSpPr>
        <p:spPr/>
        <p:txBody>
          <a:bodyPr/>
          <a:lstStyle/>
          <a:p>
            <a:pPr marL="0" indent="0">
              <a:buNone/>
            </a:pPr>
            <a:r>
              <a:rPr lang="fr-FR" dirty="0"/>
              <a:t>Voici les outils mathématiques à connaitre pour les domaines de la datavisualisation la data science et plus largement l’intelligence artificielle.</a:t>
            </a:r>
          </a:p>
          <a:p>
            <a:pPr marL="0" indent="0">
              <a:buNone/>
            </a:pPr>
            <a:endParaRPr lang="fr-FR" dirty="0"/>
          </a:p>
          <a:p>
            <a:pPr marL="0" indent="0">
              <a:buNone/>
            </a:pPr>
            <a:r>
              <a:rPr lang="fr-FR" dirty="0"/>
              <a:t>Ces outils ont déjà été vus auparavant durant votre scolarité au collège ou au lycée</a:t>
            </a:r>
          </a:p>
          <a:p>
            <a:pPr marL="0" indent="0">
              <a:buNone/>
            </a:pPr>
            <a:endParaRPr lang="fr-FR" dirty="0"/>
          </a:p>
          <a:p>
            <a:r>
              <a:rPr lang="fr-FR" dirty="0"/>
              <a:t>Moyenne (vous avez déjà tous calculer votre moyenne </a:t>
            </a:r>
            <a:r>
              <a:rPr lang="fr-FR" dirty="0">
                <a:sym typeface="Wingdings" panose="05000000000000000000" pitchFamily="2" charset="2"/>
              </a:rPr>
              <a:t> )</a:t>
            </a:r>
            <a:endParaRPr lang="fr-FR" dirty="0"/>
          </a:p>
          <a:p>
            <a:r>
              <a:rPr lang="fr-FR" dirty="0"/>
              <a:t>Médiane (</a:t>
            </a:r>
            <a:r>
              <a:rPr lang="fr-FR" dirty="0">
                <a:hlinkClick r:id="rId2"/>
              </a:rPr>
              <a:t>Voir la définition</a:t>
            </a:r>
            <a:r>
              <a:rPr lang="fr-FR" dirty="0"/>
              <a:t>)</a:t>
            </a:r>
          </a:p>
          <a:p>
            <a:r>
              <a:rPr lang="fr-FR" dirty="0"/>
              <a:t>Variance  et écart type (</a:t>
            </a:r>
            <a:r>
              <a:rPr lang="fr-FR" dirty="0">
                <a:hlinkClick r:id="rId3"/>
              </a:rPr>
              <a:t>Voir définition</a:t>
            </a:r>
            <a:r>
              <a:rPr lang="fr-FR" dirty="0"/>
              <a:t>)</a:t>
            </a:r>
          </a:p>
        </p:txBody>
      </p:sp>
      <p:sp>
        <p:nvSpPr>
          <p:cNvPr id="5" name="Espace réservé du pied de page 3">
            <a:extLst>
              <a:ext uri="{FF2B5EF4-FFF2-40B4-BE49-F238E27FC236}">
                <a16:creationId xmlns:a16="http://schemas.microsoft.com/office/drawing/2014/main" id="{0A9036AD-7EAA-590B-C9D4-EF0F971BE9AC}"/>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8210152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68F29-61A7-921A-0E51-B9B25D932A7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F94B62F-A4CA-E1F8-B92F-9BBDBC42548F}"/>
              </a:ext>
            </a:extLst>
          </p:cNvPr>
          <p:cNvSpPr>
            <a:spLocks noGrp="1"/>
          </p:cNvSpPr>
          <p:nvPr>
            <p:ph type="title"/>
          </p:nvPr>
        </p:nvSpPr>
        <p:spPr/>
        <p:txBody>
          <a:bodyPr/>
          <a:lstStyle/>
          <a:p>
            <a:r>
              <a:rPr lang="fr-FR" dirty="0"/>
              <a:t>Statistiques – Types de régressions</a:t>
            </a:r>
          </a:p>
        </p:txBody>
      </p:sp>
      <p:sp>
        <p:nvSpPr>
          <p:cNvPr id="3" name="Espace réservé du contenu 2">
            <a:extLst>
              <a:ext uri="{FF2B5EF4-FFF2-40B4-BE49-F238E27FC236}">
                <a16:creationId xmlns:a16="http://schemas.microsoft.com/office/drawing/2014/main" id="{F46C2F16-ADF3-1642-BF2E-CD8C5A8A3B44}"/>
              </a:ext>
            </a:extLst>
          </p:cNvPr>
          <p:cNvSpPr>
            <a:spLocks noGrp="1"/>
          </p:cNvSpPr>
          <p:nvPr>
            <p:ph idx="1"/>
          </p:nvPr>
        </p:nvSpPr>
        <p:spPr/>
        <p:txBody>
          <a:bodyPr/>
          <a:lstStyle/>
          <a:p>
            <a:r>
              <a:rPr lang="fr-FR" dirty="0"/>
              <a:t>Définitions </a:t>
            </a:r>
            <a:r>
              <a:rPr lang="fr-FR" dirty="0" err="1"/>
              <a:t>wikipédia</a:t>
            </a:r>
            <a:r>
              <a:rPr lang="fr-FR" dirty="0"/>
              <a:t>:</a:t>
            </a:r>
          </a:p>
          <a:p>
            <a:pPr lvl="1"/>
            <a:r>
              <a:rPr lang="fr-FR" dirty="0"/>
              <a:t>La régression est un ensemble de méthodes statistiques très utilisés pour analyser la relation d’une variable par rapport à une ou plusieurs autres. …</a:t>
            </a:r>
          </a:p>
          <a:p>
            <a:r>
              <a:rPr lang="fr-FR" dirty="0">
                <a:hlinkClick r:id="rId2"/>
              </a:rPr>
              <a:t>Plus de précisions ici</a:t>
            </a:r>
            <a:endParaRPr lang="fr-FR" dirty="0"/>
          </a:p>
        </p:txBody>
      </p:sp>
      <p:sp>
        <p:nvSpPr>
          <p:cNvPr id="5" name="Espace réservé du pied de page 3">
            <a:extLst>
              <a:ext uri="{FF2B5EF4-FFF2-40B4-BE49-F238E27FC236}">
                <a16:creationId xmlns:a16="http://schemas.microsoft.com/office/drawing/2014/main" id="{7467768C-1955-60CB-AC47-40E02B3C88E7}"/>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3465416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0014A0-8384-46C3-9C78-04A41012E9E7}"/>
              </a:ext>
            </a:extLst>
          </p:cNvPr>
          <p:cNvSpPr>
            <a:spLocks noGrp="1"/>
          </p:cNvSpPr>
          <p:nvPr>
            <p:ph type="title"/>
          </p:nvPr>
        </p:nvSpPr>
        <p:spPr/>
        <p:txBody>
          <a:bodyPr/>
          <a:lstStyle/>
          <a:p>
            <a:r>
              <a:rPr lang="fr-FR" dirty="0"/>
              <a:t>Statistiques – Types de régressions</a:t>
            </a:r>
          </a:p>
        </p:txBody>
      </p:sp>
      <p:sp>
        <p:nvSpPr>
          <p:cNvPr id="7" name="Rectangle 6">
            <a:extLst>
              <a:ext uri="{FF2B5EF4-FFF2-40B4-BE49-F238E27FC236}">
                <a16:creationId xmlns:a16="http://schemas.microsoft.com/office/drawing/2014/main" id="{EB815E43-3CC1-4B47-A819-011C8DC52D64}"/>
              </a:ext>
            </a:extLst>
          </p:cNvPr>
          <p:cNvSpPr/>
          <p:nvPr/>
        </p:nvSpPr>
        <p:spPr>
          <a:xfrm>
            <a:off x="1597570" y="3244275"/>
            <a:ext cx="1732859" cy="446881"/>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Linéaire</a:t>
            </a:r>
          </a:p>
        </p:txBody>
      </p:sp>
      <p:sp>
        <p:nvSpPr>
          <p:cNvPr id="8" name="Rectangle 7">
            <a:extLst>
              <a:ext uri="{FF2B5EF4-FFF2-40B4-BE49-F238E27FC236}">
                <a16:creationId xmlns:a16="http://schemas.microsoft.com/office/drawing/2014/main" id="{08DB79D2-BF11-407B-8465-D5A9C5A58787}"/>
              </a:ext>
            </a:extLst>
          </p:cNvPr>
          <p:cNvSpPr/>
          <p:nvPr/>
        </p:nvSpPr>
        <p:spPr>
          <a:xfrm>
            <a:off x="257501" y="4182563"/>
            <a:ext cx="1732860" cy="385029"/>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Simple</a:t>
            </a:r>
          </a:p>
        </p:txBody>
      </p:sp>
      <p:sp>
        <p:nvSpPr>
          <p:cNvPr id="9" name="Rectangle 8">
            <a:extLst>
              <a:ext uri="{FF2B5EF4-FFF2-40B4-BE49-F238E27FC236}">
                <a16:creationId xmlns:a16="http://schemas.microsoft.com/office/drawing/2014/main" id="{DB9159CF-2CB1-43A3-9F69-8EF11B58FF5D}"/>
              </a:ext>
            </a:extLst>
          </p:cNvPr>
          <p:cNvSpPr/>
          <p:nvPr/>
        </p:nvSpPr>
        <p:spPr>
          <a:xfrm>
            <a:off x="3034257" y="4183450"/>
            <a:ext cx="1671967" cy="384142"/>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Multiple</a:t>
            </a:r>
          </a:p>
        </p:txBody>
      </p:sp>
      <p:sp>
        <p:nvSpPr>
          <p:cNvPr id="14" name="Rectangle 13">
            <a:extLst>
              <a:ext uri="{FF2B5EF4-FFF2-40B4-BE49-F238E27FC236}">
                <a16:creationId xmlns:a16="http://schemas.microsoft.com/office/drawing/2014/main" id="{1EDACB8B-7EEB-45D1-8DF7-E7D0AB470AFE}"/>
              </a:ext>
            </a:extLst>
          </p:cNvPr>
          <p:cNvSpPr/>
          <p:nvPr/>
        </p:nvSpPr>
        <p:spPr>
          <a:xfrm>
            <a:off x="8947724" y="3243388"/>
            <a:ext cx="1732859" cy="446881"/>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Logistique</a:t>
            </a:r>
          </a:p>
        </p:txBody>
      </p:sp>
      <p:sp>
        <p:nvSpPr>
          <p:cNvPr id="15" name="Rectangle 14">
            <a:extLst>
              <a:ext uri="{FF2B5EF4-FFF2-40B4-BE49-F238E27FC236}">
                <a16:creationId xmlns:a16="http://schemas.microsoft.com/office/drawing/2014/main" id="{9EA03251-0C88-442C-A397-824045AF0025}"/>
              </a:ext>
            </a:extLst>
          </p:cNvPr>
          <p:cNvSpPr/>
          <p:nvPr/>
        </p:nvSpPr>
        <p:spPr>
          <a:xfrm>
            <a:off x="7607655" y="4181676"/>
            <a:ext cx="1732860" cy="385029"/>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Simple</a:t>
            </a:r>
          </a:p>
        </p:txBody>
      </p:sp>
      <p:sp>
        <p:nvSpPr>
          <p:cNvPr id="16" name="Rectangle 15">
            <a:extLst>
              <a:ext uri="{FF2B5EF4-FFF2-40B4-BE49-F238E27FC236}">
                <a16:creationId xmlns:a16="http://schemas.microsoft.com/office/drawing/2014/main" id="{1706E0E7-6AA9-498D-B255-8DDE6F7DBBE7}"/>
              </a:ext>
            </a:extLst>
          </p:cNvPr>
          <p:cNvSpPr/>
          <p:nvPr/>
        </p:nvSpPr>
        <p:spPr>
          <a:xfrm>
            <a:off x="10384411" y="4182563"/>
            <a:ext cx="1671967" cy="384142"/>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Multiple</a:t>
            </a:r>
          </a:p>
        </p:txBody>
      </p:sp>
      <p:sp>
        <p:nvSpPr>
          <p:cNvPr id="21" name="Rectangle 20">
            <a:extLst>
              <a:ext uri="{FF2B5EF4-FFF2-40B4-BE49-F238E27FC236}">
                <a16:creationId xmlns:a16="http://schemas.microsoft.com/office/drawing/2014/main" id="{8D39EBC9-39ED-42FC-8D56-9CCB4346A9E3}"/>
              </a:ext>
            </a:extLst>
          </p:cNvPr>
          <p:cNvSpPr/>
          <p:nvPr/>
        </p:nvSpPr>
        <p:spPr>
          <a:xfrm>
            <a:off x="0" y="5058113"/>
            <a:ext cx="12192000" cy="1072762"/>
          </a:xfrm>
          <a:prstGeom prst="rect">
            <a:avLst/>
          </a:prstGeom>
          <a:gradFill flip="none" rotWithShape="1">
            <a:gsLst>
              <a:gs pos="0">
                <a:schemeClr val="tx1">
                  <a:lumMod val="75000"/>
                  <a:shade val="30000"/>
                  <a:satMod val="115000"/>
                </a:schemeClr>
              </a:gs>
              <a:gs pos="50000">
                <a:schemeClr val="tx1">
                  <a:lumMod val="75000"/>
                  <a:shade val="67500"/>
                  <a:satMod val="115000"/>
                </a:schemeClr>
              </a:gs>
              <a:gs pos="100000">
                <a:schemeClr val="tx1">
                  <a:lumMod val="75000"/>
                  <a:shade val="100000"/>
                  <a:satMod val="115000"/>
                </a:schemeClr>
              </a:gs>
            </a:gsLst>
            <a:lin ang="2700000" scaled="1"/>
            <a:tileRect/>
          </a:grad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ZoneTexte 21">
            <a:extLst>
              <a:ext uri="{FF2B5EF4-FFF2-40B4-BE49-F238E27FC236}">
                <a16:creationId xmlns:a16="http://schemas.microsoft.com/office/drawing/2014/main" id="{4F5386DB-DC0E-498E-99D2-184FFACC45BD}"/>
              </a:ext>
            </a:extLst>
          </p:cNvPr>
          <p:cNvSpPr txBox="1"/>
          <p:nvPr/>
        </p:nvSpPr>
        <p:spPr>
          <a:xfrm>
            <a:off x="118391" y="5073172"/>
            <a:ext cx="2182249" cy="1015663"/>
          </a:xfrm>
          <a:prstGeom prst="rect">
            <a:avLst/>
          </a:prstGeom>
          <a:noFill/>
        </p:spPr>
        <p:txBody>
          <a:bodyPr wrap="square" rtlCol="0">
            <a:spAutoFit/>
          </a:bodyPr>
          <a:lstStyle/>
          <a:p>
            <a:r>
              <a:rPr lang="fr-FR" dirty="0"/>
              <a:t>Y = b0 + b1*X1</a:t>
            </a:r>
          </a:p>
          <a:p>
            <a:r>
              <a:rPr lang="fr-FR" sz="1400" dirty="0"/>
              <a:t>Estimation du salaire en fonction de l’expérience</a:t>
            </a:r>
          </a:p>
        </p:txBody>
      </p:sp>
      <p:sp>
        <p:nvSpPr>
          <p:cNvPr id="23" name="ZoneTexte 22">
            <a:extLst>
              <a:ext uri="{FF2B5EF4-FFF2-40B4-BE49-F238E27FC236}">
                <a16:creationId xmlns:a16="http://schemas.microsoft.com/office/drawing/2014/main" id="{F3C66685-7ECE-4DCE-A741-AF78DD7924E2}"/>
              </a:ext>
            </a:extLst>
          </p:cNvPr>
          <p:cNvSpPr txBox="1"/>
          <p:nvPr/>
        </p:nvSpPr>
        <p:spPr>
          <a:xfrm>
            <a:off x="2752154" y="5132829"/>
            <a:ext cx="3205153" cy="923330"/>
          </a:xfrm>
          <a:prstGeom prst="rect">
            <a:avLst/>
          </a:prstGeom>
          <a:noFill/>
        </p:spPr>
        <p:txBody>
          <a:bodyPr wrap="square" rtlCol="0">
            <a:spAutoFit/>
          </a:bodyPr>
          <a:lstStyle/>
          <a:p>
            <a:r>
              <a:rPr lang="fr-FR" dirty="0"/>
              <a:t>Y = b0 + b1*X1 + b2*X2 + …</a:t>
            </a:r>
          </a:p>
          <a:p>
            <a:r>
              <a:rPr lang="fr-FR" sz="1200" dirty="0"/>
              <a:t>Estimation du salaire en fonction de l’expérience, de l’âge, du niveau d’études, etc…</a:t>
            </a:r>
          </a:p>
        </p:txBody>
      </p:sp>
      <p:sp>
        <p:nvSpPr>
          <p:cNvPr id="3" name="Espace réservé du pied de page 3">
            <a:extLst>
              <a:ext uri="{FF2B5EF4-FFF2-40B4-BE49-F238E27FC236}">
                <a16:creationId xmlns:a16="http://schemas.microsoft.com/office/drawing/2014/main" id="{ACBED2F7-54F2-6F1F-A0A9-36DA7F7CE9F2}"/>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990415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4" grpId="0" animBg="1"/>
      <p:bldP spid="15" grpId="0" animBg="1"/>
      <p:bldP spid="16" grpId="0" animBg="1"/>
      <p:bldP spid="22" grpId="0"/>
      <p:bldP spid="2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0014A0-8384-46C3-9C78-04A41012E9E7}"/>
              </a:ext>
            </a:extLst>
          </p:cNvPr>
          <p:cNvSpPr>
            <a:spLocks noGrp="1"/>
          </p:cNvSpPr>
          <p:nvPr>
            <p:ph type="title"/>
          </p:nvPr>
        </p:nvSpPr>
        <p:spPr>
          <a:xfrm>
            <a:off x="810000" y="447188"/>
            <a:ext cx="11191500" cy="970450"/>
          </a:xfrm>
        </p:spPr>
        <p:txBody>
          <a:bodyPr/>
          <a:lstStyle/>
          <a:p>
            <a:r>
              <a:rPr lang="fr-FR" dirty="0"/>
              <a:t>Statistiques – Méthode des moindres carrés</a:t>
            </a:r>
          </a:p>
        </p:txBody>
      </p:sp>
      <p:cxnSp>
        <p:nvCxnSpPr>
          <p:cNvPr id="5" name="Connecteur droit avec flèche 4">
            <a:extLst>
              <a:ext uri="{FF2B5EF4-FFF2-40B4-BE49-F238E27FC236}">
                <a16:creationId xmlns:a16="http://schemas.microsoft.com/office/drawing/2014/main" id="{A9C98D6B-38B2-486F-AEBD-20ED255AB889}"/>
              </a:ext>
            </a:extLst>
          </p:cNvPr>
          <p:cNvCxnSpPr/>
          <p:nvPr/>
        </p:nvCxnSpPr>
        <p:spPr>
          <a:xfrm flipV="1">
            <a:off x="350157" y="2877457"/>
            <a:ext cx="0" cy="317500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7DDF056F-FA70-43E6-96BC-6F1ECF2712F6}"/>
              </a:ext>
            </a:extLst>
          </p:cNvPr>
          <p:cNvCxnSpPr>
            <a:cxnSpLocks/>
            <a:endCxn id="53" idx="0"/>
          </p:cNvCxnSpPr>
          <p:nvPr/>
        </p:nvCxnSpPr>
        <p:spPr>
          <a:xfrm>
            <a:off x="205805" y="5938934"/>
            <a:ext cx="5514637" cy="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11" name="Signe Plus 10">
            <a:extLst>
              <a:ext uri="{FF2B5EF4-FFF2-40B4-BE49-F238E27FC236}">
                <a16:creationId xmlns:a16="http://schemas.microsoft.com/office/drawing/2014/main" id="{646A7A6A-279C-426A-AC78-A30B11DF5324}"/>
              </a:ext>
            </a:extLst>
          </p:cNvPr>
          <p:cNvSpPr/>
          <p:nvPr/>
        </p:nvSpPr>
        <p:spPr>
          <a:xfrm>
            <a:off x="1004969" y="4058570"/>
            <a:ext cx="228598" cy="304787"/>
          </a:xfrm>
          <a:prstGeom prst="mathPlus">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Signe Plus 26">
            <a:extLst>
              <a:ext uri="{FF2B5EF4-FFF2-40B4-BE49-F238E27FC236}">
                <a16:creationId xmlns:a16="http://schemas.microsoft.com/office/drawing/2014/main" id="{4C450E00-D979-4772-980D-B3AF0CBCE9A4}"/>
              </a:ext>
            </a:extLst>
          </p:cNvPr>
          <p:cNvSpPr/>
          <p:nvPr/>
        </p:nvSpPr>
        <p:spPr>
          <a:xfrm>
            <a:off x="1834172" y="4363357"/>
            <a:ext cx="194126" cy="304787"/>
          </a:xfrm>
          <a:prstGeom prst="mathPlus">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Signe Plus 27">
            <a:extLst>
              <a:ext uri="{FF2B5EF4-FFF2-40B4-BE49-F238E27FC236}">
                <a16:creationId xmlns:a16="http://schemas.microsoft.com/office/drawing/2014/main" id="{80BD369A-8D86-4E0F-957B-A0B4EDE3A072}"/>
              </a:ext>
            </a:extLst>
          </p:cNvPr>
          <p:cNvSpPr/>
          <p:nvPr/>
        </p:nvSpPr>
        <p:spPr>
          <a:xfrm>
            <a:off x="2153554" y="3541956"/>
            <a:ext cx="228598" cy="304787"/>
          </a:xfrm>
          <a:prstGeom prst="mathPlus">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Signe Plus 28">
            <a:extLst>
              <a:ext uri="{FF2B5EF4-FFF2-40B4-BE49-F238E27FC236}">
                <a16:creationId xmlns:a16="http://schemas.microsoft.com/office/drawing/2014/main" id="{08D0DA09-2589-419F-BA4E-FE89741AF268}"/>
              </a:ext>
            </a:extLst>
          </p:cNvPr>
          <p:cNvSpPr/>
          <p:nvPr/>
        </p:nvSpPr>
        <p:spPr>
          <a:xfrm>
            <a:off x="3138397" y="4007776"/>
            <a:ext cx="228598" cy="304787"/>
          </a:xfrm>
          <a:prstGeom prst="mathPlus">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0" name="Signe Plus 29">
            <a:extLst>
              <a:ext uri="{FF2B5EF4-FFF2-40B4-BE49-F238E27FC236}">
                <a16:creationId xmlns:a16="http://schemas.microsoft.com/office/drawing/2014/main" id="{F82573FC-D2DE-4331-913A-44F8C1636AE1}"/>
              </a:ext>
            </a:extLst>
          </p:cNvPr>
          <p:cNvSpPr/>
          <p:nvPr/>
        </p:nvSpPr>
        <p:spPr>
          <a:xfrm>
            <a:off x="2788557" y="3131477"/>
            <a:ext cx="228598" cy="304787"/>
          </a:xfrm>
          <a:prstGeom prst="mathPlus">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Signe Plus 30">
            <a:extLst>
              <a:ext uri="{FF2B5EF4-FFF2-40B4-BE49-F238E27FC236}">
                <a16:creationId xmlns:a16="http://schemas.microsoft.com/office/drawing/2014/main" id="{ED18775D-2C50-4348-BD34-FB9AEA30CD0F}"/>
              </a:ext>
            </a:extLst>
          </p:cNvPr>
          <p:cNvSpPr/>
          <p:nvPr/>
        </p:nvSpPr>
        <p:spPr>
          <a:xfrm>
            <a:off x="3663335" y="3821356"/>
            <a:ext cx="228598" cy="304787"/>
          </a:xfrm>
          <a:prstGeom prst="mathPlus">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Signe Plus 31">
            <a:extLst>
              <a:ext uri="{FF2B5EF4-FFF2-40B4-BE49-F238E27FC236}">
                <a16:creationId xmlns:a16="http://schemas.microsoft.com/office/drawing/2014/main" id="{54C63888-1A61-4961-961B-988D19B21155}"/>
              </a:ext>
            </a:extLst>
          </p:cNvPr>
          <p:cNvSpPr/>
          <p:nvPr/>
        </p:nvSpPr>
        <p:spPr>
          <a:xfrm>
            <a:off x="3891933" y="2963857"/>
            <a:ext cx="228598" cy="304787"/>
          </a:xfrm>
          <a:prstGeom prst="mathPlus">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Signe Plus 32">
            <a:extLst>
              <a:ext uri="{FF2B5EF4-FFF2-40B4-BE49-F238E27FC236}">
                <a16:creationId xmlns:a16="http://schemas.microsoft.com/office/drawing/2014/main" id="{D0A9DE23-18B5-4F81-8CB0-DA9DDC661853}"/>
              </a:ext>
            </a:extLst>
          </p:cNvPr>
          <p:cNvSpPr/>
          <p:nvPr/>
        </p:nvSpPr>
        <p:spPr>
          <a:xfrm>
            <a:off x="890670" y="4760636"/>
            <a:ext cx="228598" cy="304787"/>
          </a:xfrm>
          <a:prstGeom prst="mathPlus">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4" name="Connecteur droit 33">
            <a:extLst>
              <a:ext uri="{FF2B5EF4-FFF2-40B4-BE49-F238E27FC236}">
                <a16:creationId xmlns:a16="http://schemas.microsoft.com/office/drawing/2014/main" id="{783CA5F6-894D-4D00-8165-D494E02D3F1E}"/>
              </a:ext>
            </a:extLst>
          </p:cNvPr>
          <p:cNvCxnSpPr/>
          <p:nvPr/>
        </p:nvCxnSpPr>
        <p:spPr>
          <a:xfrm flipV="1">
            <a:off x="363023" y="3324823"/>
            <a:ext cx="4038257" cy="1477045"/>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Connecteur droit 35">
            <a:extLst>
              <a:ext uri="{FF2B5EF4-FFF2-40B4-BE49-F238E27FC236}">
                <a16:creationId xmlns:a16="http://schemas.microsoft.com/office/drawing/2014/main" id="{2DBFC5DB-CD0D-4969-AD87-AE41F1E30ECA}"/>
              </a:ext>
            </a:extLst>
          </p:cNvPr>
          <p:cNvCxnSpPr>
            <a:cxnSpLocks/>
          </p:cNvCxnSpPr>
          <p:nvPr/>
        </p:nvCxnSpPr>
        <p:spPr>
          <a:xfrm>
            <a:off x="1001266" y="4546156"/>
            <a:ext cx="0" cy="366874"/>
          </a:xfrm>
          <a:prstGeom prst="line">
            <a:avLst/>
          </a:prstGeom>
          <a:ln w="15875">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829EE442-1450-4D15-81F0-437C01982AD9}"/>
              </a:ext>
            </a:extLst>
          </p:cNvPr>
          <p:cNvCxnSpPr>
            <a:cxnSpLocks/>
          </p:cNvCxnSpPr>
          <p:nvPr/>
        </p:nvCxnSpPr>
        <p:spPr>
          <a:xfrm>
            <a:off x="1119268" y="4160170"/>
            <a:ext cx="0" cy="365986"/>
          </a:xfrm>
          <a:prstGeom prst="line">
            <a:avLst/>
          </a:prstGeom>
          <a:ln w="15875">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BDC7BC78-2D1D-491D-8E18-F012F43E1EF3}"/>
              </a:ext>
            </a:extLst>
          </p:cNvPr>
          <p:cNvCxnSpPr>
            <a:cxnSpLocks/>
          </p:cNvCxnSpPr>
          <p:nvPr/>
        </p:nvCxnSpPr>
        <p:spPr>
          <a:xfrm>
            <a:off x="2267853" y="3759269"/>
            <a:ext cx="0" cy="366874"/>
          </a:xfrm>
          <a:prstGeom prst="line">
            <a:avLst/>
          </a:prstGeom>
          <a:ln w="15875">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CB85A56E-EE64-4179-B5D3-A83B7E395090}"/>
              </a:ext>
            </a:extLst>
          </p:cNvPr>
          <p:cNvCxnSpPr>
            <a:cxnSpLocks/>
          </p:cNvCxnSpPr>
          <p:nvPr/>
        </p:nvCxnSpPr>
        <p:spPr>
          <a:xfrm>
            <a:off x="1931235" y="4210963"/>
            <a:ext cx="0" cy="366874"/>
          </a:xfrm>
          <a:prstGeom prst="line">
            <a:avLst/>
          </a:prstGeom>
          <a:ln w="15875">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729EC88F-CBA0-4A8A-8E98-081128370138}"/>
              </a:ext>
            </a:extLst>
          </p:cNvPr>
          <p:cNvCxnSpPr>
            <a:cxnSpLocks/>
          </p:cNvCxnSpPr>
          <p:nvPr/>
        </p:nvCxnSpPr>
        <p:spPr>
          <a:xfrm>
            <a:off x="2902856" y="3291801"/>
            <a:ext cx="0" cy="585985"/>
          </a:xfrm>
          <a:prstGeom prst="line">
            <a:avLst/>
          </a:prstGeom>
          <a:ln w="15875">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47" name="Connecteur droit 46">
            <a:extLst>
              <a:ext uri="{FF2B5EF4-FFF2-40B4-BE49-F238E27FC236}">
                <a16:creationId xmlns:a16="http://schemas.microsoft.com/office/drawing/2014/main" id="{8ECD81DA-E2B7-4E86-8EA2-A7350D729DA5}"/>
              </a:ext>
            </a:extLst>
          </p:cNvPr>
          <p:cNvCxnSpPr>
            <a:cxnSpLocks/>
          </p:cNvCxnSpPr>
          <p:nvPr/>
        </p:nvCxnSpPr>
        <p:spPr>
          <a:xfrm>
            <a:off x="3777634" y="3614057"/>
            <a:ext cx="0" cy="375037"/>
          </a:xfrm>
          <a:prstGeom prst="line">
            <a:avLst/>
          </a:prstGeom>
          <a:ln w="15875">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48" name="Connecteur droit 47">
            <a:extLst>
              <a:ext uri="{FF2B5EF4-FFF2-40B4-BE49-F238E27FC236}">
                <a16:creationId xmlns:a16="http://schemas.microsoft.com/office/drawing/2014/main" id="{056BD533-C449-4111-8326-87D65AB03752}"/>
              </a:ext>
            </a:extLst>
          </p:cNvPr>
          <p:cNvCxnSpPr>
            <a:cxnSpLocks/>
          </p:cNvCxnSpPr>
          <p:nvPr/>
        </p:nvCxnSpPr>
        <p:spPr>
          <a:xfrm>
            <a:off x="4022234" y="3108364"/>
            <a:ext cx="0" cy="366874"/>
          </a:xfrm>
          <a:prstGeom prst="line">
            <a:avLst/>
          </a:prstGeom>
          <a:ln w="15875">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51" name="Connecteur droit 50">
            <a:extLst>
              <a:ext uri="{FF2B5EF4-FFF2-40B4-BE49-F238E27FC236}">
                <a16:creationId xmlns:a16="http://schemas.microsoft.com/office/drawing/2014/main" id="{917E775B-7493-4F27-8743-3A67190562B9}"/>
              </a:ext>
            </a:extLst>
          </p:cNvPr>
          <p:cNvCxnSpPr>
            <a:cxnSpLocks/>
          </p:cNvCxnSpPr>
          <p:nvPr/>
        </p:nvCxnSpPr>
        <p:spPr>
          <a:xfrm>
            <a:off x="3252696" y="3759269"/>
            <a:ext cx="0" cy="375037"/>
          </a:xfrm>
          <a:prstGeom prst="line">
            <a:avLst/>
          </a:prstGeom>
          <a:ln w="15875">
            <a:solidFill>
              <a:srgbClr val="0070C0"/>
            </a:solidFill>
            <a:prstDash val="dash"/>
          </a:ln>
        </p:spPr>
        <p:style>
          <a:lnRef idx="1">
            <a:schemeClr val="accent1"/>
          </a:lnRef>
          <a:fillRef idx="0">
            <a:schemeClr val="accent1"/>
          </a:fillRef>
          <a:effectRef idx="0">
            <a:schemeClr val="accent1"/>
          </a:effectRef>
          <a:fontRef idx="minor">
            <a:schemeClr val="tx1"/>
          </a:fontRef>
        </p:style>
      </p:cxnSp>
      <p:sp>
        <p:nvSpPr>
          <p:cNvPr id="52" name="ZoneTexte 51">
            <a:extLst>
              <a:ext uri="{FF2B5EF4-FFF2-40B4-BE49-F238E27FC236}">
                <a16:creationId xmlns:a16="http://schemas.microsoft.com/office/drawing/2014/main" id="{BADFB038-ADFA-4F62-91EE-54AD455599BB}"/>
              </a:ext>
            </a:extLst>
          </p:cNvPr>
          <p:cNvSpPr txBox="1"/>
          <p:nvPr/>
        </p:nvSpPr>
        <p:spPr>
          <a:xfrm>
            <a:off x="400929" y="2865184"/>
            <a:ext cx="1665275" cy="369332"/>
          </a:xfrm>
          <a:prstGeom prst="rect">
            <a:avLst/>
          </a:prstGeom>
          <a:noFill/>
        </p:spPr>
        <p:txBody>
          <a:bodyPr wrap="square" rtlCol="0">
            <a:spAutoFit/>
          </a:bodyPr>
          <a:lstStyle/>
          <a:p>
            <a:r>
              <a:rPr lang="fr-FR" dirty="0"/>
              <a:t>Salaire (€)</a:t>
            </a:r>
          </a:p>
        </p:txBody>
      </p:sp>
      <p:sp>
        <p:nvSpPr>
          <p:cNvPr id="53" name="ZoneTexte 52">
            <a:extLst>
              <a:ext uri="{FF2B5EF4-FFF2-40B4-BE49-F238E27FC236}">
                <a16:creationId xmlns:a16="http://schemas.microsoft.com/office/drawing/2014/main" id="{968FF8C6-FA2F-4CC1-AFE6-279A0FC5F9ED}"/>
              </a:ext>
            </a:extLst>
          </p:cNvPr>
          <p:cNvSpPr txBox="1"/>
          <p:nvPr/>
        </p:nvSpPr>
        <p:spPr>
          <a:xfrm>
            <a:off x="4484915" y="5938934"/>
            <a:ext cx="2471053" cy="369332"/>
          </a:xfrm>
          <a:prstGeom prst="rect">
            <a:avLst/>
          </a:prstGeom>
          <a:noFill/>
        </p:spPr>
        <p:txBody>
          <a:bodyPr wrap="square" rtlCol="0">
            <a:spAutoFit/>
          </a:bodyPr>
          <a:lstStyle/>
          <a:p>
            <a:r>
              <a:rPr lang="fr-FR" dirty="0"/>
              <a:t>Expérience</a:t>
            </a:r>
          </a:p>
        </p:txBody>
      </p:sp>
      <mc:AlternateContent xmlns:mc="http://schemas.openxmlformats.org/markup-compatibility/2006" xmlns:a14="http://schemas.microsoft.com/office/drawing/2010/main">
        <mc:Choice Requires="a14">
          <p:sp>
            <p:nvSpPr>
              <p:cNvPr id="57" name="ZoneTexte 56">
                <a:extLst>
                  <a:ext uri="{FF2B5EF4-FFF2-40B4-BE49-F238E27FC236}">
                    <a16:creationId xmlns:a16="http://schemas.microsoft.com/office/drawing/2014/main" id="{BE22BF47-E411-4F44-91E3-BA416B79DE43}"/>
                  </a:ext>
                </a:extLst>
              </p:cNvPr>
              <p:cNvSpPr txBox="1"/>
              <p:nvPr/>
            </p:nvSpPr>
            <p:spPr>
              <a:xfrm>
                <a:off x="5399313" y="3759269"/>
                <a:ext cx="5203365" cy="830997"/>
              </a:xfrm>
              <a:prstGeom prst="rect">
                <a:avLst/>
              </a:prstGeom>
              <a:noFill/>
            </p:spPr>
            <p:txBody>
              <a:bodyPr wrap="square" rtlCol="0">
                <a:spAutoFit/>
              </a:bodyPr>
              <a:lstStyle/>
              <a:p>
                <a:r>
                  <a:rPr lang="fr-FR" sz="4800" dirty="0"/>
                  <a:t>Min ( </a:t>
                </a:r>
                <a14:m>
                  <m:oMath xmlns:m="http://schemas.openxmlformats.org/officeDocument/2006/math">
                    <m:nary>
                      <m:naryPr>
                        <m:chr m:val="∑"/>
                        <m:subHide m:val="on"/>
                        <m:supHide m:val="on"/>
                        <m:ctrlPr>
                          <a:rPr lang="fr-FR" sz="4800" i="1" smtClean="0">
                            <a:latin typeface="Cambria Math" panose="02040503050406030204" pitchFamily="18" charset="0"/>
                            <a:ea typeface="Cambria Math" panose="02040503050406030204" pitchFamily="18" charset="0"/>
                          </a:rPr>
                        </m:ctrlPr>
                      </m:naryPr>
                      <m:sub/>
                      <m:sup/>
                      <m:e>
                        <m:r>
                          <a:rPr lang="fr-FR" sz="4800" i="1">
                            <a:latin typeface="Cambria Math" panose="02040503050406030204" pitchFamily="18" charset="0"/>
                            <a:ea typeface="Cambria Math" panose="02040503050406030204" pitchFamily="18" charset="0"/>
                          </a:rPr>
                          <m:t> </m:t>
                        </m:r>
                      </m:e>
                    </m:nary>
                    <m:sSup>
                      <m:sSupPr>
                        <m:ctrlPr>
                          <a:rPr lang="fr-FR" sz="4800" i="1" smtClean="0">
                            <a:latin typeface="Cambria Math" panose="02040503050406030204" pitchFamily="18" charset="0"/>
                            <a:ea typeface="Cambria Math" panose="02040503050406030204" pitchFamily="18" charset="0"/>
                          </a:rPr>
                        </m:ctrlPr>
                      </m:sSupPr>
                      <m:e>
                        <m:r>
                          <a:rPr lang="fr-FR" sz="4800" b="0" i="1" smtClean="0">
                            <a:latin typeface="Cambria Math" panose="02040503050406030204" pitchFamily="18" charset="0"/>
                            <a:ea typeface="Cambria Math" panose="02040503050406030204" pitchFamily="18" charset="0"/>
                          </a:rPr>
                          <m:t>(</m:t>
                        </m:r>
                        <m:r>
                          <a:rPr lang="fr-FR" sz="4800" b="0" i="1" smtClean="0">
                            <a:latin typeface="Cambria Math" panose="02040503050406030204" pitchFamily="18" charset="0"/>
                            <a:ea typeface="Cambria Math" panose="02040503050406030204" pitchFamily="18" charset="0"/>
                          </a:rPr>
                          <m:t>𝑦</m:t>
                        </m:r>
                        <m:r>
                          <a:rPr lang="fr-FR" sz="4800" b="0" i="1" smtClean="0">
                            <a:latin typeface="Cambria Math" panose="02040503050406030204" pitchFamily="18" charset="0"/>
                            <a:ea typeface="Cambria Math" panose="02040503050406030204" pitchFamily="18" charset="0"/>
                          </a:rPr>
                          <m:t> − </m:t>
                        </m:r>
                        <m:acc>
                          <m:accPr>
                            <m:chr m:val="̂"/>
                            <m:ctrlPr>
                              <a:rPr lang="fr-FR" sz="4800" b="0" i="1" smtClean="0">
                                <a:latin typeface="Cambria Math" panose="02040503050406030204" pitchFamily="18" charset="0"/>
                                <a:ea typeface="Cambria Math" panose="02040503050406030204" pitchFamily="18" charset="0"/>
                              </a:rPr>
                            </m:ctrlPr>
                          </m:accPr>
                          <m:e>
                            <m:r>
                              <a:rPr lang="fr-FR" sz="4800" b="0" i="1" smtClean="0">
                                <a:latin typeface="Cambria Math" panose="02040503050406030204" pitchFamily="18" charset="0"/>
                                <a:ea typeface="Cambria Math" panose="02040503050406030204" pitchFamily="18" charset="0"/>
                              </a:rPr>
                              <m:t>𝑦</m:t>
                            </m:r>
                          </m:e>
                        </m:acc>
                        <m:r>
                          <a:rPr lang="fr-FR" sz="4800" b="0" i="1" smtClean="0">
                            <a:latin typeface="Cambria Math" panose="02040503050406030204" pitchFamily="18" charset="0"/>
                            <a:ea typeface="Cambria Math" panose="02040503050406030204" pitchFamily="18" charset="0"/>
                          </a:rPr>
                          <m:t>)</m:t>
                        </m:r>
                      </m:e>
                      <m:sup>
                        <m:r>
                          <a:rPr lang="fr-FR" sz="4800" b="0" i="1" smtClean="0">
                            <a:latin typeface="Cambria Math" panose="02040503050406030204" pitchFamily="18" charset="0"/>
                            <a:ea typeface="Cambria Math" panose="02040503050406030204" pitchFamily="18" charset="0"/>
                          </a:rPr>
                          <m:t>2</m:t>
                        </m:r>
                      </m:sup>
                    </m:sSup>
                  </m:oMath>
                </a14:m>
                <a:r>
                  <a:rPr lang="fr-FR" sz="4800" dirty="0"/>
                  <a:t>)</a:t>
                </a:r>
              </a:p>
            </p:txBody>
          </p:sp>
        </mc:Choice>
        <mc:Fallback xmlns="">
          <p:sp>
            <p:nvSpPr>
              <p:cNvPr id="57" name="ZoneTexte 56">
                <a:extLst>
                  <a:ext uri="{FF2B5EF4-FFF2-40B4-BE49-F238E27FC236}">
                    <a16:creationId xmlns:a16="http://schemas.microsoft.com/office/drawing/2014/main" id="{BE22BF47-E411-4F44-91E3-BA416B79DE43}"/>
                  </a:ext>
                </a:extLst>
              </p:cNvPr>
              <p:cNvSpPr txBox="1">
                <a:spLocks noRot="1" noChangeAspect="1" noMove="1" noResize="1" noEditPoints="1" noAdjustHandles="1" noChangeArrowheads="1" noChangeShapeType="1" noTextEdit="1"/>
              </p:cNvSpPr>
              <p:nvPr/>
            </p:nvSpPr>
            <p:spPr>
              <a:xfrm>
                <a:off x="5399313" y="3759269"/>
                <a:ext cx="5203365" cy="830997"/>
              </a:xfrm>
              <a:prstGeom prst="rect">
                <a:avLst/>
              </a:prstGeom>
              <a:blipFill>
                <a:blip r:embed="rId3"/>
                <a:stretch>
                  <a:fillRect l="-5393" t="-16912" r="-4807" b="-38235"/>
                </a:stretch>
              </a:blipFill>
            </p:spPr>
            <p:txBody>
              <a:bodyPr/>
              <a:lstStyle/>
              <a:p>
                <a:r>
                  <a:rPr lang="fr-FR">
                    <a:noFill/>
                  </a:rPr>
                  <a:t> </a:t>
                </a:r>
              </a:p>
            </p:txBody>
          </p:sp>
        </mc:Fallback>
      </mc:AlternateContent>
      <p:sp>
        <p:nvSpPr>
          <p:cNvPr id="3" name="Espace réservé du pied de page 3">
            <a:extLst>
              <a:ext uri="{FF2B5EF4-FFF2-40B4-BE49-F238E27FC236}">
                <a16:creationId xmlns:a16="http://schemas.microsoft.com/office/drawing/2014/main" id="{8284FE82-E81F-1BE0-A8CF-2D47D98B0BB9}"/>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3364615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76F4E6-E319-4091-9677-00D3A6CF50DE}"/>
              </a:ext>
            </a:extLst>
          </p:cNvPr>
          <p:cNvSpPr>
            <a:spLocks noGrp="1"/>
          </p:cNvSpPr>
          <p:nvPr>
            <p:ph type="title"/>
          </p:nvPr>
        </p:nvSpPr>
        <p:spPr>
          <a:xfrm>
            <a:off x="810000" y="447188"/>
            <a:ext cx="5359921" cy="970450"/>
          </a:xfrm>
        </p:spPr>
        <p:txBody>
          <a:bodyPr>
            <a:normAutofit/>
          </a:bodyPr>
          <a:lstStyle/>
          <a:p>
            <a:r>
              <a:rPr lang="fr-FR"/>
              <a:t>RLS - Gretl</a:t>
            </a:r>
            <a:endParaRPr lang="fr-FR" dirty="0"/>
          </a:p>
        </p:txBody>
      </p:sp>
      <p:sp>
        <p:nvSpPr>
          <p:cNvPr id="3" name="Espace réservé du contenu 2">
            <a:extLst>
              <a:ext uri="{FF2B5EF4-FFF2-40B4-BE49-F238E27FC236}">
                <a16:creationId xmlns:a16="http://schemas.microsoft.com/office/drawing/2014/main" id="{18D7DA0A-292A-4FB1-89C7-DC825F35BB5C}"/>
              </a:ext>
            </a:extLst>
          </p:cNvPr>
          <p:cNvSpPr>
            <a:spLocks noGrp="1"/>
          </p:cNvSpPr>
          <p:nvPr>
            <p:ph idx="1"/>
          </p:nvPr>
        </p:nvSpPr>
        <p:spPr>
          <a:xfrm>
            <a:off x="818712" y="2222287"/>
            <a:ext cx="5351209" cy="3636511"/>
          </a:xfrm>
        </p:spPr>
        <p:txBody>
          <a:bodyPr>
            <a:normAutofit fontScale="92500" lnSpcReduction="20000"/>
          </a:bodyPr>
          <a:lstStyle/>
          <a:p>
            <a:pPr marL="0" indent="0">
              <a:buNone/>
            </a:pPr>
            <a:r>
              <a:rPr lang="fr-FR" dirty="0"/>
              <a:t>Il existe des logiciel pour construire une </a:t>
            </a:r>
            <a:r>
              <a:rPr lang="fr-FR" dirty="0" err="1"/>
              <a:t>regression</a:t>
            </a:r>
            <a:r>
              <a:rPr lang="fr-FR" dirty="0"/>
              <a:t> linéaire de manière simple.</a:t>
            </a:r>
          </a:p>
          <a:p>
            <a:pPr marL="0" indent="0">
              <a:buNone/>
            </a:pPr>
            <a:r>
              <a:rPr lang="fr-FR" dirty="0"/>
              <a:t>Le logiciel GRETL en est un, il vous donne directement la droite des moindres carrés à partir d’un tableau de </a:t>
            </a:r>
            <a:r>
              <a:rPr lang="fr-FR" dirty="0" err="1"/>
              <a:t>regression</a:t>
            </a:r>
            <a:r>
              <a:rPr lang="fr-FR" dirty="0"/>
              <a:t> linéaire.</a:t>
            </a:r>
          </a:p>
          <a:p>
            <a:pPr marL="0" indent="0">
              <a:buNone/>
            </a:pPr>
            <a:endParaRPr lang="fr-FR" dirty="0"/>
          </a:p>
          <a:p>
            <a:r>
              <a:rPr lang="fr-FR" dirty="0"/>
              <a:t>Lancer </a:t>
            </a:r>
            <a:r>
              <a:rPr lang="fr-FR" dirty="0" err="1"/>
              <a:t>Gretl</a:t>
            </a:r>
            <a:endParaRPr lang="fr-FR" dirty="0"/>
          </a:p>
          <a:p>
            <a:r>
              <a:rPr lang="fr-FR" dirty="0"/>
              <a:t>Charger le fichier fourni</a:t>
            </a:r>
          </a:p>
          <a:p>
            <a:r>
              <a:rPr lang="fr-FR" dirty="0"/>
              <a:t>Aller dans modèle et choisir la variable dépendante vis-à-vis des variables indépendantes</a:t>
            </a:r>
          </a:p>
          <a:p>
            <a:r>
              <a:rPr lang="fr-FR" dirty="0"/>
              <a:t>Valider et construire un modèle de RLS</a:t>
            </a:r>
          </a:p>
        </p:txBody>
      </p:sp>
      <p:sp>
        <p:nvSpPr>
          <p:cNvPr id="15" name="Rectangle 10">
            <a:extLst>
              <a:ext uri="{FF2B5EF4-FFF2-40B4-BE49-F238E27FC236}">
                <a16:creationId xmlns:a16="http://schemas.microsoft.com/office/drawing/2014/main" id="{1C524A27-B6C0-41EA-ABCB-AA2E61FC0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75898" y="0"/>
            <a:ext cx="571305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7">
            <a:extLst>
              <a:ext uri="{FF2B5EF4-FFF2-40B4-BE49-F238E27FC236}">
                <a16:creationId xmlns:a16="http://schemas.microsoft.com/office/drawing/2014/main" id="{F3FCE8DC-E7A6-4A8F-BB57-A87EC4B84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28932" y="958640"/>
            <a:ext cx="4419604"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 5" descr="Une image contenant capture d’écran&#10;&#10;Description générée automatiquement">
            <a:extLst>
              <a:ext uri="{FF2B5EF4-FFF2-40B4-BE49-F238E27FC236}">
                <a16:creationId xmlns:a16="http://schemas.microsoft.com/office/drawing/2014/main" id="{57DBB6A5-A362-4EDE-AA3F-B5FD14714503}"/>
              </a:ext>
            </a:extLst>
          </p:cNvPr>
          <p:cNvPicPr>
            <a:picLocks noChangeAspect="1"/>
          </p:cNvPicPr>
          <p:nvPr/>
        </p:nvPicPr>
        <p:blipFill rotWithShape="1">
          <a:blip r:embed="rId2"/>
          <a:srcRect l="567" r="5" b="5"/>
          <a:stretch/>
        </p:blipFill>
        <p:spPr>
          <a:xfrm>
            <a:off x="7410517" y="1258529"/>
            <a:ext cx="3832042" cy="4330205"/>
          </a:xfrm>
          <a:prstGeom prst="rect">
            <a:avLst/>
          </a:prstGeom>
        </p:spPr>
      </p:pic>
      <p:sp>
        <p:nvSpPr>
          <p:cNvPr id="5" name="Espace réservé du pied de page 3">
            <a:extLst>
              <a:ext uri="{FF2B5EF4-FFF2-40B4-BE49-F238E27FC236}">
                <a16:creationId xmlns:a16="http://schemas.microsoft.com/office/drawing/2014/main" id="{5C3A1D03-1B74-7E19-F6EA-988FE9CACE34}"/>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486841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565007-ADB9-4AE9-A14D-386F5721A8E6}"/>
              </a:ext>
            </a:extLst>
          </p:cNvPr>
          <p:cNvSpPr>
            <a:spLocks noGrp="1"/>
          </p:cNvSpPr>
          <p:nvPr>
            <p:ph type="title"/>
          </p:nvPr>
        </p:nvSpPr>
        <p:spPr>
          <a:xfrm>
            <a:off x="810000" y="447188"/>
            <a:ext cx="5359921" cy="970450"/>
          </a:xfrm>
        </p:spPr>
        <p:txBody>
          <a:bodyPr>
            <a:normAutofit/>
          </a:bodyPr>
          <a:lstStyle/>
          <a:p>
            <a:r>
              <a:rPr lang="fr-FR" dirty="0"/>
              <a:t>RLS - </a:t>
            </a:r>
            <a:r>
              <a:rPr lang="fr-FR" dirty="0" err="1"/>
              <a:t>Gretl</a:t>
            </a:r>
            <a:endParaRPr lang="fr-FR" dirty="0"/>
          </a:p>
        </p:txBody>
      </p:sp>
      <p:sp>
        <p:nvSpPr>
          <p:cNvPr id="3" name="Espace réservé du contenu 2">
            <a:extLst>
              <a:ext uri="{FF2B5EF4-FFF2-40B4-BE49-F238E27FC236}">
                <a16:creationId xmlns:a16="http://schemas.microsoft.com/office/drawing/2014/main" id="{A4042A8C-BDF8-4B35-A41B-230ED7E68134}"/>
              </a:ext>
            </a:extLst>
          </p:cNvPr>
          <p:cNvSpPr>
            <a:spLocks noGrp="1"/>
          </p:cNvSpPr>
          <p:nvPr>
            <p:ph idx="1"/>
          </p:nvPr>
        </p:nvSpPr>
        <p:spPr>
          <a:xfrm>
            <a:off x="818712" y="2222287"/>
            <a:ext cx="5351209" cy="3636511"/>
          </a:xfrm>
        </p:spPr>
        <p:txBody>
          <a:bodyPr>
            <a:normAutofit/>
          </a:bodyPr>
          <a:lstStyle/>
          <a:p>
            <a:r>
              <a:rPr lang="fr-FR" dirty="0"/>
              <a:t>Récupérer les données</a:t>
            </a:r>
          </a:p>
          <a:p>
            <a:r>
              <a:rPr lang="fr-FR" dirty="0"/>
              <a:t>Lire les coefficients b0 et b1</a:t>
            </a:r>
          </a:p>
          <a:p>
            <a:r>
              <a:rPr lang="fr-FR" dirty="0"/>
              <a:t>L’écart type et le p-value</a:t>
            </a:r>
          </a:p>
          <a:p>
            <a:r>
              <a:rPr lang="fr-FR" dirty="0"/>
              <a:t>Le R2 et le Adj R2 </a:t>
            </a:r>
          </a:p>
        </p:txBody>
      </p:sp>
      <p:sp>
        <p:nvSpPr>
          <p:cNvPr id="18" name="Rectangle 17">
            <a:extLst>
              <a:ext uri="{FF2B5EF4-FFF2-40B4-BE49-F238E27FC236}">
                <a16:creationId xmlns:a16="http://schemas.microsoft.com/office/drawing/2014/main" id="{1C524A27-B6C0-41EA-ABCB-AA2E61FC0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75898" y="0"/>
            <a:ext cx="571305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7">
            <a:extLst>
              <a:ext uri="{FF2B5EF4-FFF2-40B4-BE49-F238E27FC236}">
                <a16:creationId xmlns:a16="http://schemas.microsoft.com/office/drawing/2014/main" id="{F3FCE8DC-E7A6-4A8F-BB57-A87EC4B84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28932" y="958640"/>
            <a:ext cx="4419604"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 7" descr="Une image contenant capture d’écran&#10;&#10;Description générée automatiquement">
            <a:extLst>
              <a:ext uri="{FF2B5EF4-FFF2-40B4-BE49-F238E27FC236}">
                <a16:creationId xmlns:a16="http://schemas.microsoft.com/office/drawing/2014/main" id="{E888EB71-6B5B-43BE-BF6B-5A0D8E29380C}"/>
              </a:ext>
            </a:extLst>
          </p:cNvPr>
          <p:cNvPicPr>
            <a:picLocks noChangeAspect="1"/>
          </p:cNvPicPr>
          <p:nvPr/>
        </p:nvPicPr>
        <p:blipFill rotWithShape="1">
          <a:blip r:embed="rId2"/>
          <a:srcRect r="35618" b="-3"/>
          <a:stretch/>
        </p:blipFill>
        <p:spPr>
          <a:xfrm>
            <a:off x="7410517" y="1258529"/>
            <a:ext cx="3832042" cy="4330205"/>
          </a:xfrm>
          <a:prstGeom prst="rect">
            <a:avLst/>
          </a:prstGeom>
        </p:spPr>
      </p:pic>
      <p:sp>
        <p:nvSpPr>
          <p:cNvPr id="5" name="Espace réservé du pied de page 3">
            <a:extLst>
              <a:ext uri="{FF2B5EF4-FFF2-40B4-BE49-F238E27FC236}">
                <a16:creationId xmlns:a16="http://schemas.microsoft.com/office/drawing/2014/main" id="{321D89EA-2FED-BB4C-95B6-AAC065861DD4}"/>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29759724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565007-ADB9-4AE9-A14D-386F5721A8E6}"/>
              </a:ext>
            </a:extLst>
          </p:cNvPr>
          <p:cNvSpPr>
            <a:spLocks noGrp="1"/>
          </p:cNvSpPr>
          <p:nvPr>
            <p:ph type="title"/>
          </p:nvPr>
        </p:nvSpPr>
        <p:spPr>
          <a:xfrm>
            <a:off x="810000" y="447188"/>
            <a:ext cx="10571998" cy="970450"/>
          </a:xfrm>
        </p:spPr>
        <p:txBody>
          <a:bodyPr>
            <a:normAutofit/>
          </a:bodyPr>
          <a:lstStyle/>
          <a:p>
            <a:r>
              <a:rPr lang="fr-FR" dirty="0"/>
              <a:t>RLS - </a:t>
            </a:r>
            <a:r>
              <a:rPr lang="fr-FR" dirty="0" err="1"/>
              <a:t>Gretl</a:t>
            </a:r>
            <a:endParaRPr lang="fr-FR" dirty="0"/>
          </a:p>
        </p:txBody>
      </p:sp>
      <p:sp>
        <p:nvSpPr>
          <p:cNvPr id="3" name="Espace réservé du contenu 2">
            <a:extLst>
              <a:ext uri="{FF2B5EF4-FFF2-40B4-BE49-F238E27FC236}">
                <a16:creationId xmlns:a16="http://schemas.microsoft.com/office/drawing/2014/main" id="{A4042A8C-BDF8-4B35-A41B-230ED7E68134}"/>
              </a:ext>
            </a:extLst>
          </p:cNvPr>
          <p:cNvSpPr>
            <a:spLocks noGrp="1"/>
          </p:cNvSpPr>
          <p:nvPr>
            <p:ph idx="1"/>
          </p:nvPr>
        </p:nvSpPr>
        <p:spPr>
          <a:xfrm>
            <a:off x="818713" y="2413000"/>
            <a:ext cx="3835583" cy="3632200"/>
          </a:xfrm>
        </p:spPr>
        <p:txBody>
          <a:bodyPr>
            <a:normAutofit/>
          </a:bodyPr>
          <a:lstStyle/>
          <a:p>
            <a:r>
              <a:rPr lang="fr-FR" sz="1600"/>
              <a:t>Récupérer les données</a:t>
            </a:r>
          </a:p>
          <a:p>
            <a:r>
              <a:rPr lang="fr-FR" sz="1600"/>
              <a:t>Lire les coefficients b0 et b1</a:t>
            </a:r>
          </a:p>
          <a:p>
            <a:r>
              <a:rPr lang="fr-FR" sz="1600"/>
              <a:t>L’écart type et le p-value</a:t>
            </a:r>
          </a:p>
          <a:p>
            <a:r>
              <a:rPr lang="fr-FR" sz="1600"/>
              <a:t>Le R2 et le Adj R2 </a:t>
            </a:r>
          </a:p>
        </p:txBody>
      </p:sp>
      <p:pic>
        <p:nvPicPr>
          <p:cNvPr id="6" name="Image 5" descr="Une image contenant capture d’écran&#10;&#10;Description générée automatiquement">
            <a:extLst>
              <a:ext uri="{FF2B5EF4-FFF2-40B4-BE49-F238E27FC236}">
                <a16:creationId xmlns:a16="http://schemas.microsoft.com/office/drawing/2014/main" id="{46D33449-A04D-4C74-BB94-9EBED0C7FD09}"/>
              </a:ext>
            </a:extLst>
          </p:cNvPr>
          <p:cNvPicPr>
            <a:picLocks noChangeAspect="1"/>
          </p:cNvPicPr>
          <p:nvPr/>
        </p:nvPicPr>
        <p:blipFill>
          <a:blip r:embed="rId2"/>
          <a:stretch>
            <a:fillRect/>
          </a:stretch>
        </p:blipFill>
        <p:spPr>
          <a:xfrm>
            <a:off x="5101851" y="2419351"/>
            <a:ext cx="6277349" cy="3703636"/>
          </a:xfrm>
          <a:prstGeom prst="roundRect">
            <a:avLst>
              <a:gd name="adj" fmla="val 3876"/>
            </a:avLst>
          </a:prstGeom>
          <a:ln>
            <a:solidFill>
              <a:schemeClr val="accent1"/>
            </a:solidFill>
          </a:ln>
          <a:effectLst/>
        </p:spPr>
      </p:pic>
      <p:sp>
        <p:nvSpPr>
          <p:cNvPr id="5" name="Espace réservé du pied de page 3">
            <a:extLst>
              <a:ext uri="{FF2B5EF4-FFF2-40B4-BE49-F238E27FC236}">
                <a16:creationId xmlns:a16="http://schemas.microsoft.com/office/drawing/2014/main" id="{CA0A964A-5BE9-D635-3455-BC99D8C42410}"/>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31007807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95F640-1899-464C-92F4-4E52498770EC}"/>
              </a:ext>
            </a:extLst>
          </p:cNvPr>
          <p:cNvSpPr>
            <a:spLocks noGrp="1"/>
          </p:cNvSpPr>
          <p:nvPr>
            <p:ph type="title"/>
          </p:nvPr>
        </p:nvSpPr>
        <p:spPr>
          <a:xfrm>
            <a:off x="810000" y="438310"/>
            <a:ext cx="10571998" cy="970450"/>
          </a:xfrm>
        </p:spPr>
        <p:txBody>
          <a:bodyPr/>
          <a:lstStyle/>
          <a:p>
            <a:r>
              <a:rPr lang="fr-FR" dirty="0"/>
              <a:t>IA et Marketing – Sommaire général</a:t>
            </a:r>
          </a:p>
        </p:txBody>
      </p:sp>
      <p:sp>
        <p:nvSpPr>
          <p:cNvPr id="3" name="Espace réservé du contenu 2">
            <a:extLst>
              <a:ext uri="{FF2B5EF4-FFF2-40B4-BE49-F238E27FC236}">
                <a16:creationId xmlns:a16="http://schemas.microsoft.com/office/drawing/2014/main" id="{BEF7FA2E-B516-4B99-8D25-37579ADECD9F}"/>
              </a:ext>
            </a:extLst>
          </p:cNvPr>
          <p:cNvSpPr>
            <a:spLocks noGrp="1"/>
          </p:cNvSpPr>
          <p:nvPr>
            <p:ph idx="1"/>
          </p:nvPr>
        </p:nvSpPr>
        <p:spPr>
          <a:xfrm>
            <a:off x="818712" y="2404851"/>
            <a:ext cx="10554574" cy="3636511"/>
          </a:xfrm>
        </p:spPr>
        <p:txBody>
          <a:bodyPr>
            <a:normAutofit fontScale="40000" lnSpcReduction="20000"/>
          </a:bodyPr>
          <a:lstStyle/>
          <a:p>
            <a:pPr marL="0" indent="0">
              <a:buNone/>
            </a:pPr>
            <a:r>
              <a:rPr lang="fr-FR" sz="2800" dirty="0"/>
              <a:t>Jour 1 – Matin - Atelier autour des bases de l’IA et du marketing</a:t>
            </a:r>
          </a:p>
          <a:p>
            <a:r>
              <a:rPr lang="fr-FR" sz="2800" dirty="0"/>
              <a:t>IA toute la théorie en 1h30</a:t>
            </a:r>
          </a:p>
          <a:p>
            <a:pPr lvl="1"/>
            <a:r>
              <a:rPr lang="fr-FR" sz="2600" dirty="0"/>
              <a:t>L’histoire de l’IA ?</a:t>
            </a:r>
          </a:p>
          <a:p>
            <a:pPr lvl="2"/>
            <a:r>
              <a:rPr lang="fr-FR" sz="2400" dirty="0"/>
              <a:t>Atelier 1: Retrouvez les faits marquant de l’IA</a:t>
            </a:r>
          </a:p>
          <a:p>
            <a:pPr lvl="1"/>
            <a:r>
              <a:rPr lang="fr-FR" sz="2600" dirty="0"/>
              <a:t>Qu’est-ce que l’IA (Data, modèle, prédiction, entrainement)</a:t>
            </a:r>
          </a:p>
          <a:p>
            <a:pPr lvl="2"/>
            <a:r>
              <a:rPr lang="fr-FR" sz="2400" dirty="0"/>
              <a:t>Atelier 2: Démo RLS et RL sur </a:t>
            </a:r>
            <a:r>
              <a:rPr lang="fr-FR" sz="2400" dirty="0" err="1"/>
              <a:t>Gretl</a:t>
            </a:r>
            <a:r>
              <a:rPr lang="fr-FR" sz="2400" dirty="0"/>
              <a:t> + Création d’une RLS sur Excel + Prédiction</a:t>
            </a:r>
          </a:p>
          <a:p>
            <a:pPr lvl="2"/>
            <a:r>
              <a:rPr lang="fr-FR" sz="2400" dirty="0"/>
              <a:t>Atelier 3: Computer Vision et NLP avec </a:t>
            </a:r>
            <a:r>
              <a:rPr lang="fr-FR" sz="2400" dirty="0" err="1"/>
              <a:t>Teachable</a:t>
            </a:r>
            <a:r>
              <a:rPr lang="fr-FR" sz="2400" dirty="0"/>
              <a:t> Machine</a:t>
            </a:r>
          </a:p>
          <a:p>
            <a:pPr lvl="2"/>
            <a:r>
              <a:rPr lang="fr-FR" sz="2400" dirty="0"/>
              <a:t>Atelier 3bis: Classer les outils IA selon leur application</a:t>
            </a:r>
          </a:p>
          <a:p>
            <a:r>
              <a:rPr lang="fr-FR" sz="2800" dirty="0"/>
              <a:t>Les bases du marketing en 1h30</a:t>
            </a:r>
          </a:p>
          <a:p>
            <a:pPr lvl="1"/>
            <a:r>
              <a:rPr lang="fr-FR" sz="2600" dirty="0"/>
              <a:t>Inbound vs </a:t>
            </a:r>
            <a:r>
              <a:rPr lang="fr-FR" sz="2600" dirty="0" err="1"/>
              <a:t>outbound</a:t>
            </a:r>
            <a:r>
              <a:rPr lang="fr-FR" sz="2600" dirty="0"/>
              <a:t> Marketing</a:t>
            </a:r>
          </a:p>
          <a:p>
            <a:pPr lvl="2"/>
            <a:r>
              <a:rPr lang="fr-FR" sz="2400" dirty="0"/>
              <a:t>Atelier 4: inbound vs </a:t>
            </a:r>
            <a:r>
              <a:rPr lang="fr-FR" sz="2400" dirty="0" err="1"/>
              <a:t>outbound</a:t>
            </a:r>
            <a:r>
              <a:rPr lang="fr-FR" sz="2400" dirty="0"/>
              <a:t> MKT	</a:t>
            </a:r>
          </a:p>
          <a:p>
            <a:pPr lvl="1"/>
            <a:r>
              <a:rPr lang="fr-FR" sz="2600" dirty="0"/>
              <a:t>Le tunnel de vente</a:t>
            </a:r>
          </a:p>
          <a:p>
            <a:pPr lvl="2"/>
            <a:r>
              <a:rPr lang="fr-FR" sz="2400" dirty="0"/>
              <a:t>Atelier 5: Brainstorming en groupe, Identifier les actions des 4 strates du TDV</a:t>
            </a:r>
          </a:p>
          <a:p>
            <a:pPr lvl="1"/>
            <a:r>
              <a:rPr lang="fr-FR" sz="2600" dirty="0"/>
              <a:t>Le marketing traditionnel vs le marketing digital</a:t>
            </a:r>
          </a:p>
          <a:p>
            <a:pPr lvl="2"/>
            <a:r>
              <a:rPr lang="fr-FR" sz="2400" dirty="0"/>
              <a:t>Atelier 6: Retrouvez ces actions avec l’avènement du MKT digital</a:t>
            </a:r>
          </a:p>
        </p:txBody>
      </p:sp>
      <p:sp>
        <p:nvSpPr>
          <p:cNvPr id="4" name="Espace réservé du pied de page 3">
            <a:extLst>
              <a:ext uri="{FF2B5EF4-FFF2-40B4-BE49-F238E27FC236}">
                <a16:creationId xmlns:a16="http://schemas.microsoft.com/office/drawing/2014/main" id="{2810213C-E614-1D10-7690-F677B51C409E}"/>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39229577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3986C-572B-7489-CB55-46D2D194EAE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4947B0-70D4-F1AB-EBBE-6EC73E67A024}"/>
              </a:ext>
            </a:extLst>
          </p:cNvPr>
          <p:cNvSpPr>
            <a:spLocks noGrp="1"/>
          </p:cNvSpPr>
          <p:nvPr>
            <p:ph type="title"/>
          </p:nvPr>
        </p:nvSpPr>
        <p:spPr>
          <a:xfrm>
            <a:off x="810000" y="438310"/>
            <a:ext cx="10571998" cy="970450"/>
          </a:xfrm>
        </p:spPr>
        <p:txBody>
          <a:bodyPr/>
          <a:lstStyle/>
          <a:p>
            <a:r>
              <a:rPr lang="fr-FR" dirty="0"/>
              <a:t>IA et Marketing – Sommaire général</a:t>
            </a:r>
          </a:p>
        </p:txBody>
      </p:sp>
      <p:sp>
        <p:nvSpPr>
          <p:cNvPr id="3" name="Espace réservé du contenu 2">
            <a:extLst>
              <a:ext uri="{FF2B5EF4-FFF2-40B4-BE49-F238E27FC236}">
                <a16:creationId xmlns:a16="http://schemas.microsoft.com/office/drawing/2014/main" id="{8BDDAD65-8904-6DBB-49DB-BDAD556A40FF}"/>
              </a:ext>
            </a:extLst>
          </p:cNvPr>
          <p:cNvSpPr>
            <a:spLocks noGrp="1"/>
          </p:cNvSpPr>
          <p:nvPr>
            <p:ph idx="1"/>
          </p:nvPr>
        </p:nvSpPr>
        <p:spPr>
          <a:xfrm>
            <a:off x="818712" y="2404851"/>
            <a:ext cx="10554574" cy="3636511"/>
          </a:xfrm>
        </p:spPr>
        <p:txBody>
          <a:bodyPr>
            <a:normAutofit/>
          </a:bodyPr>
          <a:lstStyle/>
          <a:p>
            <a:pPr marL="0" indent="0" algn="ctr">
              <a:buNone/>
            </a:pPr>
            <a:r>
              <a:rPr lang="fr-FR" sz="4800" dirty="0"/>
              <a:t>Les ateliers en ligne avec l’outil collaboratif </a:t>
            </a:r>
            <a:r>
              <a:rPr lang="fr-FR" sz="4800" dirty="0" err="1"/>
              <a:t>lucid</a:t>
            </a:r>
            <a:r>
              <a:rPr lang="fr-FR" sz="4800" dirty="0"/>
              <a:t> chart</a:t>
            </a:r>
            <a:endParaRPr lang="fr-FR" sz="4400" dirty="0"/>
          </a:p>
        </p:txBody>
      </p:sp>
      <p:sp>
        <p:nvSpPr>
          <p:cNvPr id="4" name="Espace réservé du pied de page 3">
            <a:extLst>
              <a:ext uri="{FF2B5EF4-FFF2-40B4-BE49-F238E27FC236}">
                <a16:creationId xmlns:a16="http://schemas.microsoft.com/office/drawing/2014/main" id="{3186E34D-3D92-DAAC-7722-BF7820CAF03E}"/>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23594902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9" name="Rectangle 28">
            <a:extLst>
              <a:ext uri="{FF2B5EF4-FFF2-40B4-BE49-F238E27FC236}">
                <a16:creationId xmlns:a16="http://schemas.microsoft.com/office/drawing/2014/main" id="{79277119-B941-4A45-9322-FA2BC135DE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23">
            <a:extLst>
              <a:ext uri="{FF2B5EF4-FFF2-40B4-BE49-F238E27FC236}">
                <a16:creationId xmlns:a16="http://schemas.microsoft.com/office/drawing/2014/main" id="{DFDB457D-F372-428B-A10D-41080EF93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7554995"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8FB0B143-DB97-4339-A206-43156177E1EC}"/>
              </a:ext>
            </a:extLst>
          </p:cNvPr>
          <p:cNvSpPr>
            <a:spLocks noGrp="1"/>
          </p:cNvSpPr>
          <p:nvPr>
            <p:ph type="title"/>
          </p:nvPr>
        </p:nvSpPr>
        <p:spPr>
          <a:xfrm>
            <a:off x="8134349" y="1819275"/>
            <a:ext cx="3606137" cy="4222087"/>
          </a:xfrm>
        </p:spPr>
        <p:txBody>
          <a:bodyPr vert="horz" lIns="91440" tIns="45720" rIns="91440" bIns="45720" rtlCol="0" anchor="t">
            <a:normAutofit/>
          </a:bodyPr>
          <a:lstStyle/>
          <a:p>
            <a:r>
              <a:rPr lang="en-US" sz="4400"/>
              <a:t>Atelier 3bis: Outils vs Applications</a:t>
            </a:r>
          </a:p>
        </p:txBody>
      </p:sp>
      <p:sp>
        <p:nvSpPr>
          <p:cNvPr id="10" name="Content Placeholder 9">
            <a:extLst>
              <a:ext uri="{FF2B5EF4-FFF2-40B4-BE49-F238E27FC236}">
                <a16:creationId xmlns:a16="http://schemas.microsoft.com/office/drawing/2014/main" id="{669DCCC6-A4AD-479E-A110-5A847C6C86D3}"/>
              </a:ext>
            </a:extLst>
          </p:cNvPr>
          <p:cNvSpPr>
            <a:spLocks noGrp="1"/>
          </p:cNvSpPr>
          <p:nvPr>
            <p:ph idx="1"/>
          </p:nvPr>
        </p:nvSpPr>
        <p:spPr>
          <a:xfrm>
            <a:off x="8134349" y="457199"/>
            <a:ext cx="3247652" cy="1362075"/>
          </a:xfrm>
        </p:spPr>
        <p:txBody>
          <a:bodyPr vert="horz" lIns="91440" tIns="45720" rIns="91440" bIns="45720" rtlCol="0" anchor="b">
            <a:normAutofit/>
          </a:bodyPr>
          <a:lstStyle/>
          <a:p>
            <a:pPr marL="0" indent="0">
              <a:buNone/>
            </a:pPr>
            <a:r>
              <a:rPr lang="en-US" b="1" kern="1200">
                <a:solidFill>
                  <a:srgbClr val="FFFFFF"/>
                </a:solidFill>
                <a:latin typeface="+mn-lt"/>
                <a:ea typeface="+mn-ea"/>
                <a:cs typeface="+mn-cs"/>
              </a:rPr>
              <a:t>Recensez le maximum d’outils et classes les par applications</a:t>
            </a:r>
            <a:endParaRPr lang="en-US" kern="1200">
              <a:solidFill>
                <a:srgbClr val="FFFFFF"/>
              </a:solidFill>
              <a:latin typeface="+mn-lt"/>
              <a:ea typeface="+mn-ea"/>
              <a:cs typeface="+mn-cs"/>
            </a:endParaRPr>
          </a:p>
        </p:txBody>
      </p:sp>
      <p:sp>
        <p:nvSpPr>
          <p:cNvPr id="7" name="Espace réservé du pied de page 3">
            <a:extLst>
              <a:ext uri="{FF2B5EF4-FFF2-40B4-BE49-F238E27FC236}">
                <a16:creationId xmlns:a16="http://schemas.microsoft.com/office/drawing/2014/main" id="{7B42DD49-2D8D-088A-7AF7-58957B72B2DC}"/>
              </a:ext>
            </a:extLst>
          </p:cNvPr>
          <p:cNvSpPr>
            <a:spLocks noGrp="1"/>
          </p:cNvSpPr>
          <p:nvPr>
            <p:ph type="ftr" sz="quarter" idx="11"/>
          </p:nvPr>
        </p:nvSpPr>
        <p:spPr>
          <a:xfrm>
            <a:off x="643466" y="6041362"/>
            <a:ext cx="6428729" cy="365125"/>
          </a:xfrm>
        </p:spPr>
        <p:txBody>
          <a:bodyPr vert="horz" lIns="91440" tIns="45720" rIns="91440" bIns="45720" rtlCol="0" anchor="b">
            <a:normAutofit/>
          </a:bodyPr>
          <a:lstStyle/>
          <a:p>
            <a:pPr defTabSz="914400">
              <a:spcAft>
                <a:spcPts val="600"/>
              </a:spcAft>
            </a:pPr>
            <a:r>
              <a:rPr lang="en-US" kern="1200">
                <a:solidFill>
                  <a:schemeClr val="tx1"/>
                </a:solidFill>
                <a:latin typeface="+mn-lt"/>
                <a:ea typeface="+mn-ea"/>
                <a:cs typeface="+mn-cs"/>
              </a:rPr>
              <a:t>Rabah ATTIK – Créalise – 2024/2025</a:t>
            </a:r>
          </a:p>
        </p:txBody>
      </p:sp>
      <p:pic>
        <p:nvPicPr>
          <p:cNvPr id="9" name="Image 8">
            <a:extLst>
              <a:ext uri="{FF2B5EF4-FFF2-40B4-BE49-F238E27FC236}">
                <a16:creationId xmlns:a16="http://schemas.microsoft.com/office/drawing/2014/main" id="{8E0BBCB3-D2B1-859B-ACFB-2E8563FC90A2}"/>
              </a:ext>
            </a:extLst>
          </p:cNvPr>
          <p:cNvPicPr>
            <a:picLocks noChangeAspect="1"/>
          </p:cNvPicPr>
          <p:nvPr/>
        </p:nvPicPr>
        <p:blipFill>
          <a:blip r:embed="rId3"/>
          <a:stretch>
            <a:fillRect/>
          </a:stretch>
        </p:blipFill>
        <p:spPr>
          <a:xfrm>
            <a:off x="906276" y="643467"/>
            <a:ext cx="5742442" cy="5397896"/>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2216685879"/>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416E3E5-5186-46A4-AFBD-337387D31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3" y="0"/>
            <a:ext cx="1218742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3">
            <a:extLst>
              <a:ext uri="{FF2B5EF4-FFF2-40B4-BE49-F238E27FC236}">
                <a16:creationId xmlns:a16="http://schemas.microsoft.com/office/drawing/2014/main" id="{7B8FAACC-353E-4F84-BA62-A5514185D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7554995"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rgbClr val="212121"/>
          </a:solidFill>
          <a:ln>
            <a:noFill/>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8FB0B143-DB97-4339-A206-43156177E1EC}"/>
              </a:ext>
            </a:extLst>
          </p:cNvPr>
          <p:cNvSpPr>
            <a:spLocks noGrp="1"/>
          </p:cNvSpPr>
          <p:nvPr>
            <p:ph type="title"/>
          </p:nvPr>
        </p:nvSpPr>
        <p:spPr>
          <a:xfrm>
            <a:off x="8164749" y="457201"/>
            <a:ext cx="3575737" cy="1332688"/>
          </a:xfrm>
        </p:spPr>
        <p:txBody>
          <a:bodyPr vert="horz" lIns="91440" tIns="45720" rIns="91440" bIns="45720" rtlCol="0" anchor="b">
            <a:normAutofit/>
          </a:bodyPr>
          <a:lstStyle/>
          <a:p>
            <a:pPr algn="ctr"/>
            <a:r>
              <a:rPr lang="en-US" sz="3200">
                <a:solidFill>
                  <a:srgbClr val="FFFFFF"/>
                </a:solidFill>
              </a:rPr>
              <a:t>Atelier 4: In/Out bound MKT</a:t>
            </a:r>
          </a:p>
        </p:txBody>
      </p:sp>
      <p:pic>
        <p:nvPicPr>
          <p:cNvPr id="6" name="Image 5">
            <a:extLst>
              <a:ext uri="{FF2B5EF4-FFF2-40B4-BE49-F238E27FC236}">
                <a16:creationId xmlns:a16="http://schemas.microsoft.com/office/drawing/2014/main" id="{D68E2354-ABF2-49A1-AD8E-A19ABA1C5244}"/>
              </a:ext>
            </a:extLst>
          </p:cNvPr>
          <p:cNvPicPr>
            <a:picLocks noChangeAspect="1"/>
          </p:cNvPicPr>
          <p:nvPr/>
        </p:nvPicPr>
        <p:blipFill>
          <a:blip r:embed="rId2"/>
          <a:stretch>
            <a:fillRect/>
          </a:stretch>
        </p:blipFill>
        <p:spPr>
          <a:xfrm>
            <a:off x="463961" y="1381150"/>
            <a:ext cx="6612856" cy="3736262"/>
          </a:xfrm>
          <a:prstGeom prst="roundRect">
            <a:avLst>
              <a:gd name="adj" fmla="val 3876"/>
            </a:avLst>
          </a:prstGeom>
          <a:ln>
            <a:solidFill>
              <a:schemeClr val="accent1"/>
            </a:solidFill>
          </a:ln>
          <a:effectLst/>
        </p:spPr>
      </p:pic>
      <p:sp>
        <p:nvSpPr>
          <p:cNvPr id="10" name="Content Placeholder 9">
            <a:extLst>
              <a:ext uri="{FF2B5EF4-FFF2-40B4-BE49-F238E27FC236}">
                <a16:creationId xmlns:a16="http://schemas.microsoft.com/office/drawing/2014/main" id="{669DCCC6-A4AD-479E-A110-5A847C6C86D3}"/>
              </a:ext>
            </a:extLst>
          </p:cNvPr>
          <p:cNvSpPr>
            <a:spLocks noGrp="1"/>
          </p:cNvSpPr>
          <p:nvPr>
            <p:ph idx="1"/>
          </p:nvPr>
        </p:nvSpPr>
        <p:spPr>
          <a:xfrm>
            <a:off x="8164749" y="2024743"/>
            <a:ext cx="3575737" cy="4016619"/>
          </a:xfrm>
        </p:spPr>
        <p:txBody>
          <a:bodyPr>
            <a:normAutofit/>
          </a:bodyPr>
          <a:lstStyle/>
          <a:p>
            <a:pPr marL="0" indent="0">
              <a:buNone/>
            </a:pPr>
            <a:r>
              <a:rPr lang="en-US" sz="1600" b="1">
                <a:solidFill>
                  <a:srgbClr val="FFFFFF"/>
                </a:solidFill>
              </a:rPr>
              <a:t>Comment acquérir du traffic ?</a:t>
            </a:r>
          </a:p>
          <a:p>
            <a:pPr marL="0" indent="0">
              <a:buNone/>
            </a:pPr>
            <a:endParaRPr lang="en-US" sz="1600" b="1">
              <a:solidFill>
                <a:srgbClr val="FFFFFF"/>
              </a:solidFill>
            </a:endParaRPr>
          </a:p>
          <a:p>
            <a:pPr marL="0" indent="0">
              <a:buNone/>
            </a:pPr>
            <a:r>
              <a:rPr lang="en-US" sz="1600" b="1">
                <a:solidFill>
                  <a:srgbClr val="FFFFFF"/>
                </a:solidFill>
              </a:rPr>
              <a:t>Difference entre Inbound et Outbound marketing</a:t>
            </a:r>
            <a:endParaRPr lang="en-US" sz="1600">
              <a:solidFill>
                <a:srgbClr val="FFFFFF"/>
              </a:solidFill>
            </a:endParaRPr>
          </a:p>
        </p:txBody>
      </p:sp>
      <p:sp>
        <p:nvSpPr>
          <p:cNvPr id="7" name="Espace réservé du pied de page 3">
            <a:extLst>
              <a:ext uri="{FF2B5EF4-FFF2-40B4-BE49-F238E27FC236}">
                <a16:creationId xmlns:a16="http://schemas.microsoft.com/office/drawing/2014/main" id="{7B42DD49-2D8D-088A-7AF7-58957B72B2DC}"/>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2785715706"/>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416E3E5-5186-46A4-AFBD-337387D31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3" y="0"/>
            <a:ext cx="1218742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23">
            <a:extLst>
              <a:ext uri="{FF2B5EF4-FFF2-40B4-BE49-F238E27FC236}">
                <a16:creationId xmlns:a16="http://schemas.microsoft.com/office/drawing/2014/main" id="{7B8FAACC-353E-4F84-BA62-A5514185D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7554995"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rgbClr val="212121"/>
          </a:solidFill>
          <a:ln>
            <a:noFill/>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8FB0B143-DB97-4339-A206-43156177E1EC}"/>
              </a:ext>
            </a:extLst>
          </p:cNvPr>
          <p:cNvSpPr>
            <a:spLocks noGrp="1"/>
          </p:cNvSpPr>
          <p:nvPr>
            <p:ph type="title"/>
          </p:nvPr>
        </p:nvSpPr>
        <p:spPr>
          <a:xfrm>
            <a:off x="8164749" y="457201"/>
            <a:ext cx="3575737" cy="1332688"/>
          </a:xfrm>
        </p:spPr>
        <p:txBody>
          <a:bodyPr vert="horz" lIns="91440" tIns="45720" rIns="91440" bIns="45720" rtlCol="0" anchor="b">
            <a:normAutofit/>
          </a:bodyPr>
          <a:lstStyle/>
          <a:p>
            <a:pPr algn="ctr">
              <a:lnSpc>
                <a:spcPct val="90000"/>
              </a:lnSpc>
            </a:pPr>
            <a:r>
              <a:rPr lang="en-US" sz="3000">
                <a:solidFill>
                  <a:srgbClr val="FFFFFF"/>
                </a:solidFill>
              </a:rPr>
              <a:t>Atelier 6: MKT Traditionnel vs Marketing digital</a:t>
            </a:r>
          </a:p>
        </p:txBody>
      </p:sp>
      <p:pic>
        <p:nvPicPr>
          <p:cNvPr id="6" name="Image 5">
            <a:extLst>
              <a:ext uri="{FF2B5EF4-FFF2-40B4-BE49-F238E27FC236}">
                <a16:creationId xmlns:a16="http://schemas.microsoft.com/office/drawing/2014/main" id="{B74B9103-D3EA-A68C-FC90-0F46EF38551B}"/>
              </a:ext>
            </a:extLst>
          </p:cNvPr>
          <p:cNvPicPr>
            <a:picLocks noChangeAspect="1"/>
          </p:cNvPicPr>
          <p:nvPr/>
        </p:nvPicPr>
        <p:blipFill>
          <a:blip r:embed="rId2"/>
          <a:stretch>
            <a:fillRect/>
          </a:stretch>
        </p:blipFill>
        <p:spPr>
          <a:xfrm>
            <a:off x="463961" y="1348085"/>
            <a:ext cx="6612856" cy="3802392"/>
          </a:xfrm>
          <a:prstGeom prst="roundRect">
            <a:avLst>
              <a:gd name="adj" fmla="val 3876"/>
            </a:avLst>
          </a:prstGeom>
          <a:ln>
            <a:solidFill>
              <a:schemeClr val="accent1"/>
            </a:solidFill>
          </a:ln>
          <a:effectLst/>
        </p:spPr>
      </p:pic>
      <p:sp>
        <p:nvSpPr>
          <p:cNvPr id="10" name="Content Placeholder 9">
            <a:extLst>
              <a:ext uri="{FF2B5EF4-FFF2-40B4-BE49-F238E27FC236}">
                <a16:creationId xmlns:a16="http://schemas.microsoft.com/office/drawing/2014/main" id="{669DCCC6-A4AD-479E-A110-5A847C6C86D3}"/>
              </a:ext>
            </a:extLst>
          </p:cNvPr>
          <p:cNvSpPr>
            <a:spLocks noGrp="1"/>
          </p:cNvSpPr>
          <p:nvPr>
            <p:ph idx="1"/>
          </p:nvPr>
        </p:nvSpPr>
        <p:spPr>
          <a:xfrm>
            <a:off x="8164749" y="2024743"/>
            <a:ext cx="3575737" cy="4016619"/>
          </a:xfrm>
        </p:spPr>
        <p:txBody>
          <a:bodyPr>
            <a:normAutofit/>
          </a:bodyPr>
          <a:lstStyle/>
          <a:p>
            <a:pPr marL="0" indent="0">
              <a:buNone/>
            </a:pPr>
            <a:r>
              <a:rPr lang="en-US" sz="1600" b="1" dirty="0">
                <a:solidFill>
                  <a:srgbClr val="FFFFFF"/>
                </a:solidFill>
              </a:rPr>
              <a:t>Marketing ?</a:t>
            </a:r>
          </a:p>
          <a:p>
            <a:pPr marL="0" indent="0">
              <a:buNone/>
            </a:pPr>
            <a:r>
              <a:rPr lang="en-US" sz="1600" b="1" dirty="0">
                <a:solidFill>
                  <a:srgbClr val="FFFFFF"/>
                </a:solidFill>
              </a:rPr>
              <a:t>Comment </a:t>
            </a:r>
            <a:r>
              <a:rPr lang="en-US" sz="1600" b="1" dirty="0" err="1">
                <a:solidFill>
                  <a:srgbClr val="FFFFFF"/>
                </a:solidFill>
              </a:rPr>
              <a:t>faisions</a:t>
            </a:r>
            <a:r>
              <a:rPr lang="en-US" sz="1600" b="1" dirty="0">
                <a:solidFill>
                  <a:srgbClr val="FFFFFF"/>
                </a:solidFill>
              </a:rPr>
              <a:t> nous </a:t>
            </a:r>
            <a:r>
              <a:rPr lang="en-US" sz="1600" b="1" dirty="0" err="1">
                <a:solidFill>
                  <a:srgbClr val="FFFFFF"/>
                </a:solidFill>
              </a:rPr>
              <a:t>avant</a:t>
            </a:r>
            <a:r>
              <a:rPr lang="en-US" sz="1600" b="1" dirty="0">
                <a:solidFill>
                  <a:srgbClr val="FFFFFF"/>
                </a:solidFill>
              </a:rPr>
              <a:t> ?</a:t>
            </a:r>
          </a:p>
          <a:p>
            <a:r>
              <a:rPr lang="en-US" sz="1600" dirty="0">
                <a:solidFill>
                  <a:srgbClr val="FFFFFF"/>
                </a:solidFill>
              </a:rPr>
              <a:t>Pour </a:t>
            </a:r>
            <a:r>
              <a:rPr lang="en-US" sz="1600" dirty="0" err="1">
                <a:solidFill>
                  <a:srgbClr val="FFFFFF"/>
                </a:solidFill>
              </a:rPr>
              <a:t>comprendre</a:t>
            </a:r>
            <a:r>
              <a:rPr lang="en-US" sz="1600" dirty="0">
                <a:solidFill>
                  <a:srgbClr val="FFFFFF"/>
                </a:solidFill>
              </a:rPr>
              <a:t> le gap </a:t>
            </a:r>
            <a:r>
              <a:rPr lang="en-US" sz="1600" dirty="0" err="1">
                <a:solidFill>
                  <a:srgbClr val="FFFFFF"/>
                </a:solidFill>
              </a:rPr>
              <a:t>actuel</a:t>
            </a:r>
            <a:r>
              <a:rPr lang="en-US" sz="1600" dirty="0">
                <a:solidFill>
                  <a:srgbClr val="FFFFFF"/>
                </a:solidFill>
              </a:rPr>
              <a:t>, il faut déjà </a:t>
            </a:r>
            <a:r>
              <a:rPr lang="en-US" sz="1600" dirty="0" err="1">
                <a:solidFill>
                  <a:srgbClr val="FFFFFF"/>
                </a:solidFill>
              </a:rPr>
              <a:t>comprendre</a:t>
            </a:r>
            <a:r>
              <a:rPr lang="en-US" sz="1600" dirty="0">
                <a:solidFill>
                  <a:srgbClr val="FFFFFF"/>
                </a:solidFill>
              </a:rPr>
              <a:t> les </a:t>
            </a:r>
            <a:r>
              <a:rPr lang="en-US" sz="1600" dirty="0" err="1">
                <a:solidFill>
                  <a:srgbClr val="FFFFFF"/>
                </a:solidFill>
              </a:rPr>
              <a:t>évolutions</a:t>
            </a:r>
            <a:r>
              <a:rPr lang="en-US" sz="1600" dirty="0">
                <a:solidFill>
                  <a:srgbClr val="FFFFFF"/>
                </a:solidFill>
              </a:rPr>
              <a:t> du marketing.</a:t>
            </a:r>
            <a:endParaRPr lang="en-US" dirty="0">
              <a:solidFill>
                <a:srgbClr val="FFFFFF"/>
              </a:solidFill>
            </a:endParaRPr>
          </a:p>
        </p:txBody>
      </p:sp>
      <p:sp>
        <p:nvSpPr>
          <p:cNvPr id="7" name="Espace réservé du pied de page 3">
            <a:extLst>
              <a:ext uri="{FF2B5EF4-FFF2-40B4-BE49-F238E27FC236}">
                <a16:creationId xmlns:a16="http://schemas.microsoft.com/office/drawing/2014/main" id="{A16C4DE3-4EF7-F0D2-EA17-2841A232BF05}"/>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4093973227"/>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416E3E5-5186-46A4-AFBD-337387D31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3" y="0"/>
            <a:ext cx="1218742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7B8FAACC-353E-4F84-BA62-A5514185D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7554995"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rgbClr val="212121"/>
          </a:solidFill>
          <a:ln>
            <a:noFill/>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8FB0B143-DB97-4339-A206-43156177E1EC}"/>
              </a:ext>
            </a:extLst>
          </p:cNvPr>
          <p:cNvSpPr>
            <a:spLocks noGrp="1"/>
          </p:cNvSpPr>
          <p:nvPr>
            <p:ph type="title"/>
          </p:nvPr>
        </p:nvSpPr>
        <p:spPr>
          <a:xfrm>
            <a:off x="8164749" y="457201"/>
            <a:ext cx="3575737" cy="1332688"/>
          </a:xfrm>
        </p:spPr>
        <p:txBody>
          <a:bodyPr vert="horz" lIns="91440" tIns="45720" rIns="91440" bIns="45720" rtlCol="0" anchor="b">
            <a:normAutofit/>
          </a:bodyPr>
          <a:lstStyle/>
          <a:p>
            <a:pPr algn="ctr"/>
            <a:r>
              <a:rPr lang="en-US" sz="3200">
                <a:solidFill>
                  <a:srgbClr val="FFFFFF"/>
                </a:solidFill>
              </a:rPr>
              <a:t>Atelier 5: Tunnel de vente </a:t>
            </a:r>
          </a:p>
        </p:txBody>
      </p:sp>
      <p:pic>
        <p:nvPicPr>
          <p:cNvPr id="6" name="Image 5">
            <a:extLst>
              <a:ext uri="{FF2B5EF4-FFF2-40B4-BE49-F238E27FC236}">
                <a16:creationId xmlns:a16="http://schemas.microsoft.com/office/drawing/2014/main" id="{504416D5-0B90-3D68-049F-063FC0B40C6A}"/>
              </a:ext>
            </a:extLst>
          </p:cNvPr>
          <p:cNvPicPr>
            <a:picLocks noChangeAspect="1"/>
          </p:cNvPicPr>
          <p:nvPr/>
        </p:nvPicPr>
        <p:blipFill>
          <a:blip r:embed="rId2"/>
          <a:stretch>
            <a:fillRect/>
          </a:stretch>
        </p:blipFill>
        <p:spPr>
          <a:xfrm>
            <a:off x="999249" y="457201"/>
            <a:ext cx="5542279" cy="5584161"/>
          </a:xfrm>
          <a:prstGeom prst="roundRect">
            <a:avLst>
              <a:gd name="adj" fmla="val 3876"/>
            </a:avLst>
          </a:prstGeom>
          <a:ln>
            <a:solidFill>
              <a:schemeClr val="accent1"/>
            </a:solidFill>
          </a:ln>
          <a:effectLst/>
        </p:spPr>
      </p:pic>
      <p:sp>
        <p:nvSpPr>
          <p:cNvPr id="10" name="Content Placeholder 9">
            <a:extLst>
              <a:ext uri="{FF2B5EF4-FFF2-40B4-BE49-F238E27FC236}">
                <a16:creationId xmlns:a16="http://schemas.microsoft.com/office/drawing/2014/main" id="{669DCCC6-A4AD-479E-A110-5A847C6C86D3}"/>
              </a:ext>
            </a:extLst>
          </p:cNvPr>
          <p:cNvSpPr>
            <a:spLocks noGrp="1"/>
          </p:cNvSpPr>
          <p:nvPr>
            <p:ph idx="1"/>
          </p:nvPr>
        </p:nvSpPr>
        <p:spPr>
          <a:xfrm>
            <a:off x="8141088" y="5697398"/>
            <a:ext cx="3575737" cy="868998"/>
          </a:xfrm>
        </p:spPr>
        <p:txBody>
          <a:bodyPr>
            <a:normAutofit/>
          </a:bodyPr>
          <a:lstStyle/>
          <a:p>
            <a:pPr marL="0" indent="0">
              <a:buNone/>
            </a:pPr>
            <a:r>
              <a:rPr lang="en-US" sz="1600" b="1" dirty="0" err="1">
                <a:solidFill>
                  <a:srgbClr val="FFFFFF"/>
                </a:solidFill>
              </a:rPr>
              <a:t>Quels</a:t>
            </a:r>
            <a:r>
              <a:rPr lang="en-US" sz="1600" b="1" dirty="0">
                <a:solidFill>
                  <a:srgbClr val="FFFFFF"/>
                </a:solidFill>
              </a:rPr>
              <a:t> </a:t>
            </a:r>
            <a:r>
              <a:rPr lang="en-US" sz="1600" b="1" dirty="0" err="1">
                <a:solidFill>
                  <a:srgbClr val="FFFFFF"/>
                </a:solidFill>
              </a:rPr>
              <a:t>sont</a:t>
            </a:r>
            <a:r>
              <a:rPr lang="en-US" sz="1600" b="1" dirty="0">
                <a:solidFill>
                  <a:srgbClr val="FFFFFF"/>
                </a:solidFill>
              </a:rPr>
              <a:t> les </a:t>
            </a:r>
            <a:r>
              <a:rPr lang="en-US" sz="1600" b="1" dirty="0" err="1">
                <a:solidFill>
                  <a:srgbClr val="FFFFFF"/>
                </a:solidFill>
              </a:rPr>
              <a:t>outils</a:t>
            </a:r>
            <a:r>
              <a:rPr lang="en-US" sz="1600" b="1" dirty="0">
                <a:solidFill>
                  <a:srgbClr val="FFFFFF"/>
                </a:solidFill>
              </a:rPr>
              <a:t> et les actions à </a:t>
            </a:r>
            <a:r>
              <a:rPr lang="en-US" sz="1600" b="1" dirty="0" err="1">
                <a:solidFill>
                  <a:srgbClr val="FFFFFF"/>
                </a:solidFill>
              </a:rPr>
              <a:t>mettre</a:t>
            </a:r>
            <a:r>
              <a:rPr lang="en-US" sz="1600" b="1" dirty="0">
                <a:solidFill>
                  <a:srgbClr val="FFFFFF"/>
                </a:solidFill>
              </a:rPr>
              <a:t> </a:t>
            </a:r>
            <a:r>
              <a:rPr lang="en-US" sz="1600" b="1" dirty="0" err="1">
                <a:solidFill>
                  <a:srgbClr val="FFFFFF"/>
                </a:solidFill>
              </a:rPr>
              <a:t>en</a:t>
            </a:r>
            <a:r>
              <a:rPr lang="en-US" sz="1600" b="1" dirty="0">
                <a:solidFill>
                  <a:srgbClr val="FFFFFF"/>
                </a:solidFill>
              </a:rPr>
              <a:t> place dans les </a:t>
            </a:r>
            <a:r>
              <a:rPr lang="en-US" sz="1600" b="1" dirty="0" err="1">
                <a:solidFill>
                  <a:srgbClr val="FFFFFF"/>
                </a:solidFill>
              </a:rPr>
              <a:t>différentes</a:t>
            </a:r>
            <a:r>
              <a:rPr lang="en-US" sz="1600" b="1" dirty="0">
                <a:solidFill>
                  <a:srgbClr val="FFFFFF"/>
                </a:solidFill>
              </a:rPr>
              <a:t> </a:t>
            </a:r>
            <a:r>
              <a:rPr lang="en-US" sz="1600" b="1" dirty="0" err="1">
                <a:solidFill>
                  <a:srgbClr val="FFFFFF"/>
                </a:solidFill>
              </a:rPr>
              <a:t>strates</a:t>
            </a:r>
            <a:r>
              <a:rPr lang="en-US" sz="1600" b="1" dirty="0">
                <a:solidFill>
                  <a:srgbClr val="FFFFFF"/>
                </a:solidFill>
              </a:rPr>
              <a:t> du TDV ?</a:t>
            </a:r>
            <a:endParaRPr lang="en-US" sz="1600" dirty="0">
              <a:solidFill>
                <a:srgbClr val="FFFFFF"/>
              </a:solidFill>
            </a:endParaRPr>
          </a:p>
        </p:txBody>
      </p:sp>
      <p:sp>
        <p:nvSpPr>
          <p:cNvPr id="7" name="Espace réservé du pied de page 3">
            <a:extLst>
              <a:ext uri="{FF2B5EF4-FFF2-40B4-BE49-F238E27FC236}">
                <a16:creationId xmlns:a16="http://schemas.microsoft.com/office/drawing/2014/main" id="{AFE36FDD-1849-A9EB-8C70-38EC15D0BAF9}"/>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pic>
        <p:nvPicPr>
          <p:cNvPr id="8" name="Image 7">
            <a:extLst>
              <a:ext uri="{FF2B5EF4-FFF2-40B4-BE49-F238E27FC236}">
                <a16:creationId xmlns:a16="http://schemas.microsoft.com/office/drawing/2014/main" id="{AF8ED557-987F-1243-DEF9-1968D22082D5}"/>
              </a:ext>
            </a:extLst>
          </p:cNvPr>
          <p:cNvPicPr>
            <a:picLocks noChangeAspect="1"/>
          </p:cNvPicPr>
          <p:nvPr/>
        </p:nvPicPr>
        <p:blipFill>
          <a:blip r:embed="rId3"/>
          <a:stretch>
            <a:fillRect/>
          </a:stretch>
        </p:blipFill>
        <p:spPr>
          <a:xfrm>
            <a:off x="8086710" y="1989548"/>
            <a:ext cx="3573573" cy="3416246"/>
          </a:xfrm>
          <a:prstGeom prst="rect">
            <a:avLst/>
          </a:prstGeom>
        </p:spPr>
      </p:pic>
    </p:spTree>
    <p:extLst>
      <p:ext uri="{BB962C8B-B14F-4D97-AF65-F5344CB8AC3E}">
        <p14:creationId xmlns:p14="http://schemas.microsoft.com/office/powerpoint/2010/main" val="4068718625"/>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95F640-1899-464C-92F4-4E52498770EC}"/>
              </a:ext>
            </a:extLst>
          </p:cNvPr>
          <p:cNvSpPr>
            <a:spLocks noGrp="1"/>
          </p:cNvSpPr>
          <p:nvPr>
            <p:ph type="title"/>
          </p:nvPr>
        </p:nvSpPr>
        <p:spPr>
          <a:xfrm>
            <a:off x="810000" y="438310"/>
            <a:ext cx="10571998" cy="970450"/>
          </a:xfrm>
        </p:spPr>
        <p:txBody>
          <a:bodyPr/>
          <a:lstStyle/>
          <a:p>
            <a:r>
              <a:rPr lang="fr-FR" dirty="0"/>
              <a:t>IA et Marketing – Sommaire général</a:t>
            </a:r>
          </a:p>
        </p:txBody>
      </p:sp>
      <p:sp>
        <p:nvSpPr>
          <p:cNvPr id="3" name="Espace réservé du contenu 2">
            <a:extLst>
              <a:ext uri="{FF2B5EF4-FFF2-40B4-BE49-F238E27FC236}">
                <a16:creationId xmlns:a16="http://schemas.microsoft.com/office/drawing/2014/main" id="{BEF7FA2E-B516-4B99-8D25-37579ADECD9F}"/>
              </a:ext>
            </a:extLst>
          </p:cNvPr>
          <p:cNvSpPr>
            <a:spLocks noGrp="1"/>
          </p:cNvSpPr>
          <p:nvPr>
            <p:ph idx="1"/>
          </p:nvPr>
        </p:nvSpPr>
        <p:spPr/>
        <p:txBody>
          <a:bodyPr anchor="t">
            <a:normAutofit/>
          </a:bodyPr>
          <a:lstStyle/>
          <a:p>
            <a:pPr marL="0" indent="0">
              <a:buNone/>
            </a:pPr>
            <a:r>
              <a:rPr lang="fr-FR" sz="1000" dirty="0"/>
              <a:t>Jour 1 – Après midi – L’IA pour créer du contenu</a:t>
            </a:r>
          </a:p>
          <a:p>
            <a:r>
              <a:rPr lang="fr-FR" sz="1000" dirty="0"/>
              <a:t>Préparation de son offre (1h30)</a:t>
            </a:r>
          </a:p>
          <a:p>
            <a:pPr lvl="1"/>
            <a:r>
              <a:rPr lang="fr-FR" sz="1000" dirty="0"/>
              <a:t>Définir une stratégie MKT</a:t>
            </a:r>
          </a:p>
          <a:p>
            <a:pPr lvl="1"/>
            <a:r>
              <a:rPr lang="fr-FR" sz="1000" dirty="0"/>
              <a:t>Définir sa proposition de valeur avec </a:t>
            </a:r>
            <a:r>
              <a:rPr lang="fr-FR" sz="1000" dirty="0" err="1"/>
              <a:t>chatGPT</a:t>
            </a:r>
            <a:endParaRPr lang="fr-FR" sz="1000" dirty="0"/>
          </a:p>
          <a:p>
            <a:pPr lvl="1"/>
            <a:r>
              <a:rPr lang="fr-FR" sz="1000" dirty="0"/>
              <a:t>Définir un calendrier de publication avec </a:t>
            </a:r>
            <a:r>
              <a:rPr lang="fr-FR" sz="1000" dirty="0" err="1"/>
              <a:t>ChatGPT</a:t>
            </a:r>
            <a:endParaRPr lang="fr-FR" sz="1000" dirty="0"/>
          </a:p>
          <a:p>
            <a:pPr lvl="1"/>
            <a:r>
              <a:rPr lang="fr-FR" sz="1000" dirty="0"/>
              <a:t>Atelier 7: Etude économique de l’intégration de l’IA dans un service de création de contenu: Cas d’Evolukid</a:t>
            </a:r>
          </a:p>
          <a:p>
            <a:r>
              <a:rPr lang="fr-FR" sz="1200" dirty="0"/>
              <a:t>L’image et l’IA: Le speech to image</a:t>
            </a:r>
          </a:p>
          <a:p>
            <a:pPr lvl="1"/>
            <a:r>
              <a:rPr lang="fr-FR" sz="1000" dirty="0"/>
              <a:t>Atelier 8: Créer des images pour une campagne de publicité</a:t>
            </a:r>
          </a:p>
          <a:p>
            <a:r>
              <a:rPr lang="fr-FR" sz="1200" dirty="0"/>
              <a:t>La Vidéo et l’IA: le Speech to </a:t>
            </a:r>
            <a:r>
              <a:rPr lang="fr-FR" sz="1200" dirty="0" err="1"/>
              <a:t>video</a:t>
            </a:r>
            <a:endParaRPr lang="fr-FR" sz="1200" dirty="0"/>
          </a:p>
          <a:p>
            <a:pPr lvl="1"/>
            <a:r>
              <a:rPr lang="fr-FR" sz="1000" dirty="0"/>
              <a:t>Atelier 9: Créer un teaser vidéo de présentation d’un produit</a:t>
            </a:r>
          </a:p>
        </p:txBody>
      </p:sp>
      <p:sp>
        <p:nvSpPr>
          <p:cNvPr id="5" name="Espace réservé du pied de page 3">
            <a:extLst>
              <a:ext uri="{FF2B5EF4-FFF2-40B4-BE49-F238E27FC236}">
                <a16:creationId xmlns:a16="http://schemas.microsoft.com/office/drawing/2014/main" id="{F96606F1-6613-B808-43CE-5CDAFF4A6755}"/>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16436360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99DD2-92E5-14C5-E827-74D7D58E39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1A9EF9F-2AEA-1526-4733-6AE9AF3DF776}"/>
              </a:ext>
            </a:extLst>
          </p:cNvPr>
          <p:cNvSpPr>
            <a:spLocks noGrp="1"/>
          </p:cNvSpPr>
          <p:nvPr>
            <p:ph type="title"/>
          </p:nvPr>
        </p:nvSpPr>
        <p:spPr>
          <a:xfrm>
            <a:off x="810000" y="438310"/>
            <a:ext cx="10571998" cy="970450"/>
          </a:xfrm>
        </p:spPr>
        <p:txBody>
          <a:bodyPr/>
          <a:lstStyle/>
          <a:p>
            <a:r>
              <a:rPr lang="fr-FR" dirty="0"/>
              <a:t>IA et Marketing – Sommaire général</a:t>
            </a:r>
          </a:p>
        </p:txBody>
      </p:sp>
      <p:sp>
        <p:nvSpPr>
          <p:cNvPr id="3" name="Espace réservé du contenu 2">
            <a:extLst>
              <a:ext uri="{FF2B5EF4-FFF2-40B4-BE49-F238E27FC236}">
                <a16:creationId xmlns:a16="http://schemas.microsoft.com/office/drawing/2014/main" id="{0FC67CBD-F577-EC2D-7DA6-11EA123948EC}"/>
              </a:ext>
            </a:extLst>
          </p:cNvPr>
          <p:cNvSpPr>
            <a:spLocks noGrp="1"/>
          </p:cNvSpPr>
          <p:nvPr>
            <p:ph idx="1"/>
          </p:nvPr>
        </p:nvSpPr>
        <p:spPr>
          <a:xfrm>
            <a:off x="818712" y="2404851"/>
            <a:ext cx="10554574" cy="3636511"/>
          </a:xfrm>
        </p:spPr>
        <p:txBody>
          <a:bodyPr>
            <a:normAutofit/>
          </a:bodyPr>
          <a:lstStyle/>
          <a:p>
            <a:pPr marL="0" indent="0" algn="ctr">
              <a:buNone/>
            </a:pPr>
            <a:r>
              <a:rPr lang="fr-FR" sz="4800" dirty="0"/>
              <a:t>Quelques démonstrations de prompt </a:t>
            </a:r>
            <a:endParaRPr lang="fr-FR" sz="4400" dirty="0"/>
          </a:p>
        </p:txBody>
      </p:sp>
      <p:sp>
        <p:nvSpPr>
          <p:cNvPr id="4" name="Espace réservé du pied de page 3">
            <a:extLst>
              <a:ext uri="{FF2B5EF4-FFF2-40B4-BE49-F238E27FC236}">
                <a16:creationId xmlns:a16="http://schemas.microsoft.com/office/drawing/2014/main" id="{B398C444-CE91-54A7-41F0-C805EB89053C}"/>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9627316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D8818-549A-9DA4-0AC1-CF996219B95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E7910D-4E0C-8CE2-5456-150F5472C83B}"/>
              </a:ext>
            </a:extLst>
          </p:cNvPr>
          <p:cNvSpPr>
            <a:spLocks noGrp="1"/>
          </p:cNvSpPr>
          <p:nvPr>
            <p:ph type="title"/>
          </p:nvPr>
        </p:nvSpPr>
        <p:spPr>
          <a:xfrm>
            <a:off x="810000" y="438310"/>
            <a:ext cx="10571998" cy="970450"/>
          </a:xfrm>
        </p:spPr>
        <p:txBody>
          <a:bodyPr/>
          <a:lstStyle/>
          <a:p>
            <a:r>
              <a:rPr lang="fr-FR" dirty="0"/>
              <a:t>IA et Marketing – Sommaire général</a:t>
            </a:r>
          </a:p>
        </p:txBody>
      </p:sp>
      <p:sp>
        <p:nvSpPr>
          <p:cNvPr id="3" name="Espace réservé du contenu 2">
            <a:extLst>
              <a:ext uri="{FF2B5EF4-FFF2-40B4-BE49-F238E27FC236}">
                <a16:creationId xmlns:a16="http://schemas.microsoft.com/office/drawing/2014/main" id="{55CC8011-8F46-05A3-3D79-207916329953}"/>
              </a:ext>
            </a:extLst>
          </p:cNvPr>
          <p:cNvSpPr>
            <a:spLocks noGrp="1"/>
          </p:cNvSpPr>
          <p:nvPr>
            <p:ph idx="1"/>
          </p:nvPr>
        </p:nvSpPr>
        <p:spPr>
          <a:xfrm>
            <a:off x="818712" y="2404851"/>
            <a:ext cx="10554574" cy="3636511"/>
          </a:xfrm>
        </p:spPr>
        <p:txBody>
          <a:bodyPr>
            <a:normAutofit/>
          </a:bodyPr>
          <a:lstStyle/>
          <a:p>
            <a:pPr marL="0" indent="0">
              <a:buNone/>
            </a:pPr>
            <a:r>
              <a:rPr lang="fr-FR" sz="3600" dirty="0"/>
              <a:t>Objectif:</a:t>
            </a:r>
          </a:p>
          <a:p>
            <a:pPr lvl="1"/>
            <a:r>
              <a:rPr lang="fr-FR" sz="3600" dirty="0"/>
              <a:t>Définir une stratégie MKT</a:t>
            </a:r>
          </a:p>
          <a:p>
            <a:pPr lvl="1"/>
            <a:r>
              <a:rPr lang="fr-FR" sz="3600" dirty="0"/>
              <a:t>Définir son UPS</a:t>
            </a:r>
          </a:p>
          <a:p>
            <a:pPr lvl="1"/>
            <a:r>
              <a:rPr lang="fr-FR" sz="3600" dirty="0"/>
              <a:t>Créer du contenu</a:t>
            </a:r>
            <a:endParaRPr lang="fr-FR" sz="3200" dirty="0"/>
          </a:p>
        </p:txBody>
      </p:sp>
      <p:sp>
        <p:nvSpPr>
          <p:cNvPr id="4" name="Espace réservé du pied de page 3">
            <a:extLst>
              <a:ext uri="{FF2B5EF4-FFF2-40B4-BE49-F238E27FC236}">
                <a16:creationId xmlns:a16="http://schemas.microsoft.com/office/drawing/2014/main" id="{113F5BD9-0404-F834-C640-9D685720A718}"/>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19441177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E2264E67-6F59-4D8D-8E5F-8245B0FEA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3" y="0"/>
            <a:ext cx="1218742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Freeform 23">
            <a:extLst>
              <a:ext uri="{FF2B5EF4-FFF2-40B4-BE49-F238E27FC236}">
                <a16:creationId xmlns:a16="http://schemas.microsoft.com/office/drawing/2014/main" id="{158E1C6E-D299-4F5D-B15B-155EBF7F62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rgbClr val="212121"/>
          </a:solidFill>
          <a:ln>
            <a:noFill/>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8FB0B143-DB97-4339-A206-43156177E1EC}"/>
              </a:ext>
            </a:extLst>
          </p:cNvPr>
          <p:cNvSpPr>
            <a:spLocks noGrp="1"/>
          </p:cNvSpPr>
          <p:nvPr>
            <p:ph type="title"/>
          </p:nvPr>
        </p:nvSpPr>
        <p:spPr>
          <a:xfrm>
            <a:off x="451514" y="457201"/>
            <a:ext cx="3575737" cy="1332688"/>
          </a:xfrm>
        </p:spPr>
        <p:txBody>
          <a:bodyPr vert="horz" lIns="91440" tIns="45720" rIns="91440" bIns="45720" rtlCol="0" anchor="b">
            <a:normAutofit/>
          </a:bodyPr>
          <a:lstStyle/>
          <a:p>
            <a:pPr algn="ctr"/>
            <a:r>
              <a:rPr lang="en-US" sz="3200" dirty="0">
                <a:solidFill>
                  <a:srgbClr val="FFFFFF"/>
                </a:solidFill>
              </a:rPr>
              <a:t>Cas </a:t>
            </a:r>
            <a:r>
              <a:rPr lang="en-US" sz="3200" dirty="0" err="1">
                <a:solidFill>
                  <a:srgbClr val="FFFFFF"/>
                </a:solidFill>
              </a:rPr>
              <a:t>d’usage</a:t>
            </a:r>
            <a:endParaRPr lang="en-US" sz="3200" dirty="0">
              <a:solidFill>
                <a:srgbClr val="FFFFFF"/>
              </a:solidFill>
            </a:endParaRPr>
          </a:p>
        </p:txBody>
      </p:sp>
      <p:sp>
        <p:nvSpPr>
          <p:cNvPr id="10" name="Content Placeholder 9">
            <a:extLst>
              <a:ext uri="{FF2B5EF4-FFF2-40B4-BE49-F238E27FC236}">
                <a16:creationId xmlns:a16="http://schemas.microsoft.com/office/drawing/2014/main" id="{669DCCC6-A4AD-479E-A110-5A847C6C86D3}"/>
              </a:ext>
            </a:extLst>
          </p:cNvPr>
          <p:cNvSpPr>
            <a:spLocks noGrp="1"/>
          </p:cNvSpPr>
          <p:nvPr>
            <p:ph idx="1"/>
          </p:nvPr>
        </p:nvSpPr>
        <p:spPr>
          <a:xfrm>
            <a:off x="451514" y="2046514"/>
            <a:ext cx="3575737" cy="3994848"/>
          </a:xfrm>
        </p:spPr>
        <p:txBody>
          <a:bodyPr>
            <a:normAutofit/>
          </a:bodyPr>
          <a:lstStyle/>
          <a:p>
            <a:pPr marL="0" indent="0">
              <a:buNone/>
            </a:pPr>
            <a:r>
              <a:rPr lang="fr-FR" b="1" dirty="0">
                <a:solidFill>
                  <a:schemeClr val="bg1"/>
                </a:solidFill>
              </a:rPr>
              <a:t>Le langage de la réussite</a:t>
            </a:r>
          </a:p>
          <a:p>
            <a:pPr marL="0" indent="0">
              <a:buNone/>
            </a:pPr>
            <a:r>
              <a:rPr lang="fr-FR" dirty="0">
                <a:solidFill>
                  <a:schemeClr val="bg1"/>
                </a:solidFill>
              </a:rPr>
              <a:t>Vous dirigez une école de langues dont la rentabilité dépend de votre capacité à attirer des étudiants. Votre équipe de vente est prête, vos cours sont complets et vos professeurs sont de niveau international. La pièce manquante ? Un marketing efficace pour générer des leads.</a:t>
            </a:r>
          </a:p>
        </p:txBody>
      </p:sp>
      <p:pic>
        <p:nvPicPr>
          <p:cNvPr id="1026" name="Picture 2">
            <a:extLst>
              <a:ext uri="{FF2B5EF4-FFF2-40B4-BE49-F238E27FC236}">
                <a16:creationId xmlns:a16="http://schemas.microsoft.com/office/drawing/2014/main" id="{057618D3-C541-FEDE-4A14-08B3DA1D793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78451" y="643467"/>
            <a:ext cx="5272421" cy="5272421"/>
          </a:xfrm>
          <a:prstGeom prst="roundRect">
            <a:avLst>
              <a:gd name="adj" fmla="val 3876"/>
            </a:avLst>
          </a:prstGeom>
          <a:noFill/>
          <a:ln>
            <a:solidFill>
              <a:schemeClr val="accent1"/>
            </a:solidFill>
          </a:ln>
          <a:effectLst/>
          <a:extLst>
            <a:ext uri="{909E8E84-426E-40DD-AFC4-6F175D3DCCD1}">
              <a14:hiddenFill xmlns:a14="http://schemas.microsoft.com/office/drawing/2010/main">
                <a:solidFill>
                  <a:srgbClr val="FFFFFF"/>
                </a:solidFill>
              </a14:hiddenFill>
            </a:ext>
          </a:extLst>
        </p:spPr>
      </p:pic>
      <p:sp>
        <p:nvSpPr>
          <p:cNvPr id="3" name="Espace réservé du pied de page 3">
            <a:extLst>
              <a:ext uri="{FF2B5EF4-FFF2-40B4-BE49-F238E27FC236}">
                <a16:creationId xmlns:a16="http://schemas.microsoft.com/office/drawing/2014/main" id="{4799B1EE-3879-4212-9007-7BE459FDA778}"/>
              </a:ext>
            </a:extLst>
          </p:cNvPr>
          <p:cNvSpPr>
            <a:spLocks noGrp="1"/>
          </p:cNvSpPr>
          <p:nvPr>
            <p:ph type="ftr" sz="quarter" idx="11"/>
          </p:nvPr>
        </p:nvSpPr>
        <p:spPr>
          <a:xfrm>
            <a:off x="922294" y="6131897"/>
            <a:ext cx="8644320" cy="365125"/>
          </a:xfrm>
        </p:spPr>
        <p:txBody>
          <a:bodyPr/>
          <a:lstStyle/>
          <a:p>
            <a:r>
              <a:rPr lang="en-US" dirty="0">
                <a:solidFill>
                  <a:schemeClr val="bg1"/>
                </a:solidFill>
              </a:rPr>
              <a:t>Rabah ATTIK – </a:t>
            </a:r>
            <a:r>
              <a:rPr lang="en-US" dirty="0" err="1">
                <a:solidFill>
                  <a:schemeClr val="bg1"/>
                </a:solidFill>
              </a:rPr>
              <a:t>Créalise</a:t>
            </a:r>
            <a:r>
              <a:rPr lang="en-US" dirty="0">
                <a:solidFill>
                  <a:schemeClr val="bg1"/>
                </a:solidFill>
              </a:rPr>
              <a:t> – 2024/2025</a:t>
            </a:r>
          </a:p>
        </p:txBody>
      </p:sp>
    </p:spTree>
    <p:extLst>
      <p:ext uri="{BB962C8B-B14F-4D97-AF65-F5344CB8AC3E}">
        <p14:creationId xmlns:p14="http://schemas.microsoft.com/office/powerpoint/2010/main" val="2410308647"/>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3F7D26C8-96ED-46E3-BD94-C1608C54C3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Freeform 23">
            <a:extLst>
              <a:ext uri="{FF2B5EF4-FFF2-40B4-BE49-F238E27FC236}">
                <a16:creationId xmlns:a16="http://schemas.microsoft.com/office/drawing/2014/main" id="{13EEA0A9-F720-41ED-8EBA-2A10A664F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8FB0B143-DB97-4339-A206-43156177E1EC}"/>
              </a:ext>
            </a:extLst>
          </p:cNvPr>
          <p:cNvSpPr>
            <a:spLocks noGrp="1"/>
          </p:cNvSpPr>
          <p:nvPr>
            <p:ph type="title"/>
          </p:nvPr>
        </p:nvSpPr>
        <p:spPr>
          <a:xfrm>
            <a:off x="810001" y="447188"/>
            <a:ext cx="3413084" cy="1559412"/>
          </a:xfrm>
        </p:spPr>
        <p:txBody>
          <a:bodyPr vert="horz" lIns="91440" tIns="45720" rIns="91440" bIns="45720" rtlCol="0">
            <a:normAutofit/>
          </a:bodyPr>
          <a:lstStyle/>
          <a:p>
            <a:r>
              <a:rPr lang="en-US" sz="3200"/>
              <a:t>Cas d’usage</a:t>
            </a:r>
          </a:p>
        </p:txBody>
      </p:sp>
      <p:sp>
        <p:nvSpPr>
          <p:cNvPr id="10" name="Content Placeholder 9">
            <a:extLst>
              <a:ext uri="{FF2B5EF4-FFF2-40B4-BE49-F238E27FC236}">
                <a16:creationId xmlns:a16="http://schemas.microsoft.com/office/drawing/2014/main" id="{669DCCC6-A4AD-479E-A110-5A847C6C86D3}"/>
              </a:ext>
            </a:extLst>
          </p:cNvPr>
          <p:cNvSpPr>
            <a:spLocks noGrp="1"/>
          </p:cNvSpPr>
          <p:nvPr>
            <p:ph idx="1"/>
          </p:nvPr>
        </p:nvSpPr>
        <p:spPr>
          <a:xfrm>
            <a:off x="818713" y="2413000"/>
            <a:ext cx="3404372" cy="3632200"/>
          </a:xfrm>
        </p:spPr>
        <p:txBody>
          <a:bodyPr>
            <a:normAutofit/>
          </a:bodyPr>
          <a:lstStyle/>
          <a:p>
            <a:pPr marL="0" indent="0" algn="l">
              <a:buNone/>
            </a:pPr>
            <a:r>
              <a:rPr lang="fr-FR" sz="1600" b="1" i="0" dirty="0">
                <a:effectLst/>
                <a:latin typeface="Inter"/>
              </a:rPr>
              <a:t>Pression avant le lancement</a:t>
            </a:r>
          </a:p>
          <a:p>
            <a:pPr marL="0" indent="0" algn="l">
              <a:buNone/>
            </a:pPr>
            <a:r>
              <a:rPr lang="fr-FR" sz="1600" b="0" i="0" dirty="0">
                <a:effectLst/>
                <a:latin typeface="Inter"/>
              </a:rPr>
              <a:t>Vous êtes donc sur le point de lancer votre premier groupe d'apprenants de langues dans deux semaines seulement. Pour remplir vos classes, une stratégie marketing solide n'est pas seulement une option, c'est une nécessité.</a:t>
            </a:r>
          </a:p>
        </p:txBody>
      </p:sp>
      <p:sp>
        <p:nvSpPr>
          <p:cNvPr id="2059" name="Rounded Rectangle 17">
            <a:extLst>
              <a:ext uri="{FF2B5EF4-FFF2-40B4-BE49-F238E27FC236}">
                <a16:creationId xmlns:a16="http://schemas.microsoft.com/office/drawing/2014/main" id="{03B27569-6089-4DC0-93E0-F3F6E1E93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8945" y="958640"/>
            <a:ext cx="6269591"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Une image contenant dessin humoristique, habits, chaussures, illustration&#10;&#10;Description générée automatiquement">
            <a:extLst>
              <a:ext uri="{FF2B5EF4-FFF2-40B4-BE49-F238E27FC236}">
                <a16:creationId xmlns:a16="http://schemas.microsoft.com/office/drawing/2014/main" id="{BA756220-6FE5-7339-6D96-CBBDEDBA01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911" r="-1" b="20296"/>
          <a:stretch/>
        </p:blipFill>
        <p:spPr bwMode="auto">
          <a:xfrm>
            <a:off x="5603706" y="1258529"/>
            <a:ext cx="5638853" cy="4330205"/>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pied de page 3">
            <a:extLst>
              <a:ext uri="{FF2B5EF4-FFF2-40B4-BE49-F238E27FC236}">
                <a16:creationId xmlns:a16="http://schemas.microsoft.com/office/drawing/2014/main" id="{4799B1EE-3879-4212-9007-7BE459FDA778}"/>
              </a:ext>
            </a:extLst>
          </p:cNvPr>
          <p:cNvSpPr>
            <a:spLocks noGrp="1"/>
          </p:cNvSpPr>
          <p:nvPr>
            <p:ph type="ftr" sz="quarter" idx="11"/>
          </p:nvPr>
        </p:nvSpPr>
        <p:spPr>
          <a:xfrm>
            <a:off x="451514" y="6041362"/>
            <a:ext cx="3936188" cy="365125"/>
          </a:xfrm>
        </p:spPr>
        <p:txBody>
          <a:bodyPr>
            <a:normAutofit/>
          </a:bodyPr>
          <a:lstStyle/>
          <a:p>
            <a:pPr>
              <a:spcAft>
                <a:spcPts val="600"/>
              </a:spcAft>
            </a:pPr>
            <a:r>
              <a:rPr lang="en-US" dirty="0"/>
              <a:t>Rabah ATTIK – </a:t>
            </a:r>
            <a:r>
              <a:rPr lang="en-US" dirty="0" err="1"/>
              <a:t>Créalise</a:t>
            </a:r>
            <a:r>
              <a:rPr lang="en-US" dirty="0"/>
              <a:t> – 2024/2025</a:t>
            </a:r>
            <a:endParaRPr lang="en-US"/>
          </a:p>
        </p:txBody>
      </p:sp>
    </p:spTree>
    <p:extLst>
      <p:ext uri="{BB962C8B-B14F-4D97-AF65-F5344CB8AC3E}">
        <p14:creationId xmlns:p14="http://schemas.microsoft.com/office/powerpoint/2010/main" val="38605240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70" name="Rectangle 2069">
            <a:extLst>
              <a:ext uri="{FF2B5EF4-FFF2-40B4-BE49-F238E27FC236}">
                <a16:creationId xmlns:a16="http://schemas.microsoft.com/office/drawing/2014/main" id="{A416E3E5-5186-46A4-AFBD-337387D31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3" y="0"/>
            <a:ext cx="1218742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1" name="Freeform 23">
            <a:extLst>
              <a:ext uri="{FF2B5EF4-FFF2-40B4-BE49-F238E27FC236}">
                <a16:creationId xmlns:a16="http://schemas.microsoft.com/office/drawing/2014/main" id="{7B8FAACC-353E-4F84-BA62-A5514185D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7554995"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rgbClr val="212121"/>
          </a:solidFill>
          <a:ln>
            <a:noFill/>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8FB0B143-DB97-4339-A206-43156177E1EC}"/>
              </a:ext>
            </a:extLst>
          </p:cNvPr>
          <p:cNvSpPr>
            <a:spLocks noGrp="1"/>
          </p:cNvSpPr>
          <p:nvPr>
            <p:ph type="title"/>
          </p:nvPr>
        </p:nvSpPr>
        <p:spPr>
          <a:xfrm>
            <a:off x="8164749" y="457201"/>
            <a:ext cx="3575737" cy="1332688"/>
          </a:xfrm>
        </p:spPr>
        <p:txBody>
          <a:bodyPr vert="horz" lIns="91440" tIns="45720" rIns="91440" bIns="45720" rtlCol="0" anchor="b">
            <a:normAutofit/>
          </a:bodyPr>
          <a:lstStyle/>
          <a:p>
            <a:pPr algn="ctr"/>
            <a:r>
              <a:rPr lang="en-US" sz="3200" dirty="0">
                <a:solidFill>
                  <a:srgbClr val="FFFFFF"/>
                </a:solidFill>
              </a:rPr>
              <a:t>Question</a:t>
            </a:r>
          </a:p>
        </p:txBody>
      </p:sp>
      <p:sp>
        <p:nvSpPr>
          <p:cNvPr id="3" name="Espace réservé du pied de page 3">
            <a:extLst>
              <a:ext uri="{FF2B5EF4-FFF2-40B4-BE49-F238E27FC236}">
                <a16:creationId xmlns:a16="http://schemas.microsoft.com/office/drawing/2014/main" id="{4799B1EE-3879-4212-9007-7BE459FDA778}"/>
              </a:ext>
            </a:extLst>
          </p:cNvPr>
          <p:cNvSpPr>
            <a:spLocks noGrp="1"/>
          </p:cNvSpPr>
          <p:nvPr>
            <p:ph type="ftr" sz="quarter" idx="11"/>
          </p:nvPr>
        </p:nvSpPr>
        <p:spPr>
          <a:xfrm>
            <a:off x="463960" y="6041362"/>
            <a:ext cx="6638635" cy="365125"/>
          </a:xfrm>
        </p:spPr>
        <p:txBody>
          <a:bodyPr>
            <a:normAutofit/>
          </a:bodyPr>
          <a:lstStyle/>
          <a:p>
            <a:pPr>
              <a:spcAft>
                <a:spcPts val="600"/>
              </a:spcAft>
            </a:pPr>
            <a:r>
              <a:rPr lang="en-US">
                <a:solidFill>
                  <a:schemeClr val="tx1">
                    <a:lumMod val="85000"/>
                    <a:lumOff val="15000"/>
                  </a:schemeClr>
                </a:solidFill>
              </a:rPr>
              <a:t>Rabah ATTIK – Créalise – 2024/2025</a:t>
            </a:r>
          </a:p>
        </p:txBody>
      </p:sp>
      <p:pic>
        <p:nvPicPr>
          <p:cNvPr id="5" name="Image 4">
            <a:extLst>
              <a:ext uri="{FF2B5EF4-FFF2-40B4-BE49-F238E27FC236}">
                <a16:creationId xmlns:a16="http://schemas.microsoft.com/office/drawing/2014/main" id="{DE4A66FE-61C0-CBD7-79C8-E0747133E48C}"/>
              </a:ext>
            </a:extLst>
          </p:cNvPr>
          <p:cNvPicPr>
            <a:picLocks noChangeAspect="1"/>
          </p:cNvPicPr>
          <p:nvPr/>
        </p:nvPicPr>
        <p:blipFill>
          <a:blip r:embed="rId2"/>
          <a:stretch>
            <a:fillRect/>
          </a:stretch>
        </p:blipFill>
        <p:spPr>
          <a:xfrm>
            <a:off x="463961" y="1516686"/>
            <a:ext cx="6612856" cy="3465191"/>
          </a:xfrm>
          <a:prstGeom prst="roundRect">
            <a:avLst>
              <a:gd name="adj" fmla="val 3876"/>
            </a:avLst>
          </a:prstGeom>
          <a:ln>
            <a:solidFill>
              <a:schemeClr val="accent1"/>
            </a:solidFill>
          </a:ln>
          <a:effectLst/>
        </p:spPr>
      </p:pic>
      <p:sp>
        <p:nvSpPr>
          <p:cNvPr id="10" name="Content Placeholder 9">
            <a:extLst>
              <a:ext uri="{FF2B5EF4-FFF2-40B4-BE49-F238E27FC236}">
                <a16:creationId xmlns:a16="http://schemas.microsoft.com/office/drawing/2014/main" id="{669DCCC6-A4AD-479E-A110-5A847C6C86D3}"/>
              </a:ext>
            </a:extLst>
          </p:cNvPr>
          <p:cNvSpPr>
            <a:spLocks noGrp="1"/>
          </p:cNvSpPr>
          <p:nvPr>
            <p:ph idx="1"/>
          </p:nvPr>
        </p:nvSpPr>
        <p:spPr>
          <a:xfrm>
            <a:off x="8164749" y="2024743"/>
            <a:ext cx="3575737" cy="4016619"/>
          </a:xfrm>
        </p:spPr>
        <p:txBody>
          <a:bodyPr>
            <a:normAutofit/>
          </a:bodyPr>
          <a:lstStyle/>
          <a:p>
            <a:pPr marL="0" indent="0">
              <a:buNone/>
            </a:pPr>
            <a:r>
              <a:rPr lang="fr-FR" sz="1600" b="1" i="0" dirty="0">
                <a:solidFill>
                  <a:srgbClr val="FFFFFF"/>
                </a:solidFill>
                <a:effectLst/>
                <a:latin typeface="Inter"/>
              </a:rPr>
              <a:t>A votre avis comment s’y prendre et pourquoi ?</a:t>
            </a:r>
            <a:endParaRPr lang="fr-FR" sz="1600" b="0" i="0" dirty="0">
              <a:solidFill>
                <a:srgbClr val="FFFFFF"/>
              </a:solidFill>
              <a:effectLst/>
              <a:latin typeface="Inter"/>
            </a:endParaRPr>
          </a:p>
        </p:txBody>
      </p:sp>
    </p:spTree>
    <p:extLst>
      <p:ext uri="{BB962C8B-B14F-4D97-AF65-F5344CB8AC3E}">
        <p14:creationId xmlns:p14="http://schemas.microsoft.com/office/powerpoint/2010/main" val="1217120087"/>
      </p:ext>
    </p:extLst>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76" name="Rectangle 2075">
            <a:extLst>
              <a:ext uri="{FF2B5EF4-FFF2-40B4-BE49-F238E27FC236}">
                <a16:creationId xmlns:a16="http://schemas.microsoft.com/office/drawing/2014/main" id="{A416E3E5-5186-46A4-AFBD-337387D31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3" y="0"/>
            <a:ext cx="1218742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8" name="Freeform 23">
            <a:extLst>
              <a:ext uri="{FF2B5EF4-FFF2-40B4-BE49-F238E27FC236}">
                <a16:creationId xmlns:a16="http://schemas.microsoft.com/office/drawing/2014/main" id="{7B8FAACC-353E-4F84-BA62-A5514185D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7554995"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rgbClr val="212121"/>
          </a:solidFill>
          <a:ln>
            <a:noFill/>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8FB0B143-DB97-4339-A206-43156177E1EC}"/>
              </a:ext>
            </a:extLst>
          </p:cNvPr>
          <p:cNvSpPr>
            <a:spLocks noGrp="1"/>
          </p:cNvSpPr>
          <p:nvPr>
            <p:ph type="title"/>
          </p:nvPr>
        </p:nvSpPr>
        <p:spPr>
          <a:xfrm>
            <a:off x="8164749" y="457201"/>
            <a:ext cx="3575737" cy="1332688"/>
          </a:xfrm>
        </p:spPr>
        <p:txBody>
          <a:bodyPr vert="horz" lIns="91440" tIns="45720" rIns="91440" bIns="45720" rtlCol="0" anchor="b">
            <a:normAutofit/>
          </a:bodyPr>
          <a:lstStyle/>
          <a:p>
            <a:pPr algn="ctr"/>
            <a:r>
              <a:rPr lang="en-US" sz="3200" dirty="0" err="1">
                <a:solidFill>
                  <a:srgbClr val="FFFFFF"/>
                </a:solidFill>
              </a:rPr>
              <a:t>Réponse</a:t>
            </a:r>
            <a:endParaRPr lang="en-US" sz="3200" dirty="0">
              <a:solidFill>
                <a:srgbClr val="FFFFFF"/>
              </a:solidFill>
            </a:endParaRPr>
          </a:p>
        </p:txBody>
      </p:sp>
      <p:sp>
        <p:nvSpPr>
          <p:cNvPr id="3" name="Espace réservé du pied de page 3">
            <a:extLst>
              <a:ext uri="{FF2B5EF4-FFF2-40B4-BE49-F238E27FC236}">
                <a16:creationId xmlns:a16="http://schemas.microsoft.com/office/drawing/2014/main" id="{4799B1EE-3879-4212-9007-7BE459FDA778}"/>
              </a:ext>
            </a:extLst>
          </p:cNvPr>
          <p:cNvSpPr>
            <a:spLocks noGrp="1"/>
          </p:cNvSpPr>
          <p:nvPr>
            <p:ph type="ftr" sz="quarter" idx="11"/>
          </p:nvPr>
        </p:nvSpPr>
        <p:spPr>
          <a:xfrm>
            <a:off x="463960" y="6041362"/>
            <a:ext cx="6638635" cy="365125"/>
          </a:xfrm>
        </p:spPr>
        <p:txBody>
          <a:bodyPr>
            <a:normAutofit/>
          </a:bodyPr>
          <a:lstStyle/>
          <a:p>
            <a:pPr>
              <a:spcAft>
                <a:spcPts val="600"/>
              </a:spcAft>
            </a:pPr>
            <a:r>
              <a:rPr lang="en-US">
                <a:solidFill>
                  <a:schemeClr val="tx1">
                    <a:lumMod val="85000"/>
                    <a:lumOff val="15000"/>
                  </a:schemeClr>
                </a:solidFill>
              </a:rPr>
              <a:t>Rabah ATTIK – Créalise – 2024/2025</a:t>
            </a:r>
          </a:p>
        </p:txBody>
      </p:sp>
      <p:pic>
        <p:nvPicPr>
          <p:cNvPr id="7" name="Image 6" descr="Une image contenant texte, capture d’écran, Police&#10;&#10;Description générée automatiquement">
            <a:extLst>
              <a:ext uri="{FF2B5EF4-FFF2-40B4-BE49-F238E27FC236}">
                <a16:creationId xmlns:a16="http://schemas.microsoft.com/office/drawing/2014/main" id="{0B57141C-3C9B-9EDB-4556-3E14054D8D35}"/>
              </a:ext>
            </a:extLst>
          </p:cNvPr>
          <p:cNvPicPr>
            <a:picLocks noChangeAspect="1"/>
          </p:cNvPicPr>
          <p:nvPr/>
        </p:nvPicPr>
        <p:blipFill>
          <a:blip r:embed="rId2"/>
          <a:stretch>
            <a:fillRect/>
          </a:stretch>
        </p:blipFill>
        <p:spPr>
          <a:xfrm>
            <a:off x="828062" y="457201"/>
            <a:ext cx="5884653" cy="5584161"/>
          </a:xfrm>
          <a:prstGeom prst="roundRect">
            <a:avLst>
              <a:gd name="adj" fmla="val 3876"/>
            </a:avLst>
          </a:prstGeom>
          <a:ln>
            <a:solidFill>
              <a:schemeClr val="accent1"/>
            </a:solidFill>
          </a:ln>
          <a:effectLst/>
        </p:spPr>
      </p:pic>
      <p:sp>
        <p:nvSpPr>
          <p:cNvPr id="10" name="Content Placeholder 9">
            <a:extLst>
              <a:ext uri="{FF2B5EF4-FFF2-40B4-BE49-F238E27FC236}">
                <a16:creationId xmlns:a16="http://schemas.microsoft.com/office/drawing/2014/main" id="{669DCCC6-A4AD-479E-A110-5A847C6C86D3}"/>
              </a:ext>
            </a:extLst>
          </p:cNvPr>
          <p:cNvSpPr>
            <a:spLocks noGrp="1"/>
          </p:cNvSpPr>
          <p:nvPr>
            <p:ph idx="1"/>
          </p:nvPr>
        </p:nvSpPr>
        <p:spPr>
          <a:xfrm>
            <a:off x="8164749" y="2024743"/>
            <a:ext cx="3575737" cy="4016619"/>
          </a:xfrm>
        </p:spPr>
        <p:txBody>
          <a:bodyPr>
            <a:normAutofit/>
          </a:bodyPr>
          <a:lstStyle/>
          <a:p>
            <a:pPr marL="0" indent="0" algn="l">
              <a:buNone/>
            </a:pPr>
            <a:r>
              <a:rPr lang="fr-FR" sz="1600" b="1" i="0" dirty="0">
                <a:solidFill>
                  <a:schemeClr val="bg1"/>
                </a:solidFill>
                <a:effectLst/>
                <a:latin typeface="Inter"/>
              </a:rPr>
              <a:t>Avantages et inconvénients de la chaîne</a:t>
            </a:r>
          </a:p>
          <a:p>
            <a:pPr marL="0" indent="0" algn="l">
              <a:buNone/>
            </a:pPr>
            <a:r>
              <a:rPr lang="fr-FR" sz="1600" b="0" i="0" dirty="0">
                <a:solidFill>
                  <a:schemeClr val="bg1"/>
                </a:solidFill>
                <a:effectLst/>
                <a:latin typeface="Inter"/>
              </a:rPr>
              <a:t>Chaque canal de marketing offre des avantages uniques : </a:t>
            </a:r>
          </a:p>
          <a:p>
            <a:pPr algn="l">
              <a:buFontTx/>
              <a:buChar char="-"/>
            </a:pPr>
            <a:r>
              <a:rPr lang="fr-FR" sz="1600" b="0" i="0" dirty="0">
                <a:solidFill>
                  <a:schemeClr val="bg1"/>
                </a:solidFill>
                <a:effectLst/>
                <a:latin typeface="Inter"/>
              </a:rPr>
              <a:t>Instagram excelle dans la narration visuelle ; </a:t>
            </a:r>
          </a:p>
          <a:p>
            <a:pPr algn="l">
              <a:buFontTx/>
              <a:buChar char="-"/>
            </a:pPr>
            <a:r>
              <a:rPr lang="fr-FR" sz="1600" b="0" i="0" dirty="0">
                <a:solidFill>
                  <a:schemeClr val="bg1"/>
                </a:solidFill>
                <a:effectLst/>
                <a:latin typeface="Inter"/>
              </a:rPr>
              <a:t>- Google domine dans le marketing axé sur la recherche ; </a:t>
            </a:r>
          </a:p>
          <a:p>
            <a:pPr algn="l">
              <a:buFontTx/>
              <a:buChar char="-"/>
            </a:pPr>
            <a:r>
              <a:rPr lang="fr-FR" sz="1600" b="0" i="0" dirty="0">
                <a:solidFill>
                  <a:schemeClr val="bg1"/>
                </a:solidFill>
                <a:effectLst/>
                <a:latin typeface="Inter"/>
              </a:rPr>
              <a:t>- Le marketing d'influence crée la confiance par le biais d'approbations personnelles.</a:t>
            </a:r>
          </a:p>
        </p:txBody>
      </p:sp>
    </p:spTree>
    <p:extLst>
      <p:ext uri="{BB962C8B-B14F-4D97-AF65-F5344CB8AC3E}">
        <p14:creationId xmlns:p14="http://schemas.microsoft.com/office/powerpoint/2010/main" val="4234633114"/>
      </p:ext>
    </p:extLst>
  </p:cSld>
  <p:clrMapOvr>
    <a:overrideClrMapping bg1="lt1" tx1="dk1" bg2="lt2" tx2="dk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64" name="Rectangle 2063">
            <a:extLst>
              <a:ext uri="{FF2B5EF4-FFF2-40B4-BE49-F238E27FC236}">
                <a16:creationId xmlns:a16="http://schemas.microsoft.com/office/drawing/2014/main" id="{8C1FC8BA-94E6-44F7-B346-6A2215E66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6" name="Freeform 23">
            <a:extLst>
              <a:ext uri="{FF2B5EF4-FFF2-40B4-BE49-F238E27FC236}">
                <a16:creationId xmlns:a16="http://schemas.microsoft.com/office/drawing/2014/main" id="{A8329D92-4903-43FF-90F4-878F5D3F1D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8FB0B143-DB97-4339-A206-43156177E1EC}"/>
              </a:ext>
            </a:extLst>
          </p:cNvPr>
          <p:cNvSpPr>
            <a:spLocks noGrp="1"/>
          </p:cNvSpPr>
          <p:nvPr>
            <p:ph type="title"/>
          </p:nvPr>
        </p:nvSpPr>
        <p:spPr>
          <a:xfrm>
            <a:off x="810001" y="447188"/>
            <a:ext cx="3413084" cy="1559412"/>
          </a:xfrm>
        </p:spPr>
        <p:txBody>
          <a:bodyPr vert="horz" lIns="91440" tIns="45720" rIns="91440" bIns="45720" rtlCol="0">
            <a:normAutofit/>
          </a:bodyPr>
          <a:lstStyle/>
          <a:p>
            <a:r>
              <a:rPr lang="fr-FR" sz="2400" b="1" i="0" dirty="0">
                <a:solidFill>
                  <a:schemeClr val="bg1"/>
                </a:solidFill>
                <a:effectLst/>
                <a:latin typeface="Inter"/>
              </a:rPr>
              <a:t>L'IA au service de votre stratégie marketing</a:t>
            </a:r>
            <a:endParaRPr lang="en-US" sz="4800" dirty="0"/>
          </a:p>
        </p:txBody>
      </p:sp>
      <p:sp>
        <p:nvSpPr>
          <p:cNvPr id="10" name="Content Placeholder 9">
            <a:extLst>
              <a:ext uri="{FF2B5EF4-FFF2-40B4-BE49-F238E27FC236}">
                <a16:creationId xmlns:a16="http://schemas.microsoft.com/office/drawing/2014/main" id="{669DCCC6-A4AD-479E-A110-5A847C6C86D3}"/>
              </a:ext>
            </a:extLst>
          </p:cNvPr>
          <p:cNvSpPr>
            <a:spLocks noGrp="1"/>
          </p:cNvSpPr>
          <p:nvPr>
            <p:ph idx="1"/>
          </p:nvPr>
        </p:nvSpPr>
        <p:spPr>
          <a:xfrm>
            <a:off x="818713" y="2413000"/>
            <a:ext cx="3404372" cy="3632200"/>
          </a:xfrm>
        </p:spPr>
        <p:txBody>
          <a:bodyPr>
            <a:normAutofit/>
          </a:bodyPr>
          <a:lstStyle/>
          <a:p>
            <a:pPr marL="0" indent="0">
              <a:buNone/>
            </a:pPr>
            <a:r>
              <a:rPr lang="fr-FR" sz="1600" b="0" i="0" dirty="0">
                <a:solidFill>
                  <a:schemeClr val="bg1"/>
                </a:solidFill>
                <a:effectLst/>
                <a:latin typeface="Inter"/>
              </a:rPr>
              <a:t>À cet égard, </a:t>
            </a:r>
            <a:r>
              <a:rPr lang="fr-FR" sz="1600" b="0" i="0" dirty="0" err="1">
                <a:solidFill>
                  <a:schemeClr val="bg1"/>
                </a:solidFill>
                <a:effectLst/>
                <a:latin typeface="Inter"/>
              </a:rPr>
              <a:t>ChatGPT</a:t>
            </a:r>
            <a:r>
              <a:rPr lang="fr-FR" sz="1600" b="0" i="0" dirty="0">
                <a:solidFill>
                  <a:schemeClr val="bg1"/>
                </a:solidFill>
                <a:effectLst/>
                <a:latin typeface="Inter"/>
              </a:rPr>
              <a:t> peut être votre stratège marketing piloté par l'IA. Cet outil est capable d'élaborer une stratégie marketing détaillée, en se concentrant sur les points forts de la publicité contextuelle d'Instagram et des collaborations avec les influenceurs.</a:t>
            </a:r>
          </a:p>
        </p:txBody>
      </p:sp>
      <p:sp>
        <p:nvSpPr>
          <p:cNvPr id="2068" name="Rounded Rectangle 17">
            <a:extLst>
              <a:ext uri="{FF2B5EF4-FFF2-40B4-BE49-F238E27FC236}">
                <a16:creationId xmlns:a16="http://schemas.microsoft.com/office/drawing/2014/main" id="{567B1EEF-AB32-40F7-AD5F-41E0EA001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8945" y="958640"/>
            <a:ext cx="6269591"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882D8ECB-2461-0EA9-EDA8-2417E950E765}"/>
              </a:ext>
            </a:extLst>
          </p:cNvPr>
          <p:cNvPicPr>
            <a:picLocks noChangeAspect="1"/>
          </p:cNvPicPr>
          <p:nvPr/>
        </p:nvPicPr>
        <p:blipFill>
          <a:blip r:embed="rId2"/>
          <a:stretch>
            <a:fillRect/>
          </a:stretch>
        </p:blipFill>
        <p:spPr>
          <a:xfrm>
            <a:off x="6173675" y="1258529"/>
            <a:ext cx="4498914" cy="4330205"/>
          </a:xfrm>
          <a:prstGeom prst="rect">
            <a:avLst/>
          </a:prstGeom>
        </p:spPr>
      </p:pic>
      <p:sp>
        <p:nvSpPr>
          <p:cNvPr id="3" name="Espace réservé du pied de page 3">
            <a:extLst>
              <a:ext uri="{FF2B5EF4-FFF2-40B4-BE49-F238E27FC236}">
                <a16:creationId xmlns:a16="http://schemas.microsoft.com/office/drawing/2014/main" id="{4799B1EE-3879-4212-9007-7BE459FDA778}"/>
              </a:ext>
            </a:extLst>
          </p:cNvPr>
          <p:cNvSpPr>
            <a:spLocks noGrp="1"/>
          </p:cNvSpPr>
          <p:nvPr>
            <p:ph type="ftr" sz="quarter" idx="11"/>
          </p:nvPr>
        </p:nvSpPr>
        <p:spPr>
          <a:xfrm>
            <a:off x="451514" y="6041362"/>
            <a:ext cx="5657186" cy="365125"/>
          </a:xfrm>
        </p:spPr>
        <p:txBody>
          <a:bodyPr>
            <a:normAutofit/>
          </a:bodyPr>
          <a:lstStyle/>
          <a:p>
            <a:pPr>
              <a:spcAft>
                <a:spcPts val="600"/>
              </a:spcAft>
            </a:pPr>
            <a:r>
              <a:rPr lang="en-US">
                <a:solidFill>
                  <a:srgbClr val="FFFFFF"/>
                </a:solidFill>
              </a:rPr>
              <a:t>Rabah ATTIK – Créalise – 2024/2025</a:t>
            </a:r>
          </a:p>
        </p:txBody>
      </p:sp>
    </p:spTree>
    <p:extLst>
      <p:ext uri="{BB962C8B-B14F-4D97-AF65-F5344CB8AC3E}">
        <p14:creationId xmlns:p14="http://schemas.microsoft.com/office/powerpoint/2010/main" val="1739248202"/>
      </p:ext>
    </p:extLst>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95F640-1899-464C-92F4-4E52498770EC}"/>
              </a:ext>
            </a:extLst>
          </p:cNvPr>
          <p:cNvSpPr>
            <a:spLocks noGrp="1"/>
          </p:cNvSpPr>
          <p:nvPr>
            <p:ph type="title"/>
          </p:nvPr>
        </p:nvSpPr>
        <p:spPr>
          <a:xfrm>
            <a:off x="810000" y="438310"/>
            <a:ext cx="10571998" cy="970450"/>
          </a:xfrm>
        </p:spPr>
        <p:txBody>
          <a:bodyPr/>
          <a:lstStyle/>
          <a:p>
            <a:r>
              <a:rPr lang="fr-FR" dirty="0"/>
              <a:t>IA et Marketing – Avec </a:t>
            </a:r>
            <a:r>
              <a:rPr lang="fr-FR" dirty="0" err="1"/>
              <a:t>ChatGPT</a:t>
            </a:r>
            <a:endParaRPr lang="fr-FR" dirty="0"/>
          </a:p>
        </p:txBody>
      </p:sp>
      <p:sp>
        <p:nvSpPr>
          <p:cNvPr id="3" name="Espace réservé du contenu 2">
            <a:extLst>
              <a:ext uri="{FF2B5EF4-FFF2-40B4-BE49-F238E27FC236}">
                <a16:creationId xmlns:a16="http://schemas.microsoft.com/office/drawing/2014/main" id="{BEF7FA2E-B516-4B99-8D25-37579ADECD9F}"/>
              </a:ext>
            </a:extLst>
          </p:cNvPr>
          <p:cNvSpPr>
            <a:spLocks noGrp="1"/>
          </p:cNvSpPr>
          <p:nvPr>
            <p:ph idx="1"/>
          </p:nvPr>
        </p:nvSpPr>
        <p:spPr/>
        <p:txBody>
          <a:bodyPr anchor="t">
            <a:normAutofit/>
          </a:bodyPr>
          <a:lstStyle/>
          <a:p>
            <a:pPr marL="0" indent="0">
              <a:buNone/>
            </a:pPr>
            <a:r>
              <a:rPr lang="fr-FR" sz="2000" dirty="0"/>
              <a:t>Tâche1: </a:t>
            </a:r>
            <a:r>
              <a:rPr lang="fr-FR" sz="2000" b="0" i="0" dirty="0">
                <a:effectLst/>
                <a:latin typeface="Inter"/>
              </a:rPr>
              <a:t>Tapez "Élaborer une stratégie marketing pour une école de langues en combinant la publicité contextuelle d'Instagram et les partenariats avec des influenceurs"</a:t>
            </a:r>
            <a:r>
              <a:rPr lang="fr-FR" sz="2000" dirty="0"/>
              <a:t> </a:t>
            </a:r>
          </a:p>
          <a:p>
            <a:pPr marL="0" indent="0">
              <a:buNone/>
            </a:pPr>
            <a:endParaRPr lang="fr-FR" sz="2000" dirty="0"/>
          </a:p>
          <a:p>
            <a:pPr marL="0" indent="0">
              <a:buNone/>
            </a:pPr>
            <a:r>
              <a:rPr lang="fr-FR" sz="2000" dirty="0"/>
              <a:t>Discussion</a:t>
            </a:r>
            <a:endParaRPr lang="fr-FR" sz="2400" dirty="0"/>
          </a:p>
        </p:txBody>
      </p:sp>
      <p:sp>
        <p:nvSpPr>
          <p:cNvPr id="5" name="Espace réservé du pied de page 3">
            <a:extLst>
              <a:ext uri="{FF2B5EF4-FFF2-40B4-BE49-F238E27FC236}">
                <a16:creationId xmlns:a16="http://schemas.microsoft.com/office/drawing/2014/main" id="{6363AF61-B1F5-7620-4BDB-7A0AB4D18CD7}"/>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4987411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76" name="Rectangle 2075">
            <a:extLst>
              <a:ext uri="{FF2B5EF4-FFF2-40B4-BE49-F238E27FC236}">
                <a16:creationId xmlns:a16="http://schemas.microsoft.com/office/drawing/2014/main" id="{A416E3E5-5186-46A4-AFBD-337387D31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3" y="0"/>
            <a:ext cx="1218742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8" name="Freeform 23">
            <a:extLst>
              <a:ext uri="{FF2B5EF4-FFF2-40B4-BE49-F238E27FC236}">
                <a16:creationId xmlns:a16="http://schemas.microsoft.com/office/drawing/2014/main" id="{7B8FAACC-353E-4F84-BA62-A5514185D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7554995"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rgbClr val="212121"/>
          </a:solidFill>
          <a:ln>
            <a:noFill/>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8FB0B143-DB97-4339-A206-43156177E1EC}"/>
              </a:ext>
            </a:extLst>
          </p:cNvPr>
          <p:cNvSpPr>
            <a:spLocks noGrp="1"/>
          </p:cNvSpPr>
          <p:nvPr>
            <p:ph type="title"/>
          </p:nvPr>
        </p:nvSpPr>
        <p:spPr>
          <a:xfrm>
            <a:off x="8164749" y="457201"/>
            <a:ext cx="3575737" cy="1332688"/>
          </a:xfrm>
        </p:spPr>
        <p:txBody>
          <a:bodyPr vert="horz" lIns="91440" tIns="45720" rIns="91440" bIns="45720" rtlCol="0" anchor="b">
            <a:normAutofit/>
          </a:bodyPr>
          <a:lstStyle/>
          <a:p>
            <a:pPr algn="ctr"/>
            <a:r>
              <a:rPr lang="en-US" sz="3200" dirty="0">
                <a:solidFill>
                  <a:srgbClr val="FFFFFF"/>
                </a:solidFill>
              </a:rPr>
              <a:t>Question</a:t>
            </a:r>
          </a:p>
        </p:txBody>
      </p:sp>
      <p:sp>
        <p:nvSpPr>
          <p:cNvPr id="3" name="Espace réservé du pied de page 3">
            <a:extLst>
              <a:ext uri="{FF2B5EF4-FFF2-40B4-BE49-F238E27FC236}">
                <a16:creationId xmlns:a16="http://schemas.microsoft.com/office/drawing/2014/main" id="{4799B1EE-3879-4212-9007-7BE459FDA778}"/>
              </a:ext>
            </a:extLst>
          </p:cNvPr>
          <p:cNvSpPr>
            <a:spLocks noGrp="1"/>
          </p:cNvSpPr>
          <p:nvPr>
            <p:ph type="ftr" sz="quarter" idx="11"/>
          </p:nvPr>
        </p:nvSpPr>
        <p:spPr>
          <a:xfrm>
            <a:off x="463960" y="6041362"/>
            <a:ext cx="6638635" cy="365125"/>
          </a:xfrm>
        </p:spPr>
        <p:txBody>
          <a:bodyPr>
            <a:normAutofit/>
          </a:bodyPr>
          <a:lstStyle/>
          <a:p>
            <a:pPr>
              <a:spcAft>
                <a:spcPts val="600"/>
              </a:spcAft>
            </a:pPr>
            <a:r>
              <a:rPr lang="en-US">
                <a:solidFill>
                  <a:schemeClr val="tx1">
                    <a:lumMod val="85000"/>
                    <a:lumOff val="15000"/>
                  </a:schemeClr>
                </a:solidFill>
              </a:rPr>
              <a:t>Rabah ATTIK – Créalise – 2024/2025</a:t>
            </a:r>
          </a:p>
        </p:txBody>
      </p:sp>
      <p:pic>
        <p:nvPicPr>
          <p:cNvPr id="6" name="Image 5">
            <a:extLst>
              <a:ext uri="{FF2B5EF4-FFF2-40B4-BE49-F238E27FC236}">
                <a16:creationId xmlns:a16="http://schemas.microsoft.com/office/drawing/2014/main" id="{0C44BA16-E68A-F344-B6CF-51DE6A3AD16B}"/>
              </a:ext>
            </a:extLst>
          </p:cNvPr>
          <p:cNvPicPr>
            <a:picLocks noChangeAspect="1"/>
          </p:cNvPicPr>
          <p:nvPr/>
        </p:nvPicPr>
        <p:blipFill>
          <a:blip r:embed="rId2"/>
          <a:stretch>
            <a:fillRect/>
          </a:stretch>
        </p:blipFill>
        <p:spPr>
          <a:xfrm>
            <a:off x="463961" y="1463531"/>
            <a:ext cx="6612856" cy="3571500"/>
          </a:xfrm>
          <a:prstGeom prst="roundRect">
            <a:avLst>
              <a:gd name="adj" fmla="val 3876"/>
            </a:avLst>
          </a:prstGeom>
          <a:ln>
            <a:solidFill>
              <a:schemeClr val="accent1"/>
            </a:solidFill>
          </a:ln>
          <a:effectLst/>
        </p:spPr>
      </p:pic>
      <p:sp>
        <p:nvSpPr>
          <p:cNvPr id="10" name="Content Placeholder 9">
            <a:extLst>
              <a:ext uri="{FF2B5EF4-FFF2-40B4-BE49-F238E27FC236}">
                <a16:creationId xmlns:a16="http://schemas.microsoft.com/office/drawing/2014/main" id="{669DCCC6-A4AD-479E-A110-5A847C6C86D3}"/>
              </a:ext>
            </a:extLst>
          </p:cNvPr>
          <p:cNvSpPr>
            <a:spLocks noGrp="1"/>
          </p:cNvSpPr>
          <p:nvPr>
            <p:ph idx="1"/>
          </p:nvPr>
        </p:nvSpPr>
        <p:spPr>
          <a:xfrm>
            <a:off x="8164749" y="2024743"/>
            <a:ext cx="3575737" cy="4016619"/>
          </a:xfrm>
        </p:spPr>
        <p:txBody>
          <a:bodyPr>
            <a:normAutofit/>
          </a:bodyPr>
          <a:lstStyle/>
          <a:p>
            <a:pPr marL="0" indent="0">
              <a:buNone/>
            </a:pPr>
            <a:r>
              <a:rPr lang="fr-FR" sz="1600" b="1" i="0" dirty="0">
                <a:solidFill>
                  <a:srgbClr val="FFFFFF"/>
                </a:solidFill>
                <a:effectLst/>
                <a:latin typeface="Inter"/>
              </a:rPr>
              <a:t>Quel call to action efficace?</a:t>
            </a:r>
            <a:endParaRPr lang="fr-FR" sz="1600" b="0" i="0" dirty="0">
              <a:solidFill>
                <a:srgbClr val="FFFFFF"/>
              </a:solidFill>
              <a:effectLst/>
              <a:latin typeface="Inter"/>
            </a:endParaRPr>
          </a:p>
        </p:txBody>
      </p:sp>
    </p:spTree>
    <p:extLst>
      <p:ext uri="{BB962C8B-B14F-4D97-AF65-F5344CB8AC3E}">
        <p14:creationId xmlns:p14="http://schemas.microsoft.com/office/powerpoint/2010/main" val="1103568418"/>
      </p:ext>
    </p:extLst>
  </p:cSld>
  <p:clrMapOvr>
    <a:overrideClrMapping bg1="lt1" tx1="dk1" bg2="lt2" tx2="dk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83" name="Rectangle 2082">
            <a:extLst>
              <a:ext uri="{FF2B5EF4-FFF2-40B4-BE49-F238E27FC236}">
                <a16:creationId xmlns:a16="http://schemas.microsoft.com/office/drawing/2014/main" id="{A416E3E5-5186-46A4-AFBD-337387D31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3" y="0"/>
            <a:ext cx="1218742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5" name="Freeform 23">
            <a:extLst>
              <a:ext uri="{FF2B5EF4-FFF2-40B4-BE49-F238E27FC236}">
                <a16:creationId xmlns:a16="http://schemas.microsoft.com/office/drawing/2014/main" id="{7B8FAACC-353E-4F84-BA62-A5514185D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7554995"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rgbClr val="212121"/>
          </a:solidFill>
          <a:ln>
            <a:noFill/>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8FB0B143-DB97-4339-A206-43156177E1EC}"/>
              </a:ext>
            </a:extLst>
          </p:cNvPr>
          <p:cNvSpPr>
            <a:spLocks noGrp="1"/>
          </p:cNvSpPr>
          <p:nvPr>
            <p:ph type="title"/>
          </p:nvPr>
        </p:nvSpPr>
        <p:spPr>
          <a:xfrm>
            <a:off x="8164749" y="457201"/>
            <a:ext cx="3575737" cy="1332688"/>
          </a:xfrm>
        </p:spPr>
        <p:txBody>
          <a:bodyPr vert="horz" lIns="91440" tIns="45720" rIns="91440" bIns="45720" rtlCol="0" anchor="b">
            <a:normAutofit/>
          </a:bodyPr>
          <a:lstStyle/>
          <a:p>
            <a:pPr algn="ctr"/>
            <a:r>
              <a:rPr lang="en-US" sz="3200" dirty="0">
                <a:solidFill>
                  <a:srgbClr val="FFFFFF"/>
                </a:solidFill>
              </a:rPr>
              <a:t>Question</a:t>
            </a:r>
          </a:p>
        </p:txBody>
      </p:sp>
      <p:sp>
        <p:nvSpPr>
          <p:cNvPr id="3" name="Espace réservé du pied de page 3">
            <a:extLst>
              <a:ext uri="{FF2B5EF4-FFF2-40B4-BE49-F238E27FC236}">
                <a16:creationId xmlns:a16="http://schemas.microsoft.com/office/drawing/2014/main" id="{4799B1EE-3879-4212-9007-7BE459FDA778}"/>
              </a:ext>
            </a:extLst>
          </p:cNvPr>
          <p:cNvSpPr>
            <a:spLocks noGrp="1"/>
          </p:cNvSpPr>
          <p:nvPr>
            <p:ph type="ftr" sz="quarter" idx="11"/>
          </p:nvPr>
        </p:nvSpPr>
        <p:spPr>
          <a:xfrm>
            <a:off x="463960" y="6041362"/>
            <a:ext cx="6638635" cy="365125"/>
          </a:xfrm>
        </p:spPr>
        <p:txBody>
          <a:bodyPr>
            <a:normAutofit/>
          </a:bodyPr>
          <a:lstStyle/>
          <a:p>
            <a:pPr>
              <a:spcAft>
                <a:spcPts val="600"/>
              </a:spcAft>
            </a:pPr>
            <a:r>
              <a:rPr lang="en-US">
                <a:solidFill>
                  <a:schemeClr val="tx1">
                    <a:lumMod val="85000"/>
                    <a:lumOff val="15000"/>
                  </a:schemeClr>
                </a:solidFill>
              </a:rPr>
              <a:t>Rabah ATTIK – Créalise – 2024/2025</a:t>
            </a:r>
          </a:p>
        </p:txBody>
      </p:sp>
      <p:pic>
        <p:nvPicPr>
          <p:cNvPr id="8" name="Image 7">
            <a:extLst>
              <a:ext uri="{FF2B5EF4-FFF2-40B4-BE49-F238E27FC236}">
                <a16:creationId xmlns:a16="http://schemas.microsoft.com/office/drawing/2014/main" id="{57661644-32F2-624D-C385-20422488B3AF}"/>
              </a:ext>
            </a:extLst>
          </p:cNvPr>
          <p:cNvPicPr>
            <a:picLocks noChangeAspect="1"/>
          </p:cNvPicPr>
          <p:nvPr/>
        </p:nvPicPr>
        <p:blipFill>
          <a:blip r:embed="rId2"/>
          <a:stretch>
            <a:fillRect/>
          </a:stretch>
        </p:blipFill>
        <p:spPr>
          <a:xfrm>
            <a:off x="693402" y="457201"/>
            <a:ext cx="6153973" cy="5584161"/>
          </a:xfrm>
          <a:prstGeom prst="roundRect">
            <a:avLst>
              <a:gd name="adj" fmla="val 3876"/>
            </a:avLst>
          </a:prstGeom>
          <a:ln>
            <a:solidFill>
              <a:schemeClr val="accent1"/>
            </a:solidFill>
          </a:ln>
          <a:effectLst/>
        </p:spPr>
      </p:pic>
      <p:sp>
        <p:nvSpPr>
          <p:cNvPr id="10" name="Content Placeholder 9">
            <a:extLst>
              <a:ext uri="{FF2B5EF4-FFF2-40B4-BE49-F238E27FC236}">
                <a16:creationId xmlns:a16="http://schemas.microsoft.com/office/drawing/2014/main" id="{669DCCC6-A4AD-479E-A110-5A847C6C86D3}"/>
              </a:ext>
            </a:extLst>
          </p:cNvPr>
          <p:cNvSpPr>
            <a:spLocks noGrp="1"/>
          </p:cNvSpPr>
          <p:nvPr>
            <p:ph idx="1"/>
          </p:nvPr>
        </p:nvSpPr>
        <p:spPr>
          <a:xfrm>
            <a:off x="8164749" y="2024743"/>
            <a:ext cx="3575737" cy="4016619"/>
          </a:xfrm>
        </p:spPr>
        <p:txBody>
          <a:bodyPr>
            <a:normAutofit/>
          </a:bodyPr>
          <a:lstStyle/>
          <a:p>
            <a:pPr marL="0" indent="0">
              <a:buNone/>
            </a:pPr>
            <a:r>
              <a:rPr lang="fr-FR" sz="1600" b="1" i="0" dirty="0">
                <a:solidFill>
                  <a:srgbClr val="FFFFFF"/>
                </a:solidFill>
                <a:effectLst/>
                <a:latin typeface="Inter"/>
              </a:rPr>
              <a:t>Quel call to action efficace?</a:t>
            </a:r>
            <a:endParaRPr lang="fr-FR" sz="1600" b="0" i="0" dirty="0">
              <a:solidFill>
                <a:srgbClr val="FFFFFF"/>
              </a:solidFill>
              <a:effectLst/>
              <a:latin typeface="Inter"/>
            </a:endParaRPr>
          </a:p>
        </p:txBody>
      </p:sp>
    </p:spTree>
    <p:extLst>
      <p:ext uri="{BB962C8B-B14F-4D97-AF65-F5344CB8AC3E}">
        <p14:creationId xmlns:p14="http://schemas.microsoft.com/office/powerpoint/2010/main" val="3847637673"/>
      </p:ext>
    </p:extLst>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95F640-1899-464C-92F4-4E52498770EC}"/>
              </a:ext>
            </a:extLst>
          </p:cNvPr>
          <p:cNvSpPr>
            <a:spLocks noGrp="1"/>
          </p:cNvSpPr>
          <p:nvPr>
            <p:ph type="title"/>
          </p:nvPr>
        </p:nvSpPr>
        <p:spPr>
          <a:xfrm>
            <a:off x="810000" y="438310"/>
            <a:ext cx="10571998" cy="970450"/>
          </a:xfrm>
        </p:spPr>
        <p:txBody>
          <a:bodyPr/>
          <a:lstStyle/>
          <a:p>
            <a:r>
              <a:rPr lang="fr-FR" dirty="0"/>
              <a:t>IA et Marketing – Avec </a:t>
            </a:r>
            <a:r>
              <a:rPr lang="fr-FR" dirty="0" err="1"/>
              <a:t>ChatGPT</a:t>
            </a:r>
            <a:endParaRPr lang="fr-FR" dirty="0"/>
          </a:p>
        </p:txBody>
      </p:sp>
      <p:sp>
        <p:nvSpPr>
          <p:cNvPr id="3" name="Espace réservé du contenu 2">
            <a:extLst>
              <a:ext uri="{FF2B5EF4-FFF2-40B4-BE49-F238E27FC236}">
                <a16:creationId xmlns:a16="http://schemas.microsoft.com/office/drawing/2014/main" id="{BEF7FA2E-B516-4B99-8D25-37579ADECD9F}"/>
              </a:ext>
            </a:extLst>
          </p:cNvPr>
          <p:cNvSpPr>
            <a:spLocks noGrp="1"/>
          </p:cNvSpPr>
          <p:nvPr>
            <p:ph idx="1"/>
          </p:nvPr>
        </p:nvSpPr>
        <p:spPr/>
        <p:txBody>
          <a:bodyPr anchor="t">
            <a:normAutofit/>
          </a:bodyPr>
          <a:lstStyle/>
          <a:p>
            <a:pPr marL="0" indent="0" algn="l">
              <a:buNone/>
            </a:pPr>
            <a:r>
              <a:rPr lang="fr-FR" sz="2000" b="1" i="0" dirty="0">
                <a:effectLst/>
                <a:latin typeface="Inter"/>
              </a:rPr>
              <a:t>La puissance des pages d'atterrissage</a:t>
            </a:r>
          </a:p>
          <a:p>
            <a:pPr algn="l"/>
            <a:r>
              <a:rPr lang="fr-FR" sz="2000" b="0" i="0" dirty="0">
                <a:effectLst/>
                <a:latin typeface="Inter"/>
              </a:rPr>
              <a:t>Des études montrent que des pages de renvoi personnalisées peuvent augmenter les taux de conversion de plus de 200 %. Lorsque des étudiants potentiels cliquent sur une annonce d'un influenceur, ils sont déjà intéressés.</a:t>
            </a:r>
          </a:p>
          <a:p>
            <a:pPr algn="l"/>
            <a:r>
              <a:rPr lang="fr-FR" sz="2000" b="0" i="0" dirty="0">
                <a:effectLst/>
                <a:latin typeface="Inter"/>
              </a:rPr>
              <a:t>Dans votre planification de l'entonnoir marketing, vous devez prévoir chaque étape que votre client franchira après avoir vu vos annonces. Vous pouvez également déléguer cette planification à </a:t>
            </a:r>
            <a:r>
              <a:rPr lang="fr-FR" sz="2000" b="0" i="0" dirty="0" err="1">
                <a:effectLst/>
                <a:latin typeface="Inter"/>
              </a:rPr>
              <a:t>ChatGPT</a:t>
            </a:r>
            <a:r>
              <a:rPr lang="fr-FR" sz="2000" b="0" i="0" dirty="0">
                <a:effectLst/>
                <a:latin typeface="Inter"/>
              </a:rPr>
              <a:t>.</a:t>
            </a:r>
          </a:p>
        </p:txBody>
      </p:sp>
      <p:sp>
        <p:nvSpPr>
          <p:cNvPr id="5" name="Espace réservé du pied de page 3">
            <a:extLst>
              <a:ext uri="{FF2B5EF4-FFF2-40B4-BE49-F238E27FC236}">
                <a16:creationId xmlns:a16="http://schemas.microsoft.com/office/drawing/2014/main" id="{6363AF61-B1F5-7620-4BDB-7A0AB4D18CD7}"/>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4976744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95F640-1899-464C-92F4-4E52498770EC}"/>
              </a:ext>
            </a:extLst>
          </p:cNvPr>
          <p:cNvSpPr>
            <a:spLocks noGrp="1"/>
          </p:cNvSpPr>
          <p:nvPr>
            <p:ph type="title"/>
          </p:nvPr>
        </p:nvSpPr>
        <p:spPr>
          <a:xfrm>
            <a:off x="810000" y="438310"/>
            <a:ext cx="10571998" cy="970450"/>
          </a:xfrm>
        </p:spPr>
        <p:txBody>
          <a:bodyPr/>
          <a:lstStyle/>
          <a:p>
            <a:r>
              <a:rPr lang="fr-FR" dirty="0"/>
              <a:t>IA et Marketing – Avec </a:t>
            </a:r>
            <a:r>
              <a:rPr lang="fr-FR" dirty="0" err="1"/>
              <a:t>ChatGPT</a:t>
            </a:r>
            <a:endParaRPr lang="fr-FR" dirty="0"/>
          </a:p>
        </p:txBody>
      </p:sp>
      <p:sp>
        <p:nvSpPr>
          <p:cNvPr id="3" name="Espace réservé du contenu 2">
            <a:extLst>
              <a:ext uri="{FF2B5EF4-FFF2-40B4-BE49-F238E27FC236}">
                <a16:creationId xmlns:a16="http://schemas.microsoft.com/office/drawing/2014/main" id="{BEF7FA2E-B516-4B99-8D25-37579ADECD9F}"/>
              </a:ext>
            </a:extLst>
          </p:cNvPr>
          <p:cNvSpPr>
            <a:spLocks noGrp="1"/>
          </p:cNvSpPr>
          <p:nvPr>
            <p:ph idx="1"/>
          </p:nvPr>
        </p:nvSpPr>
        <p:spPr/>
        <p:txBody>
          <a:bodyPr anchor="t">
            <a:normAutofit/>
          </a:bodyPr>
          <a:lstStyle/>
          <a:p>
            <a:pPr marL="0" indent="0">
              <a:buNone/>
            </a:pPr>
            <a:r>
              <a:rPr lang="fr-FR" sz="2000" dirty="0"/>
              <a:t>Tâche 1: </a:t>
            </a:r>
            <a:r>
              <a:rPr lang="fr-FR" sz="2000" b="0" i="0" dirty="0">
                <a:effectLst/>
                <a:latin typeface="Inter"/>
              </a:rPr>
              <a:t>Tapez "Décrivez une stratégie d'entonnoir marketing pour les prospects générés par le marketing d'influence sur Instagram"</a:t>
            </a:r>
            <a:r>
              <a:rPr lang="fr-FR" sz="2000" dirty="0"/>
              <a:t> </a:t>
            </a:r>
          </a:p>
          <a:p>
            <a:pPr marL="0" indent="0">
              <a:buNone/>
            </a:pPr>
            <a:endParaRPr lang="fr-FR" sz="2000" dirty="0"/>
          </a:p>
          <a:p>
            <a:pPr marL="0" indent="0">
              <a:buNone/>
            </a:pPr>
            <a:r>
              <a:rPr lang="fr-FR" sz="2000" dirty="0"/>
              <a:t>Discussion</a:t>
            </a:r>
          </a:p>
          <a:p>
            <a:pPr marL="0" indent="0">
              <a:buNone/>
            </a:pPr>
            <a:endParaRPr lang="fr-FR" sz="2000" dirty="0"/>
          </a:p>
          <a:p>
            <a:pPr marL="0" indent="0">
              <a:buNone/>
            </a:pPr>
            <a:r>
              <a:rPr lang="fr-FR" sz="2000" dirty="0"/>
              <a:t>Tâche 2: </a:t>
            </a:r>
            <a:r>
              <a:rPr lang="fr-FR" sz="2000" dirty="0">
                <a:latin typeface="Inter"/>
              </a:rPr>
              <a:t>Trouver un outil de génération automatique de page d’atterrissage par l’IA</a:t>
            </a:r>
            <a:endParaRPr lang="fr-FR" sz="2000" dirty="0"/>
          </a:p>
          <a:p>
            <a:pPr marL="0" indent="0">
              <a:buNone/>
            </a:pPr>
            <a:endParaRPr lang="fr-FR" sz="2000" dirty="0"/>
          </a:p>
          <a:p>
            <a:pPr marL="0" indent="0">
              <a:buNone/>
            </a:pPr>
            <a:endParaRPr lang="fr-FR" sz="2400" dirty="0"/>
          </a:p>
        </p:txBody>
      </p:sp>
      <p:sp>
        <p:nvSpPr>
          <p:cNvPr id="5" name="Espace réservé du pied de page 3">
            <a:extLst>
              <a:ext uri="{FF2B5EF4-FFF2-40B4-BE49-F238E27FC236}">
                <a16:creationId xmlns:a16="http://schemas.microsoft.com/office/drawing/2014/main" id="{6363AF61-B1F5-7620-4BDB-7A0AB4D18CD7}"/>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34251018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3" name="Rectangle 1042">
            <a:extLst>
              <a:ext uri="{FF2B5EF4-FFF2-40B4-BE49-F238E27FC236}">
                <a16:creationId xmlns:a16="http://schemas.microsoft.com/office/drawing/2014/main" id="{AC2290F0-E45D-41DB-B296-10FEC3519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 name="Freeform 23">
            <a:extLst>
              <a:ext uri="{FF2B5EF4-FFF2-40B4-BE49-F238E27FC236}">
                <a16:creationId xmlns:a16="http://schemas.microsoft.com/office/drawing/2014/main" id="{42F5B9E6-0E39-45C4-A238-A7F0FA66F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944" cy="6858000"/>
          </a:xfrm>
          <a:custGeom>
            <a:avLst/>
            <a:gdLst>
              <a:gd name="connsiteX0" fmla="*/ 0 w 7552944"/>
              <a:gd name="connsiteY0" fmla="*/ 0 h 6858000"/>
              <a:gd name="connsiteX1" fmla="*/ 1067477 w 7552944"/>
              <a:gd name="connsiteY1" fmla="*/ 0 h 6858000"/>
              <a:gd name="connsiteX2" fmla="*/ 2201779 w 7552944"/>
              <a:gd name="connsiteY2" fmla="*/ 0 h 6858000"/>
              <a:gd name="connsiteX3" fmla="*/ 7552944 w 7552944"/>
              <a:gd name="connsiteY3" fmla="*/ 0 h 6858000"/>
              <a:gd name="connsiteX4" fmla="*/ 7552944 w 7552944"/>
              <a:gd name="connsiteY4" fmla="*/ 1900238 h 6858000"/>
              <a:gd name="connsiteX5" fmla="*/ 7182528 w 7552944"/>
              <a:gd name="connsiteY5" fmla="*/ 2178050 h 6858000"/>
              <a:gd name="connsiteX6" fmla="*/ 7178294 w 7552944"/>
              <a:gd name="connsiteY6" fmla="*/ 2184400 h 6858000"/>
              <a:gd name="connsiteX7" fmla="*/ 7171944 w 7552944"/>
              <a:gd name="connsiteY7" fmla="*/ 2193925 h 6858000"/>
              <a:gd name="connsiteX8" fmla="*/ 7165594 w 7552944"/>
              <a:gd name="connsiteY8" fmla="*/ 2201863 h 6858000"/>
              <a:gd name="connsiteX9" fmla="*/ 7165594 w 7552944"/>
              <a:gd name="connsiteY9" fmla="*/ 2211388 h 6858000"/>
              <a:gd name="connsiteX10" fmla="*/ 7165594 w 7552944"/>
              <a:gd name="connsiteY10" fmla="*/ 2220913 h 6858000"/>
              <a:gd name="connsiteX11" fmla="*/ 7171944 w 7552944"/>
              <a:gd name="connsiteY11" fmla="*/ 2228850 h 6858000"/>
              <a:gd name="connsiteX12" fmla="*/ 7178294 w 7552944"/>
              <a:gd name="connsiteY12" fmla="*/ 2238375 h 6858000"/>
              <a:gd name="connsiteX13" fmla="*/ 7182528 w 7552944"/>
              <a:gd name="connsiteY13" fmla="*/ 2244725 h 6858000"/>
              <a:gd name="connsiteX14" fmla="*/ 7552944 w 7552944"/>
              <a:gd name="connsiteY14" fmla="*/ 2522538 h 6858000"/>
              <a:gd name="connsiteX15" fmla="*/ 7552944 w 7552944"/>
              <a:gd name="connsiteY15" fmla="*/ 6858000 h 6858000"/>
              <a:gd name="connsiteX16" fmla="*/ 2201779 w 7552944"/>
              <a:gd name="connsiteY16" fmla="*/ 6858000 h 6858000"/>
              <a:gd name="connsiteX17" fmla="*/ 1067477 w 7552944"/>
              <a:gd name="connsiteY17" fmla="*/ 6858000 h 6858000"/>
              <a:gd name="connsiteX18" fmla="*/ 0 w 7552944"/>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552944" h="6858000">
                <a:moveTo>
                  <a:pt x="0" y="0"/>
                </a:moveTo>
                <a:lnTo>
                  <a:pt x="1067477" y="0"/>
                </a:lnTo>
                <a:lnTo>
                  <a:pt x="2201779" y="0"/>
                </a:lnTo>
                <a:lnTo>
                  <a:pt x="7552944" y="0"/>
                </a:lnTo>
                <a:lnTo>
                  <a:pt x="7552944" y="1900238"/>
                </a:lnTo>
                <a:lnTo>
                  <a:pt x="7182528" y="2178050"/>
                </a:lnTo>
                <a:lnTo>
                  <a:pt x="7178294" y="2184400"/>
                </a:lnTo>
                <a:lnTo>
                  <a:pt x="7171944" y="2193925"/>
                </a:lnTo>
                <a:lnTo>
                  <a:pt x="7165594" y="2201863"/>
                </a:lnTo>
                <a:lnTo>
                  <a:pt x="7165594" y="2211388"/>
                </a:lnTo>
                <a:lnTo>
                  <a:pt x="7165594" y="2220913"/>
                </a:lnTo>
                <a:lnTo>
                  <a:pt x="7171944" y="2228850"/>
                </a:lnTo>
                <a:lnTo>
                  <a:pt x="7178294" y="2238375"/>
                </a:lnTo>
                <a:lnTo>
                  <a:pt x="7182528" y="2244725"/>
                </a:lnTo>
                <a:lnTo>
                  <a:pt x="7552944" y="2522538"/>
                </a:lnTo>
                <a:lnTo>
                  <a:pt x="7552944" y="6858000"/>
                </a:lnTo>
                <a:lnTo>
                  <a:pt x="2201779" y="6858000"/>
                </a:lnTo>
                <a:lnTo>
                  <a:pt x="1067477" y="6858000"/>
                </a:lnTo>
                <a:lnTo>
                  <a:pt x="0" y="685800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FB0B143-DB97-4339-A206-43156177E1EC}"/>
              </a:ext>
            </a:extLst>
          </p:cNvPr>
          <p:cNvSpPr>
            <a:spLocks noGrp="1"/>
          </p:cNvSpPr>
          <p:nvPr>
            <p:ph type="title"/>
          </p:nvPr>
        </p:nvSpPr>
        <p:spPr>
          <a:xfrm>
            <a:off x="810000" y="447188"/>
            <a:ext cx="6097955" cy="1559412"/>
          </a:xfrm>
        </p:spPr>
        <p:txBody>
          <a:bodyPr vert="horz" lIns="91440" tIns="45720" rIns="91440" bIns="45720" rtlCol="0">
            <a:normAutofit/>
          </a:bodyPr>
          <a:lstStyle/>
          <a:p>
            <a:r>
              <a:rPr lang="en-US" dirty="0"/>
              <a:t>Cas </a:t>
            </a:r>
            <a:r>
              <a:rPr lang="en-US" dirty="0" err="1"/>
              <a:t>d’usage</a:t>
            </a:r>
            <a:r>
              <a:rPr lang="en-US" dirty="0"/>
              <a:t> - USP</a:t>
            </a:r>
          </a:p>
        </p:txBody>
      </p:sp>
      <p:sp>
        <p:nvSpPr>
          <p:cNvPr id="10" name="Content Placeholder 9">
            <a:extLst>
              <a:ext uri="{FF2B5EF4-FFF2-40B4-BE49-F238E27FC236}">
                <a16:creationId xmlns:a16="http://schemas.microsoft.com/office/drawing/2014/main" id="{669DCCC6-A4AD-479E-A110-5A847C6C86D3}"/>
              </a:ext>
            </a:extLst>
          </p:cNvPr>
          <p:cNvSpPr>
            <a:spLocks noGrp="1"/>
          </p:cNvSpPr>
          <p:nvPr>
            <p:ph idx="1"/>
          </p:nvPr>
        </p:nvSpPr>
        <p:spPr>
          <a:xfrm>
            <a:off x="818712" y="2056096"/>
            <a:ext cx="6075179" cy="3989104"/>
          </a:xfrm>
        </p:spPr>
        <p:txBody>
          <a:bodyPr>
            <a:normAutofit/>
          </a:bodyPr>
          <a:lstStyle/>
          <a:p>
            <a:pPr marL="0" indent="0">
              <a:lnSpc>
                <a:spcPct val="90000"/>
              </a:lnSpc>
              <a:buNone/>
            </a:pPr>
            <a:r>
              <a:rPr lang="fr-FR" sz="1700" b="1" i="0" dirty="0">
                <a:solidFill>
                  <a:srgbClr val="FFFFFF"/>
                </a:solidFill>
                <a:effectLst/>
                <a:latin typeface="Inter"/>
              </a:rPr>
              <a:t>Élaborer votre proposition de vente unique (USP)</a:t>
            </a:r>
          </a:p>
          <a:p>
            <a:pPr>
              <a:lnSpc>
                <a:spcPct val="90000"/>
              </a:lnSpc>
            </a:pPr>
            <a:r>
              <a:rPr lang="fr-FR" sz="1700" b="0" i="0" dirty="0">
                <a:solidFill>
                  <a:srgbClr val="FFFFFF"/>
                </a:solidFill>
                <a:effectLst/>
                <a:latin typeface="Inter"/>
              </a:rPr>
              <a:t>Fondamentalement, vous devez trouver et vous concentrer sur votre proposition de vente unique. C'est ce qui vous différencie sur un marché encombré et qui sert de phare au positionnement de votre marque</a:t>
            </a:r>
          </a:p>
          <a:p>
            <a:pPr marL="0" indent="0" algn="l">
              <a:buNone/>
            </a:pPr>
            <a:r>
              <a:rPr lang="fr-FR" sz="1600" b="1" i="0" dirty="0">
                <a:solidFill>
                  <a:schemeClr val="bg1"/>
                </a:solidFill>
                <a:effectLst/>
                <a:latin typeface="Inter"/>
              </a:rPr>
              <a:t>Une base contextuelle</a:t>
            </a:r>
          </a:p>
          <a:p>
            <a:pPr algn="l"/>
            <a:r>
              <a:rPr lang="fr-FR" sz="1600" b="0" i="0" dirty="0">
                <a:solidFill>
                  <a:schemeClr val="bg1"/>
                </a:solidFill>
                <a:effectLst/>
                <a:latin typeface="Inter"/>
              </a:rPr>
              <a:t>Supposons que votre école de langues se spécialise dans les expériences immersives, qu'elle propose des activités culturelles et une pratique de la conversation en situation réelle.</a:t>
            </a:r>
          </a:p>
          <a:p>
            <a:pPr marL="0" indent="0" algn="l">
              <a:buNone/>
            </a:pPr>
            <a:r>
              <a:rPr lang="fr-FR" sz="1600" b="0" i="0" dirty="0">
                <a:solidFill>
                  <a:schemeClr val="bg1"/>
                </a:solidFill>
                <a:effectLst/>
                <a:latin typeface="Inter"/>
              </a:rPr>
              <a:t>Tache</a:t>
            </a:r>
          </a:p>
          <a:p>
            <a:pPr algn="l"/>
            <a:r>
              <a:rPr lang="fr-FR" sz="1600" b="0" i="0" dirty="0">
                <a:solidFill>
                  <a:schemeClr val="bg1"/>
                </a:solidFill>
                <a:effectLst/>
                <a:latin typeface="Inter"/>
              </a:rPr>
              <a:t>Tapez: « Générer une déclaration de positionnement de la marque pour une école de langues spécialisée dans les expériences culturelles immersives »</a:t>
            </a:r>
          </a:p>
          <a:p>
            <a:pPr>
              <a:lnSpc>
                <a:spcPct val="90000"/>
              </a:lnSpc>
            </a:pPr>
            <a:endParaRPr lang="fr-FR" sz="1700" b="0" i="0" dirty="0">
              <a:solidFill>
                <a:srgbClr val="FFFFFF"/>
              </a:solidFill>
              <a:effectLst/>
              <a:latin typeface="Inter"/>
            </a:endParaRPr>
          </a:p>
        </p:txBody>
      </p:sp>
      <p:sp>
        <p:nvSpPr>
          <p:cNvPr id="1042" name="Rounded Rectangle 17">
            <a:extLst>
              <a:ext uri="{FF2B5EF4-FFF2-40B4-BE49-F238E27FC236}">
                <a16:creationId xmlns:a16="http://schemas.microsoft.com/office/drawing/2014/main" id="{B97A76A2-B7F2-4D75-AB9E-71FB748825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93746" y="958640"/>
            <a:ext cx="3354790"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057618D3-C541-FEDE-4A14-08B3DA1D793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507487" y="2056096"/>
            <a:ext cx="2735071" cy="273507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pied de page 3">
            <a:extLst>
              <a:ext uri="{FF2B5EF4-FFF2-40B4-BE49-F238E27FC236}">
                <a16:creationId xmlns:a16="http://schemas.microsoft.com/office/drawing/2014/main" id="{4799B1EE-3879-4212-9007-7BE459FDA778}"/>
              </a:ext>
            </a:extLst>
          </p:cNvPr>
          <p:cNvSpPr>
            <a:spLocks noGrp="1"/>
          </p:cNvSpPr>
          <p:nvPr>
            <p:ph type="ftr" sz="quarter" idx="11"/>
          </p:nvPr>
        </p:nvSpPr>
        <p:spPr>
          <a:xfrm>
            <a:off x="451514" y="6041362"/>
            <a:ext cx="5657186" cy="365125"/>
          </a:xfrm>
        </p:spPr>
        <p:txBody>
          <a:bodyPr>
            <a:normAutofit/>
          </a:bodyPr>
          <a:lstStyle/>
          <a:p>
            <a:pPr>
              <a:spcAft>
                <a:spcPts val="600"/>
              </a:spcAft>
            </a:pPr>
            <a:r>
              <a:rPr lang="en-US">
                <a:solidFill>
                  <a:srgbClr val="FEFEFE"/>
                </a:solidFill>
              </a:rPr>
              <a:t>Rabah ATTIK – Créalise – 2024/2025</a:t>
            </a:r>
          </a:p>
        </p:txBody>
      </p:sp>
    </p:spTree>
    <p:extLst>
      <p:ext uri="{BB962C8B-B14F-4D97-AF65-F5344CB8AC3E}">
        <p14:creationId xmlns:p14="http://schemas.microsoft.com/office/powerpoint/2010/main" val="3346422987"/>
      </p:ext>
    </p:extLst>
  </p:cSld>
  <p:clrMapOvr>
    <a:overrideClrMapping bg1="lt1" tx1="dk1" bg2="lt2" tx2="dk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125" name="Freeform 6">
            <a:extLst>
              <a:ext uri="{FF2B5EF4-FFF2-40B4-BE49-F238E27FC236}">
                <a16:creationId xmlns:a16="http://schemas.microsoft.com/office/drawing/2014/main" id="{11114F18-D12D-43C6-895F-5BA92C290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4126" name="Rounded Rectangle 16">
            <a:extLst>
              <a:ext uri="{FF2B5EF4-FFF2-40B4-BE49-F238E27FC236}">
                <a16:creationId xmlns:a16="http://schemas.microsoft.com/office/drawing/2014/main" id="{AF9B2B08-75D2-47EB-A5C0-986478393C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5458" y="643464"/>
            <a:ext cx="5365605" cy="3599352"/>
          </a:xfrm>
          <a:prstGeom prst="roundRect">
            <a:avLst>
              <a:gd name="adj" fmla="val 4219"/>
            </a:avLst>
          </a:prstGeom>
          <a:solidFill>
            <a:schemeClr val="tx1"/>
          </a:solidFill>
          <a:ln>
            <a:solidFill>
              <a:schemeClr val="accent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4" name="Rounded Rectangle 18">
            <a:extLst>
              <a:ext uri="{FF2B5EF4-FFF2-40B4-BE49-F238E27FC236}">
                <a16:creationId xmlns:a16="http://schemas.microsoft.com/office/drawing/2014/main" id="{7E25C7D9-6246-4DD6-8994-4BC3A9EE4C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0932" y="643464"/>
            <a:ext cx="5365605" cy="3599352"/>
          </a:xfrm>
          <a:prstGeom prst="roundRect">
            <a:avLst>
              <a:gd name="adj" fmla="val 4219"/>
            </a:avLst>
          </a:prstGeom>
          <a:solidFill>
            <a:schemeClr val="tx1"/>
          </a:solidFill>
          <a:ln>
            <a:solidFill>
              <a:schemeClr val="accent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16" name="Group 4115">
            <a:extLst>
              <a:ext uri="{FF2B5EF4-FFF2-40B4-BE49-F238E27FC236}">
                <a16:creationId xmlns:a16="http://schemas.microsoft.com/office/drawing/2014/main" id="{D16A414C-5E5E-4426-8403-003A08DA390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bwMode="white">
          <a:xfrm>
            <a:off x="0" y="4525094"/>
            <a:ext cx="12203151" cy="2344057"/>
            <a:chOff x="0" y="4525094"/>
            <a:chExt cx="12203151" cy="2344057"/>
          </a:xfrm>
        </p:grpSpPr>
        <p:sp>
          <p:nvSpPr>
            <p:cNvPr id="4117" name="Freeform 9">
              <a:extLst>
                <a:ext uri="{FF2B5EF4-FFF2-40B4-BE49-F238E27FC236}">
                  <a16:creationId xmlns:a16="http://schemas.microsoft.com/office/drawing/2014/main" id="{94DB3BEE-6C96-46FB-8C15-8B113A650B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0" y="4525094"/>
              <a:ext cx="12192000" cy="2332906"/>
            </a:xfrm>
            <a:custGeom>
              <a:avLst/>
              <a:gdLst>
                <a:gd name="connsiteX0" fmla="*/ 0 w 12192000"/>
                <a:gd name="connsiteY0" fmla="*/ 0 h 2332906"/>
                <a:gd name="connsiteX1" fmla="*/ 1996017 w 12192000"/>
                <a:gd name="connsiteY1" fmla="*/ 0 h 2332906"/>
                <a:gd name="connsiteX2" fmla="*/ 2377017 w 12192000"/>
                <a:gd name="connsiteY2" fmla="*/ 263783 h 2332906"/>
                <a:gd name="connsiteX3" fmla="*/ 2385484 w 12192000"/>
                <a:gd name="connsiteY3" fmla="*/ 266713 h 2332906"/>
                <a:gd name="connsiteX4" fmla="*/ 2398184 w 12192000"/>
                <a:gd name="connsiteY4" fmla="*/ 271110 h 2332906"/>
                <a:gd name="connsiteX5" fmla="*/ 2410883 w 12192000"/>
                <a:gd name="connsiteY5" fmla="*/ 275506 h 2332906"/>
                <a:gd name="connsiteX6" fmla="*/ 2421467 w 12192000"/>
                <a:gd name="connsiteY6" fmla="*/ 275506 h 2332906"/>
                <a:gd name="connsiteX7" fmla="*/ 2434167 w 12192000"/>
                <a:gd name="connsiteY7" fmla="*/ 275506 h 2332906"/>
                <a:gd name="connsiteX8" fmla="*/ 2444750 w 12192000"/>
                <a:gd name="connsiteY8" fmla="*/ 271110 h 2332906"/>
                <a:gd name="connsiteX9" fmla="*/ 2457450 w 12192000"/>
                <a:gd name="connsiteY9" fmla="*/ 266713 h 2332906"/>
                <a:gd name="connsiteX10" fmla="*/ 2465917 w 12192000"/>
                <a:gd name="connsiteY10" fmla="*/ 263783 h 2332906"/>
                <a:gd name="connsiteX11" fmla="*/ 2846917 w 12192000"/>
                <a:gd name="connsiteY11" fmla="*/ 0 h 2332906"/>
                <a:gd name="connsiteX12" fmla="*/ 12192000 w 12192000"/>
                <a:gd name="connsiteY12" fmla="*/ 0 h 2332906"/>
                <a:gd name="connsiteX13" fmla="*/ 12192000 w 12192000"/>
                <a:gd name="connsiteY13" fmla="*/ 2332906 h 2332906"/>
                <a:gd name="connsiteX14" fmla="*/ 0 w 12192000"/>
                <a:gd name="connsiteY14" fmla="*/ 2332906 h 233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2332906">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92000" y="0"/>
                  </a:lnTo>
                  <a:lnTo>
                    <a:pt x="12192000" y="2332906"/>
                  </a:lnTo>
                  <a:lnTo>
                    <a:pt x="0" y="2332906"/>
                  </a:lnTo>
                  <a:close/>
                </a:path>
              </a:pathLst>
            </a:custGeom>
            <a:solidFill>
              <a:schemeClr val="bg1">
                <a:lumMod val="85000"/>
                <a:lumOff val="1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8" name="Isosceles Triangle 4117">
              <a:extLst>
                <a:ext uri="{FF2B5EF4-FFF2-40B4-BE49-F238E27FC236}">
                  <a16:creationId xmlns:a16="http://schemas.microsoft.com/office/drawing/2014/main" id="{F40BAA06-E9BA-470B-A5C0-46A23420F7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flipH="1">
              <a:off x="3820" y="4536245"/>
              <a:ext cx="5660999" cy="2332906"/>
            </a:xfrm>
            <a:prstGeom prst="triangle">
              <a:avLst>
                <a:gd name="adj" fmla="val 100000"/>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9" name="Isosceles Triangle 4118">
              <a:extLst>
                <a:ext uri="{FF2B5EF4-FFF2-40B4-BE49-F238E27FC236}">
                  <a16:creationId xmlns:a16="http://schemas.microsoft.com/office/drawing/2014/main" id="{062096F8-9F75-4506-A42C-8867603F67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4813714" y="4536245"/>
              <a:ext cx="7389437" cy="2332906"/>
            </a:xfrm>
            <a:prstGeom prst="triangle">
              <a:avLst>
                <a:gd name="adj" fmla="val 100000"/>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a:extLst>
              <a:ext uri="{FF2B5EF4-FFF2-40B4-BE49-F238E27FC236}">
                <a16:creationId xmlns:a16="http://schemas.microsoft.com/office/drawing/2014/main" id="{8FB0B143-DB97-4339-A206-43156177E1EC}"/>
              </a:ext>
            </a:extLst>
          </p:cNvPr>
          <p:cNvSpPr>
            <a:spLocks noGrp="1"/>
          </p:cNvSpPr>
          <p:nvPr>
            <p:ph type="title"/>
          </p:nvPr>
        </p:nvSpPr>
        <p:spPr>
          <a:xfrm>
            <a:off x="810001" y="4817533"/>
            <a:ext cx="10572000" cy="779529"/>
          </a:xfrm>
        </p:spPr>
        <p:txBody>
          <a:bodyPr vert="horz" lIns="91440" tIns="45720" rIns="91440" bIns="45720" rtlCol="0" anchor="b">
            <a:normAutofit/>
          </a:bodyPr>
          <a:lstStyle/>
          <a:p>
            <a:r>
              <a:rPr lang="en-US"/>
              <a:t>Cas d’usage – La cible</a:t>
            </a:r>
          </a:p>
        </p:txBody>
      </p:sp>
      <p:pic>
        <p:nvPicPr>
          <p:cNvPr id="4098" name="Picture 2">
            <a:extLst>
              <a:ext uri="{FF2B5EF4-FFF2-40B4-BE49-F238E27FC236}">
                <a16:creationId xmlns:a16="http://schemas.microsoft.com/office/drawing/2014/main" id="{23A53478-4A41-CC53-0CC4-1FD7DF321B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1508" b="5"/>
          <a:stretch/>
        </p:blipFill>
        <p:spPr bwMode="auto">
          <a:xfrm>
            <a:off x="1872929" y="809368"/>
            <a:ext cx="2884603" cy="325957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991452AE-067E-2FB3-8DB6-34BAAE51FDB2}"/>
              </a:ext>
            </a:extLst>
          </p:cNvPr>
          <p:cNvPicPr>
            <a:picLocks noChangeAspect="1"/>
          </p:cNvPicPr>
          <p:nvPr/>
        </p:nvPicPr>
        <p:blipFill>
          <a:blip r:embed="rId3"/>
          <a:stretch>
            <a:fillRect/>
          </a:stretch>
        </p:blipFill>
        <p:spPr>
          <a:xfrm>
            <a:off x="7227057" y="813355"/>
            <a:ext cx="3273352" cy="3259570"/>
          </a:xfrm>
          <a:prstGeom prst="rect">
            <a:avLst/>
          </a:prstGeom>
        </p:spPr>
      </p:pic>
      <p:sp>
        <p:nvSpPr>
          <p:cNvPr id="3" name="Espace réservé du pied de page 3">
            <a:extLst>
              <a:ext uri="{FF2B5EF4-FFF2-40B4-BE49-F238E27FC236}">
                <a16:creationId xmlns:a16="http://schemas.microsoft.com/office/drawing/2014/main" id="{4799B1EE-3879-4212-9007-7BE459FDA778}"/>
              </a:ext>
            </a:extLst>
          </p:cNvPr>
          <p:cNvSpPr>
            <a:spLocks noGrp="1"/>
          </p:cNvSpPr>
          <p:nvPr>
            <p:ph type="ftr" sz="quarter" idx="11"/>
          </p:nvPr>
        </p:nvSpPr>
        <p:spPr>
          <a:xfrm>
            <a:off x="451514" y="6041362"/>
            <a:ext cx="8644320" cy="365125"/>
          </a:xfrm>
        </p:spPr>
        <p:txBody>
          <a:bodyPr vert="horz" lIns="91440" tIns="45720" rIns="91440" bIns="45720" rtlCol="0" anchor="b">
            <a:normAutofit/>
          </a:bodyPr>
          <a:lstStyle/>
          <a:p>
            <a:pPr defTabSz="914400">
              <a:spcAft>
                <a:spcPts val="600"/>
              </a:spcAft>
            </a:pPr>
            <a:r>
              <a:rPr lang="en-US" kern="1200">
                <a:solidFill>
                  <a:schemeClr val="tx1"/>
                </a:solidFill>
                <a:latin typeface="+mn-lt"/>
                <a:ea typeface="+mn-ea"/>
                <a:cs typeface="+mn-cs"/>
              </a:rPr>
              <a:t>Rabah ATTIK – Créalise – 2024/2025</a:t>
            </a:r>
          </a:p>
        </p:txBody>
      </p:sp>
    </p:spTree>
    <p:extLst>
      <p:ext uri="{BB962C8B-B14F-4D97-AF65-F5344CB8AC3E}">
        <p14:creationId xmlns:p14="http://schemas.microsoft.com/office/powerpoint/2010/main" val="1231150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95F640-1899-464C-92F4-4E52498770EC}"/>
              </a:ext>
            </a:extLst>
          </p:cNvPr>
          <p:cNvSpPr>
            <a:spLocks noGrp="1"/>
          </p:cNvSpPr>
          <p:nvPr>
            <p:ph type="title"/>
          </p:nvPr>
        </p:nvSpPr>
        <p:spPr>
          <a:xfrm>
            <a:off x="810000" y="438310"/>
            <a:ext cx="10571998" cy="970450"/>
          </a:xfrm>
        </p:spPr>
        <p:txBody>
          <a:bodyPr/>
          <a:lstStyle/>
          <a:p>
            <a:r>
              <a:rPr lang="fr-FR" dirty="0"/>
              <a:t>IA et Marketing – Avec </a:t>
            </a:r>
            <a:r>
              <a:rPr lang="fr-FR" dirty="0" err="1"/>
              <a:t>ChatGPT</a:t>
            </a:r>
            <a:endParaRPr lang="fr-FR" dirty="0"/>
          </a:p>
        </p:txBody>
      </p:sp>
      <p:sp>
        <p:nvSpPr>
          <p:cNvPr id="3" name="Espace réservé du contenu 2">
            <a:extLst>
              <a:ext uri="{FF2B5EF4-FFF2-40B4-BE49-F238E27FC236}">
                <a16:creationId xmlns:a16="http://schemas.microsoft.com/office/drawing/2014/main" id="{BEF7FA2E-B516-4B99-8D25-37579ADECD9F}"/>
              </a:ext>
            </a:extLst>
          </p:cNvPr>
          <p:cNvSpPr>
            <a:spLocks noGrp="1"/>
          </p:cNvSpPr>
          <p:nvPr>
            <p:ph idx="1"/>
          </p:nvPr>
        </p:nvSpPr>
        <p:spPr/>
        <p:txBody>
          <a:bodyPr anchor="t">
            <a:normAutofit fontScale="85000" lnSpcReduction="10000"/>
          </a:bodyPr>
          <a:lstStyle/>
          <a:p>
            <a:pPr marL="0" indent="0">
              <a:buNone/>
            </a:pPr>
            <a:r>
              <a:rPr lang="fr-FR" sz="2000" dirty="0"/>
              <a:t>Tâche 1: </a:t>
            </a:r>
            <a:r>
              <a:rPr lang="fr-FR" sz="2000" b="0" i="0" dirty="0">
                <a:effectLst/>
                <a:latin typeface="Inter"/>
              </a:rPr>
              <a:t>Tapez "Créer une stratégie de marketing sur mesure pour les étudiants intéressés par les programmes d'études linguistiques à l'étranger"</a:t>
            </a:r>
            <a:r>
              <a:rPr lang="fr-FR" sz="2000" dirty="0"/>
              <a:t> </a:t>
            </a:r>
          </a:p>
          <a:p>
            <a:pPr marL="0" indent="0">
              <a:buNone/>
            </a:pPr>
            <a:endParaRPr lang="fr-FR" sz="2000" dirty="0"/>
          </a:p>
          <a:p>
            <a:pPr marL="0" indent="0">
              <a:buNone/>
            </a:pPr>
            <a:r>
              <a:rPr lang="fr-FR" sz="2000" dirty="0"/>
              <a:t>Discussion</a:t>
            </a:r>
          </a:p>
          <a:p>
            <a:pPr marL="0" indent="0" algn="l">
              <a:buNone/>
            </a:pPr>
            <a:r>
              <a:rPr lang="fr-FR" sz="1900" b="1" i="0" dirty="0">
                <a:effectLst/>
                <a:latin typeface="Inter"/>
              </a:rPr>
              <a:t>Une personnalisation maîtrisée</a:t>
            </a:r>
          </a:p>
          <a:p>
            <a:pPr algn="l"/>
            <a:r>
              <a:rPr lang="fr-FR" sz="1900" b="0" i="0" dirty="0">
                <a:effectLst/>
                <a:latin typeface="Inter"/>
              </a:rPr>
              <a:t>Vous avez élaboré une stratégie qui n'est pas un simple coup de pinceau, mais un coup de maître de précision. Cette approche personnalisée est essentielle pour engager efficacement chaque segment et s'assurer que votre message fait mouche.</a:t>
            </a:r>
          </a:p>
          <a:p>
            <a:pPr marL="0" indent="0" algn="l">
              <a:buNone/>
            </a:pPr>
            <a:r>
              <a:rPr lang="fr-FR" sz="1900" b="1" i="0" dirty="0">
                <a:effectLst/>
                <a:latin typeface="Inter"/>
              </a:rPr>
              <a:t>Élargir votre stratégie</a:t>
            </a:r>
          </a:p>
          <a:p>
            <a:pPr algn="l"/>
            <a:r>
              <a:rPr lang="fr-FR" sz="1900" b="0" i="0" dirty="0">
                <a:effectLst/>
                <a:latin typeface="Inter"/>
              </a:rPr>
              <a:t>S'il est efficace de se concentrer sur un seul segment, il ne faut pas oublier le pouvoir de la diversité dans votre stratégie de marketing. </a:t>
            </a:r>
            <a:r>
              <a:rPr lang="fr-FR" sz="1900" b="0" i="0" dirty="0" err="1">
                <a:effectLst/>
                <a:latin typeface="Inter"/>
              </a:rPr>
              <a:t>ChatGPT</a:t>
            </a:r>
            <a:r>
              <a:rPr lang="fr-FR" sz="1900" b="0" i="0" dirty="0">
                <a:effectLst/>
                <a:latin typeface="Inter"/>
              </a:rPr>
              <a:t> peut vous aider à trouver des idées pour atteindre d'autres segments, garantissant ainsi une approche globale de votre marché.</a:t>
            </a:r>
          </a:p>
          <a:p>
            <a:pPr marL="0" indent="0">
              <a:buNone/>
            </a:pPr>
            <a:endParaRPr lang="fr-FR" sz="2000" dirty="0"/>
          </a:p>
          <a:p>
            <a:pPr marL="0" indent="0">
              <a:buNone/>
            </a:pPr>
            <a:endParaRPr lang="fr-FR" sz="2400" dirty="0"/>
          </a:p>
        </p:txBody>
      </p:sp>
      <p:sp>
        <p:nvSpPr>
          <p:cNvPr id="5" name="Espace réservé du pied de page 3">
            <a:extLst>
              <a:ext uri="{FF2B5EF4-FFF2-40B4-BE49-F238E27FC236}">
                <a16:creationId xmlns:a16="http://schemas.microsoft.com/office/drawing/2014/main" id="{6363AF61-B1F5-7620-4BDB-7A0AB4D18CD7}"/>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726060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C1324-A9CC-A6C8-2EDD-B2D981A7E61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BD1119B-27C0-7278-3F3D-FB8AA59625FC}"/>
              </a:ext>
            </a:extLst>
          </p:cNvPr>
          <p:cNvSpPr>
            <a:spLocks noGrp="1"/>
          </p:cNvSpPr>
          <p:nvPr>
            <p:ph type="title"/>
          </p:nvPr>
        </p:nvSpPr>
        <p:spPr>
          <a:xfrm>
            <a:off x="810000" y="438310"/>
            <a:ext cx="10571998" cy="970450"/>
          </a:xfrm>
        </p:spPr>
        <p:txBody>
          <a:bodyPr/>
          <a:lstStyle/>
          <a:p>
            <a:r>
              <a:rPr lang="fr-FR" dirty="0"/>
              <a:t>IA et Marketing – Sommaire général</a:t>
            </a:r>
          </a:p>
        </p:txBody>
      </p:sp>
      <p:sp>
        <p:nvSpPr>
          <p:cNvPr id="3" name="Espace réservé du contenu 2">
            <a:extLst>
              <a:ext uri="{FF2B5EF4-FFF2-40B4-BE49-F238E27FC236}">
                <a16:creationId xmlns:a16="http://schemas.microsoft.com/office/drawing/2014/main" id="{E94B1C5D-4BB5-C1A8-9CAE-6A05FD5EB877}"/>
              </a:ext>
            </a:extLst>
          </p:cNvPr>
          <p:cNvSpPr>
            <a:spLocks noGrp="1"/>
          </p:cNvSpPr>
          <p:nvPr>
            <p:ph idx="1"/>
          </p:nvPr>
        </p:nvSpPr>
        <p:spPr/>
        <p:txBody>
          <a:bodyPr anchor="t">
            <a:normAutofit/>
          </a:bodyPr>
          <a:lstStyle/>
          <a:p>
            <a:pPr marL="0" indent="0">
              <a:buNone/>
            </a:pPr>
            <a:r>
              <a:rPr lang="fr-FR" sz="1000" dirty="0"/>
              <a:t>Jour 2 - Matin</a:t>
            </a:r>
          </a:p>
          <a:p>
            <a:r>
              <a:rPr lang="fr-FR" sz="1050" dirty="0" err="1">
                <a:hlinkClick r:id="rId2"/>
              </a:rPr>
              <a:t>Namelix</a:t>
            </a:r>
            <a:r>
              <a:rPr lang="fr-FR" sz="1050" dirty="0"/>
              <a:t> pour le Brand</a:t>
            </a:r>
          </a:p>
          <a:p>
            <a:r>
              <a:rPr lang="fr-FR" sz="1050" dirty="0">
                <a:hlinkClick r:id="rId3"/>
              </a:rPr>
              <a:t>UMSO</a:t>
            </a:r>
            <a:r>
              <a:rPr lang="fr-FR" sz="1050" dirty="0"/>
              <a:t> pour commencer.</a:t>
            </a:r>
          </a:p>
          <a:p>
            <a:r>
              <a:rPr lang="fr-FR" sz="1050" dirty="0"/>
              <a:t>Le processus géré par l’IA avec </a:t>
            </a:r>
            <a:r>
              <a:rPr lang="fr-FR" sz="1050" dirty="0" err="1">
                <a:hlinkClick r:id="rId4"/>
              </a:rPr>
              <a:t>MarketingMagic</a:t>
            </a:r>
            <a:endParaRPr lang="fr-FR" sz="1050" dirty="0"/>
          </a:p>
          <a:p>
            <a:pPr marL="0" indent="0">
              <a:buNone/>
            </a:pPr>
            <a:r>
              <a:rPr lang="fr-FR" sz="1050" dirty="0"/>
              <a:t>Projets supplémentaires</a:t>
            </a:r>
          </a:p>
          <a:p>
            <a:r>
              <a:rPr lang="fr-FR" sz="1050" dirty="0"/>
              <a:t>Automatisation d’une réponse de SAV avec </a:t>
            </a:r>
            <a:r>
              <a:rPr lang="fr-FR" sz="1050" dirty="0" err="1"/>
              <a:t>Make</a:t>
            </a:r>
            <a:r>
              <a:rPr lang="fr-FR" sz="1050" dirty="0"/>
              <a:t> / </a:t>
            </a:r>
            <a:r>
              <a:rPr lang="fr-FR" sz="1050" dirty="0" err="1"/>
              <a:t>ChatGPT</a:t>
            </a:r>
            <a:r>
              <a:rPr lang="fr-FR" sz="1050" dirty="0"/>
              <a:t> / </a:t>
            </a:r>
            <a:r>
              <a:rPr lang="fr-FR" sz="1050" dirty="0" err="1"/>
              <a:t>Heygen</a:t>
            </a:r>
            <a:endParaRPr lang="fr-FR" sz="1050" dirty="0"/>
          </a:p>
          <a:p>
            <a:r>
              <a:rPr lang="fr-FR" sz="1050" dirty="0" err="1"/>
              <a:t>CallBot</a:t>
            </a:r>
            <a:r>
              <a:rPr lang="fr-FR" sz="1050" dirty="0"/>
              <a:t>, les IA qui passent des appels</a:t>
            </a:r>
          </a:p>
          <a:p>
            <a:pPr marL="0" indent="0">
              <a:buNone/>
            </a:pPr>
            <a:r>
              <a:rPr lang="fr-FR" sz="1050" dirty="0"/>
              <a:t>Jour 2 – Après midi</a:t>
            </a:r>
          </a:p>
          <a:p>
            <a:r>
              <a:rPr lang="fr-FR" sz="1050" dirty="0"/>
              <a:t>Projet personnel + Rendu </a:t>
            </a:r>
            <a:r>
              <a:rPr lang="fr-FR" sz="1050" dirty="0" err="1"/>
              <a:t>Loom</a:t>
            </a:r>
            <a:endParaRPr lang="fr-FR" sz="1050" dirty="0"/>
          </a:p>
        </p:txBody>
      </p:sp>
      <p:sp>
        <p:nvSpPr>
          <p:cNvPr id="5" name="Espace réservé du pied de page 3">
            <a:extLst>
              <a:ext uri="{FF2B5EF4-FFF2-40B4-BE49-F238E27FC236}">
                <a16:creationId xmlns:a16="http://schemas.microsoft.com/office/drawing/2014/main" id="{B614A06E-AAB8-0526-C8CF-B49102DE25D9}"/>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Tree>
    <p:extLst>
      <p:ext uri="{BB962C8B-B14F-4D97-AF65-F5344CB8AC3E}">
        <p14:creationId xmlns:p14="http://schemas.microsoft.com/office/powerpoint/2010/main" val="7771583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A5E8FF-F789-6243-7AC0-CCDFE46F8072}"/>
            </a:ext>
          </a:extLst>
        </p:cNvPr>
        <p:cNvGrpSpPr/>
        <p:nvPr/>
      </p:nvGrpSpPr>
      <p:grpSpPr>
        <a:xfrm>
          <a:off x="0" y="0"/>
          <a:ext cx="0" cy="0"/>
          <a:chOff x="0" y="0"/>
          <a:chExt cx="0" cy="0"/>
        </a:xfrm>
      </p:grpSpPr>
      <p:sp>
        <p:nvSpPr>
          <p:cNvPr id="16"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7" name="Rectangle 16">
            <a:extLst>
              <a:ext uri="{FF2B5EF4-FFF2-40B4-BE49-F238E27FC236}">
                <a16:creationId xmlns:a16="http://schemas.microsoft.com/office/drawing/2014/main" id="{79277119-B941-4A45-9322-FA2BC135DE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23">
            <a:extLst>
              <a:ext uri="{FF2B5EF4-FFF2-40B4-BE49-F238E27FC236}">
                <a16:creationId xmlns:a16="http://schemas.microsoft.com/office/drawing/2014/main" id="{DFDB457D-F372-428B-A10D-41080EF93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7554995"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169CD8CE-B7ED-D463-0E01-75CC0C56889D}"/>
              </a:ext>
            </a:extLst>
          </p:cNvPr>
          <p:cNvSpPr>
            <a:spLocks noGrp="1"/>
          </p:cNvSpPr>
          <p:nvPr>
            <p:ph type="title"/>
          </p:nvPr>
        </p:nvSpPr>
        <p:spPr>
          <a:xfrm>
            <a:off x="8134349" y="1819275"/>
            <a:ext cx="3606137" cy="4222087"/>
          </a:xfrm>
        </p:spPr>
        <p:txBody>
          <a:bodyPr vert="horz" lIns="91440" tIns="45720" rIns="91440" bIns="45720" rtlCol="0" anchor="t">
            <a:normAutofit/>
          </a:bodyPr>
          <a:lstStyle/>
          <a:p>
            <a:r>
              <a:rPr lang="en-US" sz="4400"/>
              <a:t>Namelix ou la genèse d’un projet</a:t>
            </a:r>
          </a:p>
        </p:txBody>
      </p:sp>
      <p:sp>
        <p:nvSpPr>
          <p:cNvPr id="5" name="Espace réservé du pied de page 3">
            <a:extLst>
              <a:ext uri="{FF2B5EF4-FFF2-40B4-BE49-F238E27FC236}">
                <a16:creationId xmlns:a16="http://schemas.microsoft.com/office/drawing/2014/main" id="{A84824E6-4E59-1376-0685-581E4663B7AF}"/>
              </a:ext>
            </a:extLst>
          </p:cNvPr>
          <p:cNvSpPr>
            <a:spLocks noGrp="1"/>
          </p:cNvSpPr>
          <p:nvPr>
            <p:ph type="ftr" sz="quarter" idx="11"/>
          </p:nvPr>
        </p:nvSpPr>
        <p:spPr>
          <a:xfrm>
            <a:off x="643466" y="6041362"/>
            <a:ext cx="6428729" cy="365125"/>
          </a:xfrm>
        </p:spPr>
        <p:txBody>
          <a:bodyPr vert="horz" lIns="91440" tIns="45720" rIns="91440" bIns="45720" rtlCol="0" anchor="b">
            <a:normAutofit/>
          </a:bodyPr>
          <a:lstStyle/>
          <a:p>
            <a:pPr defTabSz="914400">
              <a:spcAft>
                <a:spcPts val="600"/>
              </a:spcAft>
            </a:pPr>
            <a:r>
              <a:rPr lang="en-US" kern="1200">
                <a:solidFill>
                  <a:schemeClr val="tx1"/>
                </a:solidFill>
                <a:latin typeface="+mn-lt"/>
                <a:ea typeface="+mn-ea"/>
                <a:cs typeface="+mn-cs"/>
              </a:rPr>
              <a:t>Rabah ATTIK – Créalise – 2024/2025</a:t>
            </a:r>
          </a:p>
        </p:txBody>
      </p:sp>
      <p:pic>
        <p:nvPicPr>
          <p:cNvPr id="6" name="Image 5">
            <a:extLst>
              <a:ext uri="{FF2B5EF4-FFF2-40B4-BE49-F238E27FC236}">
                <a16:creationId xmlns:a16="http://schemas.microsoft.com/office/drawing/2014/main" id="{5D088E3C-6138-49AA-86E9-3A858FC1CF96}"/>
              </a:ext>
            </a:extLst>
          </p:cNvPr>
          <p:cNvPicPr>
            <a:picLocks noChangeAspect="1"/>
          </p:cNvPicPr>
          <p:nvPr/>
        </p:nvPicPr>
        <p:blipFill>
          <a:blip r:embed="rId3"/>
          <a:stretch>
            <a:fillRect/>
          </a:stretch>
        </p:blipFill>
        <p:spPr>
          <a:xfrm>
            <a:off x="643467" y="1461997"/>
            <a:ext cx="6268060" cy="3760835"/>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3154182205"/>
      </p:ext>
    </p:extLst>
  </p:cSld>
  <p:clrMapOvr>
    <a:overrideClrMapping bg1="lt1" tx1="dk1" bg2="lt2" tx2="dk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89F7A2-EF7D-D1CD-7F1B-35AEE96C3BA5}"/>
            </a:ext>
          </a:extLst>
        </p:cNvPr>
        <p:cNvGrpSpPr/>
        <p:nvPr/>
      </p:nvGrpSpPr>
      <p:grpSpPr>
        <a:xfrm>
          <a:off x="0" y="0"/>
          <a:ext cx="0" cy="0"/>
          <a:chOff x="0" y="0"/>
          <a:chExt cx="0" cy="0"/>
        </a:xfrm>
      </p:grpSpPr>
      <p:sp>
        <p:nvSpPr>
          <p:cNvPr id="13"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5" name="Rectangle 14">
            <a:extLst>
              <a:ext uri="{FF2B5EF4-FFF2-40B4-BE49-F238E27FC236}">
                <a16:creationId xmlns:a16="http://schemas.microsoft.com/office/drawing/2014/main" id="{79277119-B941-4A45-9322-FA2BC135DE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23">
            <a:extLst>
              <a:ext uri="{FF2B5EF4-FFF2-40B4-BE49-F238E27FC236}">
                <a16:creationId xmlns:a16="http://schemas.microsoft.com/office/drawing/2014/main" id="{DFDB457D-F372-428B-A10D-41080EF93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7554995"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A341CF03-8CD1-A69A-7107-4E1E3183561D}"/>
              </a:ext>
            </a:extLst>
          </p:cNvPr>
          <p:cNvSpPr>
            <a:spLocks noGrp="1"/>
          </p:cNvSpPr>
          <p:nvPr>
            <p:ph type="title"/>
          </p:nvPr>
        </p:nvSpPr>
        <p:spPr>
          <a:xfrm>
            <a:off x="8134349" y="1819275"/>
            <a:ext cx="3606137" cy="4222087"/>
          </a:xfrm>
        </p:spPr>
        <p:txBody>
          <a:bodyPr vert="horz" lIns="91440" tIns="45720" rIns="91440" bIns="45720" rtlCol="0" anchor="t">
            <a:normAutofit/>
          </a:bodyPr>
          <a:lstStyle/>
          <a:p>
            <a:r>
              <a:rPr lang="en-US" sz="4400"/>
              <a:t>UMSO, votre première LP générée</a:t>
            </a:r>
          </a:p>
        </p:txBody>
      </p:sp>
      <p:sp>
        <p:nvSpPr>
          <p:cNvPr id="5" name="Espace réservé du pied de page 3">
            <a:extLst>
              <a:ext uri="{FF2B5EF4-FFF2-40B4-BE49-F238E27FC236}">
                <a16:creationId xmlns:a16="http://schemas.microsoft.com/office/drawing/2014/main" id="{F69D5EEF-02E2-A9C5-7944-620A04E61A2A}"/>
              </a:ext>
            </a:extLst>
          </p:cNvPr>
          <p:cNvSpPr>
            <a:spLocks noGrp="1"/>
          </p:cNvSpPr>
          <p:nvPr>
            <p:ph type="ftr" sz="quarter" idx="11"/>
          </p:nvPr>
        </p:nvSpPr>
        <p:spPr>
          <a:xfrm>
            <a:off x="643466" y="6041362"/>
            <a:ext cx="6428729" cy="365125"/>
          </a:xfrm>
        </p:spPr>
        <p:txBody>
          <a:bodyPr vert="horz" lIns="91440" tIns="45720" rIns="91440" bIns="45720" rtlCol="0" anchor="b">
            <a:normAutofit/>
          </a:bodyPr>
          <a:lstStyle/>
          <a:p>
            <a:pPr defTabSz="914400">
              <a:spcAft>
                <a:spcPts val="600"/>
              </a:spcAft>
            </a:pPr>
            <a:r>
              <a:rPr lang="en-US" kern="1200">
                <a:solidFill>
                  <a:schemeClr val="tx1"/>
                </a:solidFill>
                <a:latin typeface="+mn-lt"/>
                <a:ea typeface="+mn-ea"/>
                <a:cs typeface="+mn-cs"/>
              </a:rPr>
              <a:t>Rabah ATTIK – Créalise – 2024/2025</a:t>
            </a:r>
          </a:p>
        </p:txBody>
      </p:sp>
      <p:pic>
        <p:nvPicPr>
          <p:cNvPr id="8" name="Espace réservé du contenu 7">
            <a:extLst>
              <a:ext uri="{FF2B5EF4-FFF2-40B4-BE49-F238E27FC236}">
                <a16:creationId xmlns:a16="http://schemas.microsoft.com/office/drawing/2014/main" id="{BD5080C1-257A-A6D8-93DD-A9B0818BF851}"/>
              </a:ext>
            </a:extLst>
          </p:cNvPr>
          <p:cNvPicPr>
            <a:picLocks noGrp="1" noChangeAspect="1"/>
          </p:cNvPicPr>
          <p:nvPr>
            <p:ph idx="1"/>
          </p:nvPr>
        </p:nvPicPr>
        <p:blipFill>
          <a:blip r:embed="rId3"/>
          <a:stretch>
            <a:fillRect/>
          </a:stretch>
        </p:blipFill>
        <p:spPr>
          <a:xfrm>
            <a:off x="643467" y="1681379"/>
            <a:ext cx="6268060" cy="3322071"/>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984203408"/>
      </p:ext>
    </p:extLst>
  </p:cSld>
  <p:clrMapOvr>
    <a:overrideClrMapping bg1="lt1" tx1="dk1" bg2="lt2" tx2="dk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CB796E-EF00-8FE8-EC9E-436F94A4B0BD}"/>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8C1FC8BA-94E6-44F7-B346-6A2215E66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3">
            <a:extLst>
              <a:ext uri="{FF2B5EF4-FFF2-40B4-BE49-F238E27FC236}">
                <a16:creationId xmlns:a16="http://schemas.microsoft.com/office/drawing/2014/main" id="{A8329D92-4903-43FF-90F4-878F5D3F1D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45418556-6CD4-12A4-E7CF-90092660143A}"/>
              </a:ext>
            </a:extLst>
          </p:cNvPr>
          <p:cNvSpPr>
            <a:spLocks noGrp="1"/>
          </p:cNvSpPr>
          <p:nvPr>
            <p:ph type="title"/>
          </p:nvPr>
        </p:nvSpPr>
        <p:spPr>
          <a:xfrm>
            <a:off x="810001" y="447188"/>
            <a:ext cx="3413084" cy="1559412"/>
          </a:xfrm>
        </p:spPr>
        <p:txBody>
          <a:bodyPr>
            <a:normAutofit/>
          </a:bodyPr>
          <a:lstStyle/>
          <a:p>
            <a:r>
              <a:rPr lang="fr-FR" sz="3000"/>
              <a:t>Marketing Magic pour englober tout son MKT</a:t>
            </a:r>
          </a:p>
        </p:txBody>
      </p:sp>
      <p:sp>
        <p:nvSpPr>
          <p:cNvPr id="3" name="Espace réservé du contenu 2">
            <a:extLst>
              <a:ext uri="{FF2B5EF4-FFF2-40B4-BE49-F238E27FC236}">
                <a16:creationId xmlns:a16="http://schemas.microsoft.com/office/drawing/2014/main" id="{A3F3BD20-61CE-1FEE-75C0-A914A0F98241}"/>
              </a:ext>
            </a:extLst>
          </p:cNvPr>
          <p:cNvSpPr>
            <a:spLocks noGrp="1"/>
          </p:cNvSpPr>
          <p:nvPr>
            <p:ph idx="1"/>
          </p:nvPr>
        </p:nvSpPr>
        <p:spPr>
          <a:xfrm>
            <a:off x="818713" y="2413000"/>
            <a:ext cx="3404372" cy="3632200"/>
          </a:xfrm>
        </p:spPr>
        <p:txBody>
          <a:bodyPr>
            <a:normAutofit/>
          </a:bodyPr>
          <a:lstStyle/>
          <a:p>
            <a:pPr fontAlgn="base">
              <a:lnSpc>
                <a:spcPct val="90000"/>
              </a:lnSpc>
              <a:buFont typeface="Arial" panose="020B0604020202020204" pitchFamily="34" charset="0"/>
              <a:buChar char="•"/>
            </a:pPr>
            <a:r>
              <a:rPr lang="en-US" sz="1000" b="0" i="0">
                <a:solidFill>
                  <a:srgbClr val="FFFFFF"/>
                </a:solidFill>
                <a:effectLst/>
                <a:latin typeface="Montserrat" panose="020F0502020204030204" pitchFamily="2" charset="0"/>
              </a:rPr>
              <a:t>Marketing Magic is an AI-powered business growth tool that helps small business owners grow their brands, not their to-do lists. </a:t>
            </a:r>
            <a:br>
              <a:rPr lang="en-US" sz="1000">
                <a:solidFill>
                  <a:srgbClr val="FFFFFF"/>
                </a:solidFill>
              </a:rPr>
            </a:br>
            <a:r>
              <a:rPr lang="en-US" sz="1000" b="0" i="0">
                <a:solidFill>
                  <a:srgbClr val="FFFFFF"/>
                </a:solidFill>
                <a:effectLst/>
                <a:latin typeface="Montserrat" panose="020F0502020204030204" pitchFamily="2" charset="0"/>
              </a:rPr>
              <a:t>Craft ready-to-use sales and marketing assets that use your brand’s tone of voice in minutes, with over 62 tools that will help you create things like…  </a:t>
            </a:r>
            <a:br>
              <a:rPr lang="en-US" sz="1000">
                <a:solidFill>
                  <a:srgbClr val="FFFFFF"/>
                </a:solidFill>
              </a:rPr>
            </a:br>
            <a:r>
              <a:rPr lang="en-US" sz="1000" b="0" i="0">
                <a:solidFill>
                  <a:srgbClr val="FFFFFF"/>
                </a:solidFill>
                <a:effectLst/>
                <a:latin typeface="Montserrat" panose="020F0502020204030204" pitchFamily="2" charset="0"/>
              </a:rPr>
              <a:t>A </a:t>
            </a:r>
            <a:r>
              <a:rPr lang="en-US" sz="1000" b="1" i="0">
                <a:solidFill>
                  <a:srgbClr val="FFFFFF"/>
                </a:solidFill>
                <a:effectLst/>
                <a:latin typeface="inherit"/>
              </a:rPr>
              <a:t>full sales page</a:t>
            </a:r>
            <a:r>
              <a:rPr lang="en-US" sz="1000" b="0" i="0">
                <a:solidFill>
                  <a:srgbClr val="FFFFFF"/>
                </a:solidFill>
                <a:effectLst/>
                <a:latin typeface="Montserrat" panose="020F0502020204030204" pitchFamily="2" charset="0"/>
              </a:rPr>
              <a:t>, from headline to final call-to-action</a:t>
            </a:r>
          </a:p>
          <a:p>
            <a:pPr fontAlgn="base">
              <a:lnSpc>
                <a:spcPct val="90000"/>
              </a:lnSpc>
              <a:buFont typeface="Arial" panose="020B0604020202020204" pitchFamily="34" charset="0"/>
              <a:buChar char="•"/>
            </a:pPr>
            <a:r>
              <a:rPr lang="en-US" sz="1000" b="0" i="0">
                <a:solidFill>
                  <a:srgbClr val="FFFFFF"/>
                </a:solidFill>
                <a:effectLst/>
                <a:latin typeface="Montserrat" panose="020F0502020204030204" pitchFamily="2" charset="0"/>
              </a:rPr>
              <a:t>A </a:t>
            </a:r>
            <a:r>
              <a:rPr lang="en-US" sz="1000" b="1" i="0">
                <a:solidFill>
                  <a:srgbClr val="FFFFFF"/>
                </a:solidFill>
                <a:effectLst/>
                <a:latin typeface="inherit"/>
              </a:rPr>
              <a:t>welcome sequence for your email list</a:t>
            </a:r>
            <a:r>
              <a:rPr lang="en-US" sz="1000" b="0" i="0">
                <a:solidFill>
                  <a:srgbClr val="FFFFFF"/>
                </a:solidFill>
                <a:effectLst/>
                <a:latin typeface="Montserrat" panose="020F0502020204030204" pitchFamily="2" charset="0"/>
              </a:rPr>
              <a:t>, with 13 fully drafted emails you just need to tweak, review, and put into your email provider</a:t>
            </a:r>
          </a:p>
          <a:p>
            <a:pPr fontAlgn="base">
              <a:lnSpc>
                <a:spcPct val="90000"/>
              </a:lnSpc>
              <a:buFont typeface="Arial" panose="020B0604020202020204" pitchFamily="34" charset="0"/>
              <a:buChar char="•"/>
            </a:pPr>
            <a:r>
              <a:rPr lang="en-US" sz="1000" b="0" i="0">
                <a:solidFill>
                  <a:srgbClr val="FFFFFF"/>
                </a:solidFill>
                <a:effectLst/>
                <a:latin typeface="Montserrat" panose="020F0502020204030204" pitchFamily="2" charset="0"/>
              </a:rPr>
              <a:t>Unique </a:t>
            </a:r>
            <a:r>
              <a:rPr lang="en-US" sz="1000" b="1" i="0">
                <a:solidFill>
                  <a:srgbClr val="FFFFFF"/>
                </a:solidFill>
                <a:effectLst/>
                <a:latin typeface="inherit"/>
              </a:rPr>
              <a:t>product descriptions</a:t>
            </a:r>
            <a:r>
              <a:rPr lang="en-US" sz="1000" b="0" i="0">
                <a:solidFill>
                  <a:srgbClr val="FFFFFF"/>
                </a:solidFill>
                <a:effectLst/>
                <a:latin typeface="Montserrat" panose="020F0502020204030204" pitchFamily="2" charset="0"/>
              </a:rPr>
              <a:t> for your ecommerce store, your Etsy shop, and your marketplace listings</a:t>
            </a:r>
          </a:p>
          <a:p>
            <a:pPr fontAlgn="base">
              <a:lnSpc>
                <a:spcPct val="90000"/>
              </a:lnSpc>
              <a:buFont typeface="Arial" panose="020B0604020202020204" pitchFamily="34" charset="0"/>
              <a:buChar char="•"/>
            </a:pPr>
            <a:r>
              <a:rPr lang="en-US" sz="1000" b="1" i="0">
                <a:solidFill>
                  <a:srgbClr val="FFFFFF"/>
                </a:solidFill>
                <a:effectLst/>
                <a:latin typeface="inherit"/>
              </a:rPr>
              <a:t>Facebook adverts</a:t>
            </a:r>
            <a:r>
              <a:rPr lang="en-US" sz="1000" b="0" i="0">
                <a:solidFill>
                  <a:srgbClr val="FFFFFF"/>
                </a:solidFill>
                <a:effectLst/>
                <a:latin typeface="Montserrat" panose="020F0502020204030204" pitchFamily="2" charset="0"/>
              </a:rPr>
              <a:t> for the top, middle, and bottom of your advertising funnel</a:t>
            </a:r>
          </a:p>
          <a:p>
            <a:pPr fontAlgn="base">
              <a:lnSpc>
                <a:spcPct val="90000"/>
              </a:lnSpc>
              <a:buFont typeface="Arial" panose="020B0604020202020204" pitchFamily="34" charset="0"/>
              <a:buChar char="•"/>
            </a:pPr>
            <a:r>
              <a:rPr lang="en-US" sz="1000" b="1" i="0">
                <a:solidFill>
                  <a:srgbClr val="FFFFFF"/>
                </a:solidFill>
                <a:effectLst/>
                <a:latin typeface="inherit"/>
              </a:rPr>
              <a:t>Blog titles &amp; outlines</a:t>
            </a:r>
            <a:r>
              <a:rPr lang="en-US" sz="1000" b="0" i="0">
                <a:solidFill>
                  <a:srgbClr val="FFFFFF"/>
                </a:solidFill>
                <a:effectLst/>
                <a:latin typeface="Montserrat" panose="020F0502020204030204" pitchFamily="2" charset="0"/>
              </a:rPr>
              <a:t> to attract organic traffic to your website at each stage of the customer journey</a:t>
            </a:r>
            <a:endParaRPr lang="en-US" sz="1000" b="0" i="0" dirty="0">
              <a:solidFill>
                <a:srgbClr val="FFFFFF"/>
              </a:solidFill>
              <a:effectLst/>
              <a:latin typeface="Montserrat" panose="020F0502020204030204" pitchFamily="2" charset="0"/>
            </a:endParaRPr>
          </a:p>
        </p:txBody>
      </p:sp>
      <p:sp>
        <p:nvSpPr>
          <p:cNvPr id="24" name="Rounded Rectangle 17">
            <a:extLst>
              <a:ext uri="{FF2B5EF4-FFF2-40B4-BE49-F238E27FC236}">
                <a16:creationId xmlns:a16="http://schemas.microsoft.com/office/drawing/2014/main" id="{567B1EEF-AB32-40F7-AD5F-41E0EA001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8945" y="958640"/>
            <a:ext cx="6269591"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 5">
            <a:extLst>
              <a:ext uri="{FF2B5EF4-FFF2-40B4-BE49-F238E27FC236}">
                <a16:creationId xmlns:a16="http://schemas.microsoft.com/office/drawing/2014/main" id="{1E673722-162F-B1FB-4129-3E99EA15B2DF}"/>
              </a:ext>
            </a:extLst>
          </p:cNvPr>
          <p:cNvPicPr>
            <a:picLocks noChangeAspect="1"/>
          </p:cNvPicPr>
          <p:nvPr/>
        </p:nvPicPr>
        <p:blipFill>
          <a:blip r:embed="rId2"/>
          <a:stretch>
            <a:fillRect/>
          </a:stretch>
        </p:blipFill>
        <p:spPr>
          <a:xfrm>
            <a:off x="5603706" y="2063259"/>
            <a:ext cx="5638853" cy="2720745"/>
          </a:xfrm>
          <a:prstGeom prst="rect">
            <a:avLst/>
          </a:prstGeom>
        </p:spPr>
      </p:pic>
      <p:sp>
        <p:nvSpPr>
          <p:cNvPr id="5" name="Espace réservé du pied de page 3">
            <a:extLst>
              <a:ext uri="{FF2B5EF4-FFF2-40B4-BE49-F238E27FC236}">
                <a16:creationId xmlns:a16="http://schemas.microsoft.com/office/drawing/2014/main" id="{2DD65C6A-0F23-3993-73C2-63B0EE65FB7B}"/>
              </a:ext>
            </a:extLst>
          </p:cNvPr>
          <p:cNvSpPr>
            <a:spLocks noGrp="1"/>
          </p:cNvSpPr>
          <p:nvPr>
            <p:ph type="ftr" sz="quarter" idx="11"/>
          </p:nvPr>
        </p:nvSpPr>
        <p:spPr>
          <a:xfrm>
            <a:off x="451514" y="6041362"/>
            <a:ext cx="5657186" cy="365125"/>
          </a:xfrm>
        </p:spPr>
        <p:txBody>
          <a:bodyPr>
            <a:normAutofit/>
          </a:bodyPr>
          <a:lstStyle/>
          <a:p>
            <a:pPr>
              <a:spcAft>
                <a:spcPts val="600"/>
              </a:spcAft>
            </a:pPr>
            <a:r>
              <a:rPr lang="en-US">
                <a:solidFill>
                  <a:srgbClr val="FFFFFF"/>
                </a:solidFill>
              </a:rPr>
              <a:t>Rabah ATTIK – Créalise – 2024/2025</a:t>
            </a:r>
          </a:p>
        </p:txBody>
      </p:sp>
    </p:spTree>
    <p:extLst>
      <p:ext uri="{BB962C8B-B14F-4D97-AF65-F5344CB8AC3E}">
        <p14:creationId xmlns:p14="http://schemas.microsoft.com/office/powerpoint/2010/main" val="1614602436"/>
      </p:ext>
    </p:extLst>
  </p:cSld>
  <p:clrMapOvr>
    <a:overrideClrMapping bg1="lt1" tx1="dk1" bg2="lt2" tx2="dk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C13A65-D571-EAB0-B634-558DCDE06413}"/>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D336D4B-F9C3-4167-9191-8DA896C80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6">
            <a:extLst>
              <a:ext uri="{FF2B5EF4-FFF2-40B4-BE49-F238E27FC236}">
                <a16:creationId xmlns:a16="http://schemas.microsoft.com/office/drawing/2014/main" id="{069BF0B4-2BF1-40F2-8D8E-9CFCED97D9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0" y="4672012"/>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rgbClr val="21212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28DCBE3C-F2B4-7152-E57C-31EBBDD49037}"/>
              </a:ext>
            </a:extLst>
          </p:cNvPr>
          <p:cNvSpPr>
            <a:spLocks noGrp="1"/>
          </p:cNvSpPr>
          <p:nvPr>
            <p:ph type="title"/>
          </p:nvPr>
        </p:nvSpPr>
        <p:spPr>
          <a:xfrm>
            <a:off x="451513" y="5176569"/>
            <a:ext cx="4589009" cy="970450"/>
          </a:xfrm>
        </p:spPr>
        <p:txBody>
          <a:bodyPr anchor="ctr">
            <a:normAutofit/>
          </a:bodyPr>
          <a:lstStyle/>
          <a:p>
            <a:r>
              <a:rPr lang="fr-FR" sz="2400" dirty="0"/>
              <a:t>IA et Marketing – Agent Vocal IA (</a:t>
            </a:r>
            <a:r>
              <a:rPr lang="fr-FR" sz="2400" dirty="0" err="1"/>
              <a:t>CallBot</a:t>
            </a:r>
            <a:r>
              <a:rPr lang="fr-FR" sz="2400" dirty="0"/>
              <a:t>)</a:t>
            </a:r>
          </a:p>
        </p:txBody>
      </p:sp>
      <p:pic>
        <p:nvPicPr>
          <p:cNvPr id="6" name="Image 5">
            <a:extLst>
              <a:ext uri="{FF2B5EF4-FFF2-40B4-BE49-F238E27FC236}">
                <a16:creationId xmlns:a16="http://schemas.microsoft.com/office/drawing/2014/main" id="{5B40F3A6-1181-1BCB-A0FE-F31D2E46F405}"/>
              </a:ext>
            </a:extLst>
          </p:cNvPr>
          <p:cNvPicPr>
            <a:picLocks noChangeAspect="1"/>
          </p:cNvPicPr>
          <p:nvPr/>
        </p:nvPicPr>
        <p:blipFill>
          <a:blip r:embed="rId2"/>
          <a:stretch>
            <a:fillRect/>
          </a:stretch>
        </p:blipFill>
        <p:spPr>
          <a:xfrm>
            <a:off x="514351" y="514350"/>
            <a:ext cx="8784228" cy="3930942"/>
          </a:xfrm>
          <a:prstGeom prst="roundRect">
            <a:avLst>
              <a:gd name="adj" fmla="val 3876"/>
            </a:avLst>
          </a:prstGeom>
          <a:ln>
            <a:solidFill>
              <a:schemeClr val="accent1"/>
            </a:solidFill>
          </a:ln>
          <a:effectLst/>
        </p:spPr>
      </p:pic>
      <p:sp>
        <p:nvSpPr>
          <p:cNvPr id="3" name="Espace réservé du contenu 2">
            <a:extLst>
              <a:ext uri="{FF2B5EF4-FFF2-40B4-BE49-F238E27FC236}">
                <a16:creationId xmlns:a16="http://schemas.microsoft.com/office/drawing/2014/main" id="{8B5431B9-E616-6959-C4CD-A8C2F3F9B4EE}"/>
              </a:ext>
            </a:extLst>
          </p:cNvPr>
          <p:cNvSpPr>
            <a:spLocks noGrp="1"/>
          </p:cNvSpPr>
          <p:nvPr>
            <p:ph idx="1"/>
          </p:nvPr>
        </p:nvSpPr>
        <p:spPr>
          <a:xfrm>
            <a:off x="5344886" y="5176569"/>
            <a:ext cx="6028400" cy="970450"/>
          </a:xfrm>
        </p:spPr>
        <p:txBody>
          <a:bodyPr>
            <a:normAutofit/>
          </a:bodyPr>
          <a:lstStyle/>
          <a:p>
            <a:pPr marL="0" indent="0">
              <a:buNone/>
            </a:pPr>
            <a:r>
              <a:rPr lang="fr-FR" sz="1600">
                <a:solidFill>
                  <a:srgbClr val="FEFEFE"/>
                </a:solidFill>
                <a:hlinkClick r:id="rId3"/>
              </a:rPr>
              <a:t>Voir DEMO</a:t>
            </a:r>
            <a:r>
              <a:rPr lang="fr-FR" sz="1600">
                <a:solidFill>
                  <a:srgbClr val="FEFEFE"/>
                </a:solidFill>
              </a:rPr>
              <a:t> </a:t>
            </a:r>
          </a:p>
        </p:txBody>
      </p:sp>
      <p:sp>
        <p:nvSpPr>
          <p:cNvPr id="5" name="Espace réservé du pied de page 3">
            <a:extLst>
              <a:ext uri="{FF2B5EF4-FFF2-40B4-BE49-F238E27FC236}">
                <a16:creationId xmlns:a16="http://schemas.microsoft.com/office/drawing/2014/main" id="{5B520382-FE60-C138-CE85-8BF60AD80166}"/>
              </a:ext>
            </a:extLst>
          </p:cNvPr>
          <p:cNvSpPr>
            <a:spLocks noGrp="1"/>
          </p:cNvSpPr>
          <p:nvPr>
            <p:ph type="ftr" sz="quarter" idx="11"/>
          </p:nvPr>
        </p:nvSpPr>
        <p:spPr>
          <a:xfrm>
            <a:off x="451514" y="6204651"/>
            <a:ext cx="8644320" cy="365125"/>
          </a:xfrm>
        </p:spPr>
        <p:txBody>
          <a:bodyPr>
            <a:normAutofit/>
          </a:bodyPr>
          <a:lstStyle/>
          <a:p>
            <a:pPr>
              <a:spcAft>
                <a:spcPts val="600"/>
              </a:spcAft>
            </a:pPr>
            <a:r>
              <a:rPr lang="en-US">
                <a:solidFill>
                  <a:srgbClr val="FEFEFE"/>
                </a:solidFill>
              </a:rPr>
              <a:t>Rabah ATTIK – Créalise – 2024/2025</a:t>
            </a:r>
          </a:p>
        </p:txBody>
      </p:sp>
    </p:spTree>
    <p:extLst>
      <p:ext uri="{BB962C8B-B14F-4D97-AF65-F5344CB8AC3E}">
        <p14:creationId xmlns:p14="http://schemas.microsoft.com/office/powerpoint/2010/main" val="1906293346"/>
      </p:ext>
    </p:extLst>
  </p:cSld>
  <p:clrMapOvr>
    <a:overrideClrMapping bg1="lt1" tx1="dk1" bg2="lt2" tx2="dk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00208-DEA2-31B2-3EF6-371FE99642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CF8968F-AEAA-4FD2-70C1-65EB4C78B7CF}"/>
              </a:ext>
            </a:extLst>
          </p:cNvPr>
          <p:cNvSpPr>
            <a:spLocks noGrp="1"/>
          </p:cNvSpPr>
          <p:nvPr>
            <p:ph type="title"/>
          </p:nvPr>
        </p:nvSpPr>
        <p:spPr>
          <a:xfrm>
            <a:off x="810000" y="438310"/>
            <a:ext cx="10571998" cy="970450"/>
          </a:xfrm>
        </p:spPr>
        <p:txBody>
          <a:bodyPr/>
          <a:lstStyle/>
          <a:p>
            <a:r>
              <a:rPr lang="fr-FR" dirty="0"/>
              <a:t>IA et Marketing – Agent Vocal IA</a:t>
            </a:r>
          </a:p>
        </p:txBody>
      </p:sp>
      <p:sp>
        <p:nvSpPr>
          <p:cNvPr id="3" name="Espace réservé du contenu 2">
            <a:extLst>
              <a:ext uri="{FF2B5EF4-FFF2-40B4-BE49-F238E27FC236}">
                <a16:creationId xmlns:a16="http://schemas.microsoft.com/office/drawing/2014/main" id="{2F566817-2E11-3C28-B24C-50A9954F6108}"/>
              </a:ext>
            </a:extLst>
          </p:cNvPr>
          <p:cNvSpPr>
            <a:spLocks noGrp="1"/>
          </p:cNvSpPr>
          <p:nvPr>
            <p:ph idx="1"/>
          </p:nvPr>
        </p:nvSpPr>
        <p:spPr>
          <a:xfrm>
            <a:off x="818712" y="2222287"/>
            <a:ext cx="3378384" cy="393185"/>
          </a:xfrm>
        </p:spPr>
        <p:txBody>
          <a:bodyPr anchor="t">
            <a:normAutofit fontScale="92500"/>
          </a:bodyPr>
          <a:lstStyle/>
          <a:p>
            <a:pPr marL="0" indent="0">
              <a:buNone/>
            </a:pPr>
            <a:r>
              <a:rPr lang="fr-FR" sz="2000" dirty="0"/>
              <a:t>Comment ça fonctionne ?</a:t>
            </a:r>
          </a:p>
        </p:txBody>
      </p:sp>
      <p:sp>
        <p:nvSpPr>
          <p:cNvPr id="5" name="Espace réservé du pied de page 3">
            <a:extLst>
              <a:ext uri="{FF2B5EF4-FFF2-40B4-BE49-F238E27FC236}">
                <a16:creationId xmlns:a16="http://schemas.microsoft.com/office/drawing/2014/main" id="{60FD5157-EEB4-04E6-1EEB-4673D14C402D}"/>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
        <p:nvSpPr>
          <p:cNvPr id="4" name="Rectangle 3">
            <a:extLst>
              <a:ext uri="{FF2B5EF4-FFF2-40B4-BE49-F238E27FC236}">
                <a16:creationId xmlns:a16="http://schemas.microsoft.com/office/drawing/2014/main" id="{3B0276DA-A713-8239-DFDF-F117410DC112}"/>
              </a:ext>
            </a:extLst>
          </p:cNvPr>
          <p:cNvSpPr/>
          <p:nvPr/>
        </p:nvSpPr>
        <p:spPr>
          <a:xfrm>
            <a:off x="4699091" y="2633666"/>
            <a:ext cx="786384" cy="6949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Texte</a:t>
            </a:r>
          </a:p>
        </p:txBody>
      </p:sp>
      <p:grpSp>
        <p:nvGrpSpPr>
          <p:cNvPr id="58" name="Groupe 57">
            <a:extLst>
              <a:ext uri="{FF2B5EF4-FFF2-40B4-BE49-F238E27FC236}">
                <a16:creationId xmlns:a16="http://schemas.microsoft.com/office/drawing/2014/main" id="{FEDF80F5-8CFC-4AB4-EA27-817DD2A86D2F}"/>
              </a:ext>
            </a:extLst>
          </p:cNvPr>
          <p:cNvGrpSpPr/>
          <p:nvPr/>
        </p:nvGrpSpPr>
        <p:grpSpPr>
          <a:xfrm>
            <a:off x="6914782" y="3052330"/>
            <a:ext cx="1956816" cy="2458839"/>
            <a:chOff x="8791631" y="2488407"/>
            <a:chExt cx="1956816" cy="2458839"/>
          </a:xfrm>
        </p:grpSpPr>
        <p:sp>
          <p:nvSpPr>
            <p:cNvPr id="18" name="Rectangle 17">
              <a:extLst>
                <a:ext uri="{FF2B5EF4-FFF2-40B4-BE49-F238E27FC236}">
                  <a16:creationId xmlns:a16="http://schemas.microsoft.com/office/drawing/2014/main" id="{2B374DC2-FF76-B329-B01F-17865CE01D32}"/>
                </a:ext>
              </a:extLst>
            </p:cNvPr>
            <p:cNvSpPr/>
            <p:nvPr/>
          </p:nvSpPr>
          <p:spPr>
            <a:xfrm>
              <a:off x="8791631" y="2488407"/>
              <a:ext cx="1956816" cy="24588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fr-FR" dirty="0"/>
                <a:t>LLM</a:t>
              </a:r>
            </a:p>
          </p:txBody>
        </p:sp>
        <p:sp>
          <p:nvSpPr>
            <p:cNvPr id="6" name="Rectangle 5">
              <a:extLst>
                <a:ext uri="{FF2B5EF4-FFF2-40B4-BE49-F238E27FC236}">
                  <a16:creationId xmlns:a16="http://schemas.microsoft.com/office/drawing/2014/main" id="{9804355D-68CA-C4F4-AE93-A665F9B9960E}"/>
                </a:ext>
              </a:extLst>
            </p:cNvPr>
            <p:cNvSpPr/>
            <p:nvPr/>
          </p:nvSpPr>
          <p:spPr>
            <a:xfrm>
              <a:off x="8954210" y="2943549"/>
              <a:ext cx="1631658" cy="178806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400" dirty="0"/>
                <a:t>Analyse de texte:</a:t>
              </a:r>
            </a:p>
            <a:p>
              <a:r>
                <a:rPr lang="fr-FR" sz="1400" dirty="0"/>
                <a:t>Génération d’une réponse</a:t>
              </a:r>
            </a:p>
          </p:txBody>
        </p:sp>
      </p:grpSp>
      <p:sp>
        <p:nvSpPr>
          <p:cNvPr id="7" name="Rectangle 6">
            <a:extLst>
              <a:ext uri="{FF2B5EF4-FFF2-40B4-BE49-F238E27FC236}">
                <a16:creationId xmlns:a16="http://schemas.microsoft.com/office/drawing/2014/main" id="{2A4B5A16-8B50-A99F-8A9F-7267F3502E49}"/>
              </a:ext>
            </a:extLst>
          </p:cNvPr>
          <p:cNvSpPr/>
          <p:nvPr/>
        </p:nvSpPr>
        <p:spPr>
          <a:xfrm>
            <a:off x="4672284" y="5197441"/>
            <a:ext cx="786384" cy="6949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Texte</a:t>
            </a:r>
          </a:p>
        </p:txBody>
      </p:sp>
      <p:sp>
        <p:nvSpPr>
          <p:cNvPr id="59" name="Rectangle : coins arrondis 58">
            <a:extLst>
              <a:ext uri="{FF2B5EF4-FFF2-40B4-BE49-F238E27FC236}">
                <a16:creationId xmlns:a16="http://schemas.microsoft.com/office/drawing/2014/main" id="{B424A8E4-B2DB-5DD3-8432-F999D63DEB80}"/>
              </a:ext>
            </a:extLst>
          </p:cNvPr>
          <p:cNvSpPr/>
          <p:nvPr/>
        </p:nvSpPr>
        <p:spPr>
          <a:xfrm>
            <a:off x="625670" y="2607968"/>
            <a:ext cx="1905000" cy="351642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14CA81E1-C6D4-8F09-54E2-03A02E263A01}"/>
              </a:ext>
            </a:extLst>
          </p:cNvPr>
          <p:cNvPicPr>
            <a:picLocks noChangeAspect="1"/>
          </p:cNvPicPr>
          <p:nvPr/>
        </p:nvPicPr>
        <p:blipFill>
          <a:blip r:embed="rId2"/>
          <a:stretch>
            <a:fillRect/>
          </a:stretch>
        </p:blipFill>
        <p:spPr>
          <a:xfrm>
            <a:off x="913293" y="2735560"/>
            <a:ext cx="1353955" cy="1353955"/>
          </a:xfrm>
          <a:prstGeom prst="rect">
            <a:avLst/>
          </a:prstGeom>
        </p:spPr>
      </p:pic>
      <p:cxnSp>
        <p:nvCxnSpPr>
          <p:cNvPr id="11" name="Connecteur droit avec flèche 10">
            <a:extLst>
              <a:ext uri="{FF2B5EF4-FFF2-40B4-BE49-F238E27FC236}">
                <a16:creationId xmlns:a16="http://schemas.microsoft.com/office/drawing/2014/main" id="{C81ED896-DDF1-CF2B-A740-E8B268C73636}"/>
              </a:ext>
            </a:extLst>
          </p:cNvPr>
          <p:cNvCxnSpPr>
            <a:cxnSpLocks/>
            <a:stCxn id="9" idx="3"/>
            <a:endCxn id="4" idx="1"/>
          </p:cNvCxnSpPr>
          <p:nvPr/>
        </p:nvCxnSpPr>
        <p:spPr>
          <a:xfrm flipV="1">
            <a:off x="2267248" y="2981138"/>
            <a:ext cx="2431843" cy="4314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2452BE82-7458-DC7A-729B-05D56FCF1FD1}"/>
              </a:ext>
            </a:extLst>
          </p:cNvPr>
          <p:cNvSpPr txBox="1"/>
          <p:nvPr/>
        </p:nvSpPr>
        <p:spPr>
          <a:xfrm rot="20984833">
            <a:off x="2685120" y="2961643"/>
            <a:ext cx="1322650" cy="276999"/>
          </a:xfrm>
          <a:prstGeom prst="rect">
            <a:avLst/>
          </a:prstGeom>
          <a:noFill/>
        </p:spPr>
        <p:txBody>
          <a:bodyPr wrap="square">
            <a:spAutoFit/>
          </a:bodyPr>
          <a:lstStyle/>
          <a:p>
            <a:r>
              <a:rPr lang="fr-FR" sz="1200" dirty="0"/>
              <a:t>Speech to </a:t>
            </a:r>
            <a:r>
              <a:rPr lang="fr-FR" sz="1200" dirty="0" err="1"/>
              <a:t>text</a:t>
            </a:r>
            <a:r>
              <a:rPr lang="fr-FR" sz="1200" dirty="0"/>
              <a:t> </a:t>
            </a:r>
          </a:p>
        </p:txBody>
      </p:sp>
      <p:cxnSp>
        <p:nvCxnSpPr>
          <p:cNvPr id="19" name="Connecteur droit avec flèche 18">
            <a:extLst>
              <a:ext uri="{FF2B5EF4-FFF2-40B4-BE49-F238E27FC236}">
                <a16:creationId xmlns:a16="http://schemas.microsoft.com/office/drawing/2014/main" id="{2B768AA1-6E2B-44BF-38EB-F0E8247AA102}"/>
              </a:ext>
            </a:extLst>
          </p:cNvPr>
          <p:cNvCxnSpPr>
            <a:cxnSpLocks/>
            <a:stCxn id="4" idx="3"/>
            <a:endCxn id="6" idx="1"/>
          </p:cNvCxnSpPr>
          <p:nvPr/>
        </p:nvCxnSpPr>
        <p:spPr>
          <a:xfrm>
            <a:off x="5485475" y="2981138"/>
            <a:ext cx="1591886" cy="142036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AutoShape 2" descr="Image">
            <a:extLst>
              <a:ext uri="{FF2B5EF4-FFF2-40B4-BE49-F238E27FC236}">
                <a16:creationId xmlns:a16="http://schemas.microsoft.com/office/drawing/2014/main" id="{01F80593-071B-98A6-09F2-197C79322A6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4" name="Image 23">
            <a:extLst>
              <a:ext uri="{FF2B5EF4-FFF2-40B4-BE49-F238E27FC236}">
                <a16:creationId xmlns:a16="http://schemas.microsoft.com/office/drawing/2014/main" id="{19249D7D-28DB-8BA9-40E7-F1B1D80E9DB9}"/>
              </a:ext>
            </a:extLst>
          </p:cNvPr>
          <p:cNvPicPr>
            <a:picLocks noChangeAspect="1"/>
          </p:cNvPicPr>
          <p:nvPr/>
        </p:nvPicPr>
        <p:blipFill>
          <a:blip r:embed="rId3"/>
          <a:stretch>
            <a:fillRect/>
          </a:stretch>
        </p:blipFill>
        <p:spPr>
          <a:xfrm>
            <a:off x="913292" y="4504842"/>
            <a:ext cx="1353956" cy="1353956"/>
          </a:xfrm>
          <a:prstGeom prst="rect">
            <a:avLst/>
          </a:prstGeom>
        </p:spPr>
      </p:pic>
      <p:cxnSp>
        <p:nvCxnSpPr>
          <p:cNvPr id="37" name="Connecteur droit avec flèche 36">
            <a:extLst>
              <a:ext uri="{FF2B5EF4-FFF2-40B4-BE49-F238E27FC236}">
                <a16:creationId xmlns:a16="http://schemas.microsoft.com/office/drawing/2014/main" id="{E8F0F636-A33D-3A93-D7E2-3E66FEE8865C}"/>
              </a:ext>
            </a:extLst>
          </p:cNvPr>
          <p:cNvCxnSpPr>
            <a:cxnSpLocks/>
            <a:stCxn id="7" idx="1"/>
            <a:endCxn id="24" idx="3"/>
          </p:cNvCxnSpPr>
          <p:nvPr/>
        </p:nvCxnSpPr>
        <p:spPr>
          <a:xfrm flipH="1" flipV="1">
            <a:off x="2267248" y="5181820"/>
            <a:ext cx="2405036" cy="36309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Flèche : haut 40">
            <a:extLst>
              <a:ext uri="{FF2B5EF4-FFF2-40B4-BE49-F238E27FC236}">
                <a16:creationId xmlns:a16="http://schemas.microsoft.com/office/drawing/2014/main" id="{A4F066C9-828A-5B04-D18C-FC1C7EFF509F}"/>
              </a:ext>
            </a:extLst>
          </p:cNvPr>
          <p:cNvSpPr/>
          <p:nvPr/>
        </p:nvSpPr>
        <p:spPr>
          <a:xfrm>
            <a:off x="1320275" y="3884271"/>
            <a:ext cx="271050" cy="694944"/>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Flèche : haut 41">
            <a:extLst>
              <a:ext uri="{FF2B5EF4-FFF2-40B4-BE49-F238E27FC236}">
                <a16:creationId xmlns:a16="http://schemas.microsoft.com/office/drawing/2014/main" id="{2E441F48-4794-3EDF-71D8-D7E9182F9A3D}"/>
              </a:ext>
            </a:extLst>
          </p:cNvPr>
          <p:cNvSpPr/>
          <p:nvPr/>
        </p:nvSpPr>
        <p:spPr>
          <a:xfrm rot="10800000">
            <a:off x="1472675" y="4036671"/>
            <a:ext cx="271050" cy="694944"/>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ZoneTexte 43">
            <a:extLst>
              <a:ext uri="{FF2B5EF4-FFF2-40B4-BE49-F238E27FC236}">
                <a16:creationId xmlns:a16="http://schemas.microsoft.com/office/drawing/2014/main" id="{5CB5232C-C0D5-EA61-5E09-8F3B9652B26A}"/>
              </a:ext>
            </a:extLst>
          </p:cNvPr>
          <p:cNvSpPr txBox="1"/>
          <p:nvPr/>
        </p:nvSpPr>
        <p:spPr>
          <a:xfrm>
            <a:off x="2772844" y="4875392"/>
            <a:ext cx="1322650" cy="276999"/>
          </a:xfrm>
          <a:prstGeom prst="rect">
            <a:avLst/>
          </a:prstGeom>
          <a:noFill/>
        </p:spPr>
        <p:txBody>
          <a:bodyPr wrap="square">
            <a:spAutoFit/>
          </a:bodyPr>
          <a:lstStyle/>
          <a:p>
            <a:r>
              <a:rPr lang="fr-FR" sz="1200" dirty="0" err="1"/>
              <a:t>Text</a:t>
            </a:r>
            <a:r>
              <a:rPr lang="fr-FR" sz="1200" dirty="0"/>
              <a:t> to speech</a:t>
            </a:r>
          </a:p>
        </p:txBody>
      </p:sp>
      <p:cxnSp>
        <p:nvCxnSpPr>
          <p:cNvPr id="45" name="Connecteur droit avec flèche 44">
            <a:extLst>
              <a:ext uri="{FF2B5EF4-FFF2-40B4-BE49-F238E27FC236}">
                <a16:creationId xmlns:a16="http://schemas.microsoft.com/office/drawing/2014/main" id="{257102D6-1257-B65F-855B-72C63186DC1D}"/>
              </a:ext>
            </a:extLst>
          </p:cNvPr>
          <p:cNvCxnSpPr>
            <a:cxnSpLocks/>
            <a:stCxn id="6" idx="1"/>
            <a:endCxn id="7" idx="3"/>
          </p:cNvCxnSpPr>
          <p:nvPr/>
        </p:nvCxnSpPr>
        <p:spPr>
          <a:xfrm flipH="1">
            <a:off x="5458668" y="4401505"/>
            <a:ext cx="1618693" cy="114340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 name="ZoneTexte 60">
            <a:extLst>
              <a:ext uri="{FF2B5EF4-FFF2-40B4-BE49-F238E27FC236}">
                <a16:creationId xmlns:a16="http://schemas.microsoft.com/office/drawing/2014/main" id="{9D0DC52B-874F-9442-ADDB-47AB07E3482B}"/>
              </a:ext>
            </a:extLst>
          </p:cNvPr>
          <p:cNvSpPr txBox="1"/>
          <p:nvPr/>
        </p:nvSpPr>
        <p:spPr>
          <a:xfrm>
            <a:off x="9535064" y="2552859"/>
            <a:ext cx="1322650" cy="1015663"/>
          </a:xfrm>
          <a:prstGeom prst="rect">
            <a:avLst/>
          </a:prstGeom>
          <a:noFill/>
        </p:spPr>
        <p:txBody>
          <a:bodyPr wrap="square">
            <a:spAutoFit/>
          </a:bodyPr>
          <a:lstStyle/>
          <a:p>
            <a:r>
              <a:rPr lang="fr-FR" sz="1200" dirty="0"/>
              <a:t>Speech to </a:t>
            </a:r>
            <a:r>
              <a:rPr lang="fr-FR" sz="1200" dirty="0" err="1"/>
              <a:t>text</a:t>
            </a:r>
            <a:endParaRPr lang="fr-FR" sz="1200" dirty="0"/>
          </a:p>
          <a:p>
            <a:pPr marL="171450" indent="-171450">
              <a:buFont typeface="Arial" panose="020B0604020202020204" pitchFamily="34" charset="0"/>
              <a:buChar char="•"/>
            </a:pPr>
            <a:r>
              <a:rPr lang="fr-FR" sz="1200" dirty="0"/>
              <a:t>Speech AI</a:t>
            </a:r>
          </a:p>
          <a:p>
            <a:pPr marL="171450" indent="-171450">
              <a:buFont typeface="Arial" panose="020B0604020202020204" pitchFamily="34" charset="0"/>
              <a:buChar char="•"/>
            </a:pPr>
            <a:r>
              <a:rPr lang="fr-FR" sz="1200" dirty="0" err="1"/>
              <a:t>Deepgram</a:t>
            </a:r>
            <a:endParaRPr lang="fr-FR" sz="1200" dirty="0"/>
          </a:p>
          <a:p>
            <a:pPr marL="171450" indent="-171450">
              <a:buFont typeface="Arial" panose="020B0604020202020204" pitchFamily="34" charset="0"/>
              <a:buChar char="•"/>
            </a:pPr>
            <a:r>
              <a:rPr lang="fr-FR" sz="1200" dirty="0" err="1"/>
              <a:t>Descript</a:t>
            </a:r>
            <a:endParaRPr lang="fr-FR" sz="1200" dirty="0"/>
          </a:p>
          <a:p>
            <a:pPr marL="171450" indent="-171450">
              <a:buFont typeface="Arial" panose="020B0604020202020204" pitchFamily="34" charset="0"/>
              <a:buChar char="•"/>
            </a:pPr>
            <a:r>
              <a:rPr lang="fr-FR" sz="1200" dirty="0" err="1"/>
              <a:t>Dictation</a:t>
            </a:r>
            <a:r>
              <a:rPr lang="fr-FR" sz="1200" dirty="0"/>
              <a:t> </a:t>
            </a:r>
          </a:p>
        </p:txBody>
      </p:sp>
      <p:sp>
        <p:nvSpPr>
          <p:cNvPr id="62" name="ZoneTexte 61">
            <a:extLst>
              <a:ext uri="{FF2B5EF4-FFF2-40B4-BE49-F238E27FC236}">
                <a16:creationId xmlns:a16="http://schemas.microsoft.com/office/drawing/2014/main" id="{A1675BE6-68D9-0F88-9917-DAD3BC8DB044}"/>
              </a:ext>
            </a:extLst>
          </p:cNvPr>
          <p:cNvSpPr txBox="1"/>
          <p:nvPr/>
        </p:nvSpPr>
        <p:spPr>
          <a:xfrm>
            <a:off x="9535064" y="4200605"/>
            <a:ext cx="1556608" cy="1015663"/>
          </a:xfrm>
          <a:prstGeom prst="rect">
            <a:avLst/>
          </a:prstGeom>
          <a:noFill/>
        </p:spPr>
        <p:txBody>
          <a:bodyPr wrap="square">
            <a:spAutoFit/>
          </a:bodyPr>
          <a:lstStyle/>
          <a:p>
            <a:r>
              <a:rPr lang="fr-FR" sz="1200" dirty="0" err="1"/>
              <a:t>Text</a:t>
            </a:r>
            <a:r>
              <a:rPr lang="fr-FR" sz="1200" dirty="0"/>
              <a:t> to speech</a:t>
            </a:r>
          </a:p>
          <a:p>
            <a:pPr marL="171450" indent="-171450">
              <a:buFont typeface="Arial" panose="020B0604020202020204" pitchFamily="34" charset="0"/>
              <a:buChar char="•"/>
            </a:pPr>
            <a:r>
              <a:rPr lang="fr-FR" sz="1200" dirty="0" err="1"/>
              <a:t>Elevenlabs</a:t>
            </a:r>
            <a:endParaRPr lang="fr-FR" sz="1200" dirty="0"/>
          </a:p>
          <a:p>
            <a:pPr marL="171450" indent="-171450">
              <a:buFont typeface="Arial" panose="020B0604020202020204" pitchFamily="34" charset="0"/>
              <a:buChar char="•"/>
            </a:pPr>
            <a:r>
              <a:rPr lang="fr-FR" sz="1200" dirty="0" err="1"/>
              <a:t>Luvvoice</a:t>
            </a:r>
            <a:endParaRPr lang="fr-FR" sz="1200" dirty="0"/>
          </a:p>
          <a:p>
            <a:pPr marL="171450" indent="-171450">
              <a:buFont typeface="Arial" panose="020B0604020202020204" pitchFamily="34" charset="0"/>
              <a:buChar char="•"/>
            </a:pPr>
            <a:r>
              <a:rPr lang="fr-FR" sz="1200" dirty="0" err="1"/>
              <a:t>PlayHT</a:t>
            </a:r>
            <a:endParaRPr lang="fr-FR" sz="1200" dirty="0"/>
          </a:p>
          <a:p>
            <a:pPr marL="171450" indent="-171450">
              <a:buFont typeface="Arial" panose="020B0604020202020204" pitchFamily="34" charset="0"/>
              <a:buChar char="•"/>
            </a:pPr>
            <a:r>
              <a:rPr lang="fr-FR" sz="1200" dirty="0" err="1"/>
              <a:t>ReadSpeaker</a:t>
            </a:r>
            <a:endParaRPr lang="fr-FR" sz="1200" dirty="0"/>
          </a:p>
        </p:txBody>
      </p:sp>
    </p:spTree>
    <p:extLst>
      <p:ext uri="{BB962C8B-B14F-4D97-AF65-F5344CB8AC3E}">
        <p14:creationId xmlns:p14="http://schemas.microsoft.com/office/powerpoint/2010/main" val="42647281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9AB65-B6D4-DF6E-0220-21EB1805865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242574-2B2B-BF37-0846-D4884E13AB40}"/>
              </a:ext>
            </a:extLst>
          </p:cNvPr>
          <p:cNvSpPr>
            <a:spLocks noGrp="1"/>
          </p:cNvSpPr>
          <p:nvPr>
            <p:ph type="title"/>
          </p:nvPr>
        </p:nvSpPr>
        <p:spPr>
          <a:xfrm>
            <a:off x="810000" y="438310"/>
            <a:ext cx="10571998" cy="970450"/>
          </a:xfrm>
        </p:spPr>
        <p:txBody>
          <a:bodyPr/>
          <a:lstStyle/>
          <a:p>
            <a:r>
              <a:rPr lang="fr-FR" dirty="0"/>
              <a:t>IA et Marketing – Agent Vocal IA</a:t>
            </a:r>
          </a:p>
        </p:txBody>
      </p:sp>
      <p:sp>
        <p:nvSpPr>
          <p:cNvPr id="3" name="Espace réservé du contenu 2">
            <a:extLst>
              <a:ext uri="{FF2B5EF4-FFF2-40B4-BE49-F238E27FC236}">
                <a16:creationId xmlns:a16="http://schemas.microsoft.com/office/drawing/2014/main" id="{BC0E67D1-B7BC-2D8F-C329-4F4E69975E55}"/>
              </a:ext>
            </a:extLst>
          </p:cNvPr>
          <p:cNvSpPr>
            <a:spLocks noGrp="1"/>
          </p:cNvSpPr>
          <p:nvPr>
            <p:ph idx="1"/>
          </p:nvPr>
        </p:nvSpPr>
        <p:spPr>
          <a:xfrm>
            <a:off x="469920" y="2354262"/>
            <a:ext cx="4903358" cy="3636511"/>
          </a:xfrm>
        </p:spPr>
        <p:txBody>
          <a:bodyPr anchor="t">
            <a:normAutofit/>
          </a:bodyPr>
          <a:lstStyle/>
          <a:p>
            <a:pPr marL="0" indent="0">
              <a:buNone/>
            </a:pPr>
            <a:r>
              <a:rPr lang="fr-FR" sz="1600" b="1" dirty="0"/>
              <a:t>Les outils actuels du marché ?</a:t>
            </a:r>
          </a:p>
          <a:p>
            <a:r>
              <a:rPr lang="fr-FR" sz="1000" dirty="0"/>
              <a:t>Inconvénient (Anglais et par API)</a:t>
            </a:r>
          </a:p>
          <a:p>
            <a:r>
              <a:rPr lang="fr-FR" sz="1000" dirty="0"/>
              <a:t>Français VAPI</a:t>
            </a:r>
          </a:p>
          <a:p>
            <a:endParaRPr lang="fr-FR" sz="1000" dirty="0"/>
          </a:p>
          <a:p>
            <a:pPr marL="0" indent="0">
              <a:buNone/>
            </a:pPr>
            <a:r>
              <a:rPr lang="fr-FR" sz="1400" b="1" dirty="0"/>
              <a:t>Utilisation</a:t>
            </a:r>
          </a:p>
          <a:p>
            <a:r>
              <a:rPr lang="fr-FR" sz="1000" dirty="0"/>
              <a:t>Paramétrer son assistant, choix du LLM (modèle de langage), plus le modèle est récent moins il y a de latence</a:t>
            </a:r>
          </a:p>
          <a:p>
            <a:r>
              <a:rPr lang="fr-FR" sz="1000" dirty="0"/>
              <a:t>Ajouter son prompt (consignes à donner à l’agent vocal, au-delà du prompt, il faut donner un rôle à l’agent</a:t>
            </a:r>
          </a:p>
          <a:p>
            <a:r>
              <a:rPr lang="fr-FR" sz="1000" dirty="0"/>
              <a:t>Acheter un numéro de téléphone (</a:t>
            </a:r>
            <a:r>
              <a:rPr lang="fr-FR" sz="1000" dirty="0" err="1"/>
              <a:t>twilio</a:t>
            </a:r>
            <a:r>
              <a:rPr lang="fr-FR" sz="1000" dirty="0"/>
              <a:t>, </a:t>
            </a:r>
            <a:r>
              <a:rPr lang="fr-FR" sz="1000" dirty="0" err="1"/>
              <a:t>vonage</a:t>
            </a:r>
            <a:r>
              <a:rPr lang="fr-FR" sz="1000" dirty="0"/>
              <a:t>) (délai et paramétrage lourd)</a:t>
            </a:r>
          </a:p>
          <a:p>
            <a:r>
              <a:rPr lang="fr-FR" sz="1000" dirty="0"/>
              <a:t>Test d’appel pour qualifier l’agent</a:t>
            </a:r>
          </a:p>
          <a:p>
            <a:pPr marL="0" indent="0">
              <a:buNone/>
            </a:pPr>
            <a:endParaRPr lang="fr-FR" sz="1000" dirty="0"/>
          </a:p>
          <a:p>
            <a:pPr marL="0" indent="0">
              <a:buNone/>
            </a:pPr>
            <a:endParaRPr lang="fr-FR" sz="1000" dirty="0"/>
          </a:p>
        </p:txBody>
      </p:sp>
      <p:sp>
        <p:nvSpPr>
          <p:cNvPr id="5" name="Espace réservé du pied de page 3">
            <a:extLst>
              <a:ext uri="{FF2B5EF4-FFF2-40B4-BE49-F238E27FC236}">
                <a16:creationId xmlns:a16="http://schemas.microsoft.com/office/drawing/2014/main" id="{F42DB1C0-194E-70AD-2041-79C0E3FD00D4}"/>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
        <p:nvSpPr>
          <p:cNvPr id="4" name="Espace réservé du contenu 2">
            <a:extLst>
              <a:ext uri="{FF2B5EF4-FFF2-40B4-BE49-F238E27FC236}">
                <a16:creationId xmlns:a16="http://schemas.microsoft.com/office/drawing/2014/main" id="{7FB5F8CA-AEAF-C007-BE26-EFD544A372A2}"/>
              </a:ext>
            </a:extLst>
          </p:cNvPr>
          <p:cNvSpPr txBox="1">
            <a:spLocks/>
          </p:cNvSpPr>
          <p:nvPr/>
        </p:nvSpPr>
        <p:spPr>
          <a:xfrm>
            <a:off x="6755881" y="2354262"/>
            <a:ext cx="5113888" cy="3636511"/>
          </a:xfrm>
          <a:prstGeom prst="rect">
            <a:avLst/>
          </a:prstGeom>
          <a:effectLst>
            <a:outerShdw blurRad="50800" dir="14400000">
              <a:srgbClr val="000000">
                <a:alpha val="40000"/>
              </a:srgbClr>
            </a:outerShdw>
          </a:effectLst>
        </p:spPr>
        <p:txBody>
          <a:bodyPr vert="horz" lIns="91440" tIns="45720" rIns="91440" bIns="45720" rtlCol="0" anchor="t">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Font typeface="Wingdings 2" charset="2"/>
              <a:buNone/>
            </a:pPr>
            <a:r>
              <a:rPr lang="fr-FR" sz="1600" b="1" dirty="0"/>
              <a:t>Critères</a:t>
            </a:r>
            <a:endParaRPr lang="fr-FR" sz="1600" dirty="0"/>
          </a:p>
          <a:p>
            <a:r>
              <a:rPr lang="fr-FR" sz="1000" dirty="0"/>
              <a:t>Latence</a:t>
            </a:r>
          </a:p>
          <a:p>
            <a:r>
              <a:rPr lang="fr-FR" sz="1000" dirty="0"/>
              <a:t>Rapidité</a:t>
            </a:r>
          </a:p>
          <a:p>
            <a:r>
              <a:rPr lang="fr-FR" sz="1000" dirty="0"/>
              <a:t>Langage naturel</a:t>
            </a:r>
          </a:p>
          <a:p>
            <a:r>
              <a:rPr lang="fr-FR" sz="1000" dirty="0"/>
              <a:t>Ton</a:t>
            </a:r>
          </a:p>
          <a:p>
            <a:r>
              <a:rPr lang="fr-FR" sz="1000" dirty="0"/>
              <a:t>Maitrise du sujet</a:t>
            </a:r>
          </a:p>
          <a:p>
            <a:endParaRPr lang="fr-FR" sz="1000" dirty="0"/>
          </a:p>
          <a:p>
            <a:pPr marL="0" indent="0">
              <a:buFont typeface="Wingdings 2" charset="2"/>
              <a:buNone/>
            </a:pPr>
            <a:r>
              <a:rPr lang="fr-FR" sz="1600" b="1" dirty="0"/>
              <a:t>LLM</a:t>
            </a:r>
          </a:p>
          <a:p>
            <a:r>
              <a:rPr lang="fr-FR" sz="1000" dirty="0"/>
              <a:t>Nourrir avec des informations FAQ, Fiche client</a:t>
            </a:r>
          </a:p>
          <a:p>
            <a:r>
              <a:rPr lang="fr-FR" sz="1000" dirty="0"/>
              <a:t>Utiliser son propre LLM pour mieux personnaliser les échanges</a:t>
            </a:r>
          </a:p>
          <a:p>
            <a:endParaRPr lang="fr-FR" sz="1000" dirty="0"/>
          </a:p>
          <a:p>
            <a:pPr marL="0" indent="0">
              <a:buFont typeface="Wingdings 2" charset="2"/>
              <a:buNone/>
            </a:pPr>
            <a:endParaRPr lang="fr-FR" sz="1000" dirty="0"/>
          </a:p>
          <a:p>
            <a:pPr marL="0" indent="0">
              <a:buFont typeface="Wingdings 2" charset="2"/>
              <a:buNone/>
            </a:pPr>
            <a:endParaRPr lang="fr-FR" sz="1000" dirty="0"/>
          </a:p>
          <a:p>
            <a:pPr marL="0" indent="0">
              <a:buFont typeface="Wingdings 2" charset="2"/>
              <a:buNone/>
            </a:pPr>
            <a:endParaRPr lang="fr-FR" sz="1000" dirty="0"/>
          </a:p>
        </p:txBody>
      </p:sp>
    </p:spTree>
    <p:extLst>
      <p:ext uri="{BB962C8B-B14F-4D97-AF65-F5344CB8AC3E}">
        <p14:creationId xmlns:p14="http://schemas.microsoft.com/office/powerpoint/2010/main" val="40175536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DFBC8-3572-779B-5401-F1974274621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B3FC5E7-8437-D79D-D126-3E337D3085F0}"/>
              </a:ext>
            </a:extLst>
          </p:cNvPr>
          <p:cNvSpPr>
            <a:spLocks noGrp="1"/>
          </p:cNvSpPr>
          <p:nvPr>
            <p:ph type="title"/>
          </p:nvPr>
        </p:nvSpPr>
        <p:spPr>
          <a:xfrm>
            <a:off x="810000" y="438310"/>
            <a:ext cx="10571998" cy="970450"/>
          </a:xfrm>
        </p:spPr>
        <p:txBody>
          <a:bodyPr/>
          <a:lstStyle/>
          <a:p>
            <a:r>
              <a:rPr lang="fr-FR" dirty="0"/>
              <a:t>IA et Marketing – Résume et consignes d’évaluation</a:t>
            </a:r>
          </a:p>
        </p:txBody>
      </p:sp>
      <p:sp>
        <p:nvSpPr>
          <p:cNvPr id="3" name="Espace réservé du contenu 2">
            <a:extLst>
              <a:ext uri="{FF2B5EF4-FFF2-40B4-BE49-F238E27FC236}">
                <a16:creationId xmlns:a16="http://schemas.microsoft.com/office/drawing/2014/main" id="{30A2407E-A535-DEFA-90FE-2D36F5906E0B}"/>
              </a:ext>
            </a:extLst>
          </p:cNvPr>
          <p:cNvSpPr>
            <a:spLocks noGrp="1"/>
          </p:cNvSpPr>
          <p:nvPr>
            <p:ph idx="1"/>
          </p:nvPr>
        </p:nvSpPr>
        <p:spPr>
          <a:xfrm>
            <a:off x="469920" y="2354262"/>
            <a:ext cx="4903358" cy="3636511"/>
          </a:xfrm>
        </p:spPr>
        <p:txBody>
          <a:bodyPr anchor="t">
            <a:normAutofit/>
          </a:bodyPr>
          <a:lstStyle/>
          <a:p>
            <a:pPr marL="0" indent="0">
              <a:buNone/>
            </a:pPr>
            <a:r>
              <a:rPr lang="fr-FR" sz="1600" b="1" dirty="0"/>
              <a:t>Jour 1 – Ce qui a été vu</a:t>
            </a:r>
          </a:p>
          <a:p>
            <a:r>
              <a:rPr lang="fr-FR" sz="1600" b="1" dirty="0"/>
              <a:t>- IA – comment ça fonctionne ? </a:t>
            </a:r>
          </a:p>
          <a:p>
            <a:pPr lvl="1"/>
            <a:r>
              <a:rPr lang="fr-FR" sz="900" b="1" dirty="0"/>
              <a:t>Modèle / Data / Entrainement / Prédiction / </a:t>
            </a:r>
            <a:r>
              <a:rPr lang="fr-FR" sz="900" b="1" dirty="0" err="1"/>
              <a:t>Regression</a:t>
            </a:r>
            <a:r>
              <a:rPr lang="fr-FR" sz="900" b="1" dirty="0"/>
              <a:t> linéaire</a:t>
            </a:r>
          </a:p>
          <a:p>
            <a:r>
              <a:rPr lang="fr-FR" sz="1600" b="1" dirty="0"/>
              <a:t>- Rappel de MKT (Inbound / </a:t>
            </a:r>
            <a:r>
              <a:rPr lang="fr-FR" sz="1600" b="1" dirty="0" err="1"/>
              <a:t>Outbound</a:t>
            </a:r>
            <a:r>
              <a:rPr lang="fr-FR" sz="1600" b="1" dirty="0"/>
              <a:t> / Tunnel de conversion (TDV)</a:t>
            </a:r>
          </a:p>
          <a:p>
            <a:r>
              <a:rPr lang="fr-FR" sz="1600" b="1" dirty="0"/>
              <a:t>- Atelier collaboratif</a:t>
            </a:r>
          </a:p>
          <a:p>
            <a:pPr lvl="1"/>
            <a:r>
              <a:rPr lang="fr-FR" sz="900" b="1" dirty="0"/>
              <a:t>In/</a:t>
            </a:r>
            <a:r>
              <a:rPr lang="fr-FR" sz="900" b="1" dirty="0" err="1"/>
              <a:t>outBound</a:t>
            </a:r>
            <a:r>
              <a:rPr lang="fr-FR" sz="900" b="1" dirty="0"/>
              <a:t> + outil IA + TDV</a:t>
            </a:r>
          </a:p>
          <a:p>
            <a:r>
              <a:rPr lang="fr-FR" sz="1600" b="1" dirty="0"/>
              <a:t>- Générer du contenu avec les bonnes IA </a:t>
            </a:r>
          </a:p>
          <a:p>
            <a:pPr marL="0" indent="0">
              <a:buNone/>
            </a:pPr>
            <a:endParaRPr lang="fr-FR" sz="1000" dirty="0"/>
          </a:p>
          <a:p>
            <a:pPr marL="0" indent="0">
              <a:buNone/>
            </a:pPr>
            <a:endParaRPr lang="fr-FR" sz="1000" dirty="0"/>
          </a:p>
          <a:p>
            <a:pPr marL="0" indent="0">
              <a:buNone/>
            </a:pPr>
            <a:endParaRPr lang="fr-FR" sz="1000" dirty="0"/>
          </a:p>
        </p:txBody>
      </p:sp>
      <p:sp>
        <p:nvSpPr>
          <p:cNvPr id="5" name="Espace réservé du pied de page 3">
            <a:extLst>
              <a:ext uri="{FF2B5EF4-FFF2-40B4-BE49-F238E27FC236}">
                <a16:creationId xmlns:a16="http://schemas.microsoft.com/office/drawing/2014/main" id="{665E2D26-C8DA-DAA7-B397-E7A5C0AAF028}"/>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
        <p:nvSpPr>
          <p:cNvPr id="4" name="Espace réservé du contenu 2">
            <a:extLst>
              <a:ext uri="{FF2B5EF4-FFF2-40B4-BE49-F238E27FC236}">
                <a16:creationId xmlns:a16="http://schemas.microsoft.com/office/drawing/2014/main" id="{27087411-BC65-D998-F162-90E8F8BD0FA0}"/>
              </a:ext>
            </a:extLst>
          </p:cNvPr>
          <p:cNvSpPr txBox="1">
            <a:spLocks/>
          </p:cNvSpPr>
          <p:nvPr/>
        </p:nvSpPr>
        <p:spPr>
          <a:xfrm>
            <a:off x="6755881" y="2354262"/>
            <a:ext cx="5113888" cy="3636511"/>
          </a:xfrm>
          <a:prstGeom prst="rect">
            <a:avLst/>
          </a:prstGeom>
          <a:effectLst>
            <a:outerShdw blurRad="50800" dir="14400000">
              <a:srgbClr val="000000">
                <a:alpha val="40000"/>
              </a:srgbClr>
            </a:outerShdw>
          </a:effectLst>
        </p:spPr>
        <p:txBody>
          <a:bodyPr vert="horz" lIns="91440" tIns="45720" rIns="91440" bIns="45720" rtlCol="0" anchor="t">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Font typeface="Wingdings 2" charset="2"/>
              <a:buNone/>
            </a:pPr>
            <a:r>
              <a:rPr lang="fr-FR" sz="1600" b="1" dirty="0"/>
              <a:t>Jour 2</a:t>
            </a:r>
            <a:endParaRPr lang="fr-FR" sz="1000" dirty="0"/>
          </a:p>
          <a:p>
            <a:r>
              <a:rPr lang="fr-FR" sz="1600" b="1" dirty="0" err="1"/>
              <a:t>Namelix</a:t>
            </a:r>
            <a:r>
              <a:rPr lang="fr-FR" sz="1600" b="1" dirty="0"/>
              <a:t> – Générer son Brand</a:t>
            </a:r>
          </a:p>
          <a:p>
            <a:r>
              <a:rPr lang="fr-FR" sz="1600" b="1" dirty="0"/>
              <a:t>UMSO – Générer sa Landing page</a:t>
            </a:r>
          </a:p>
          <a:p>
            <a:r>
              <a:rPr lang="fr-FR" sz="1600" b="1" dirty="0"/>
              <a:t>Marketing Magic – Générer un </a:t>
            </a:r>
            <a:r>
              <a:rPr lang="fr-FR" sz="1600" b="1" dirty="0" err="1"/>
              <a:t>funnel</a:t>
            </a:r>
            <a:r>
              <a:rPr lang="fr-FR" sz="1600" b="1" dirty="0"/>
              <a:t> complet + les éléments In/</a:t>
            </a:r>
            <a:r>
              <a:rPr lang="fr-FR" sz="1600" b="1" dirty="0" err="1"/>
              <a:t>outBound</a:t>
            </a:r>
            <a:endParaRPr lang="fr-FR" sz="1600" b="1" dirty="0"/>
          </a:p>
          <a:p>
            <a:r>
              <a:rPr lang="fr-FR" sz="1600" b="1" dirty="0"/>
              <a:t>Cas d’usage spécifique dans le TDV</a:t>
            </a:r>
          </a:p>
          <a:p>
            <a:pPr lvl="1"/>
            <a:r>
              <a:rPr lang="fr-FR" sz="1400" b="1" dirty="0"/>
              <a:t>Programmer un Agent IA</a:t>
            </a:r>
          </a:p>
          <a:p>
            <a:pPr lvl="1"/>
            <a:r>
              <a:rPr lang="fr-FR" sz="1400" b="1" dirty="0"/>
              <a:t>Automatiser une réponse de SAV avec un avatar</a:t>
            </a:r>
          </a:p>
          <a:p>
            <a:pPr lvl="1"/>
            <a:endParaRPr lang="fr-FR" sz="1400" b="1" dirty="0"/>
          </a:p>
          <a:p>
            <a:pPr marL="0" indent="0">
              <a:buFont typeface="Wingdings 2" charset="2"/>
              <a:buNone/>
            </a:pPr>
            <a:endParaRPr lang="fr-FR" sz="1000" dirty="0"/>
          </a:p>
          <a:p>
            <a:pPr marL="0" indent="0">
              <a:buFont typeface="Wingdings 2" charset="2"/>
              <a:buNone/>
            </a:pPr>
            <a:endParaRPr lang="fr-FR" sz="1000" dirty="0"/>
          </a:p>
          <a:p>
            <a:pPr marL="0" indent="0">
              <a:buFont typeface="Wingdings 2" charset="2"/>
              <a:buNone/>
            </a:pPr>
            <a:endParaRPr lang="fr-FR" sz="1000" dirty="0"/>
          </a:p>
        </p:txBody>
      </p:sp>
      <p:sp>
        <p:nvSpPr>
          <p:cNvPr id="6" name="Rectangle : coins arrondis 5">
            <a:extLst>
              <a:ext uri="{FF2B5EF4-FFF2-40B4-BE49-F238E27FC236}">
                <a16:creationId xmlns:a16="http://schemas.microsoft.com/office/drawing/2014/main" id="{DBACD08D-9FDE-2041-2AE7-F58D4DB03D54}"/>
              </a:ext>
            </a:extLst>
          </p:cNvPr>
          <p:cNvSpPr/>
          <p:nvPr/>
        </p:nvSpPr>
        <p:spPr>
          <a:xfrm rot="20614056">
            <a:off x="1534520" y="5274781"/>
            <a:ext cx="2511957" cy="44024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MKT Avec l’IA</a:t>
            </a:r>
          </a:p>
        </p:txBody>
      </p:sp>
      <p:sp>
        <p:nvSpPr>
          <p:cNvPr id="7" name="Rectangle : coins arrondis 6">
            <a:extLst>
              <a:ext uri="{FF2B5EF4-FFF2-40B4-BE49-F238E27FC236}">
                <a16:creationId xmlns:a16="http://schemas.microsoft.com/office/drawing/2014/main" id="{D929458B-D558-6A14-BA33-5150B6373472}"/>
              </a:ext>
            </a:extLst>
          </p:cNvPr>
          <p:cNvSpPr/>
          <p:nvPr/>
        </p:nvSpPr>
        <p:spPr>
          <a:xfrm rot="20614056">
            <a:off x="7785182" y="5459079"/>
            <a:ext cx="2511957" cy="44024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MKT Par l’IA</a:t>
            </a:r>
          </a:p>
        </p:txBody>
      </p:sp>
    </p:spTree>
    <p:extLst>
      <p:ext uri="{BB962C8B-B14F-4D97-AF65-F5344CB8AC3E}">
        <p14:creationId xmlns:p14="http://schemas.microsoft.com/office/powerpoint/2010/main" val="37856964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F7E74-28E3-5F21-CE45-241F87214C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4E605D7-59D3-34DA-F635-CA8989B22E38}"/>
              </a:ext>
            </a:extLst>
          </p:cNvPr>
          <p:cNvSpPr>
            <a:spLocks noGrp="1"/>
          </p:cNvSpPr>
          <p:nvPr>
            <p:ph type="title"/>
          </p:nvPr>
        </p:nvSpPr>
        <p:spPr>
          <a:xfrm>
            <a:off x="810000" y="438310"/>
            <a:ext cx="10571998" cy="970450"/>
          </a:xfrm>
        </p:spPr>
        <p:txBody>
          <a:bodyPr/>
          <a:lstStyle/>
          <a:p>
            <a:r>
              <a:rPr lang="fr-FR" dirty="0"/>
              <a:t>IA et Marketing – Résume et consignes d’évaluation</a:t>
            </a:r>
          </a:p>
        </p:txBody>
      </p:sp>
      <p:sp>
        <p:nvSpPr>
          <p:cNvPr id="3" name="Espace réservé du contenu 2">
            <a:extLst>
              <a:ext uri="{FF2B5EF4-FFF2-40B4-BE49-F238E27FC236}">
                <a16:creationId xmlns:a16="http://schemas.microsoft.com/office/drawing/2014/main" id="{87A8C6A1-8A66-D14A-2100-A0933D5BC07C}"/>
              </a:ext>
            </a:extLst>
          </p:cNvPr>
          <p:cNvSpPr>
            <a:spLocks noGrp="1"/>
          </p:cNvSpPr>
          <p:nvPr>
            <p:ph idx="1"/>
          </p:nvPr>
        </p:nvSpPr>
        <p:spPr>
          <a:xfrm>
            <a:off x="469920" y="2354262"/>
            <a:ext cx="4903358" cy="3636511"/>
          </a:xfrm>
        </p:spPr>
        <p:txBody>
          <a:bodyPr anchor="t">
            <a:normAutofit/>
          </a:bodyPr>
          <a:lstStyle/>
          <a:p>
            <a:pPr marL="0" indent="0">
              <a:buNone/>
            </a:pPr>
            <a:r>
              <a:rPr lang="fr-FR" sz="1600" b="1" dirty="0">
                <a:solidFill>
                  <a:schemeClr val="bg1"/>
                </a:solidFill>
                <a:highlight>
                  <a:srgbClr val="FFFF00"/>
                </a:highlight>
              </a:rPr>
              <a:t>Objectif général</a:t>
            </a:r>
          </a:p>
          <a:p>
            <a:pPr marL="0" indent="0">
              <a:buNone/>
            </a:pPr>
            <a:r>
              <a:rPr lang="fr-FR" sz="1600" b="1" dirty="0"/>
              <a:t>Créer une offre complète en utilisant des outils IA orientés processus (plutôt que des outils IA orienté tâches (Avec l’IA vs Par l’IA))</a:t>
            </a:r>
          </a:p>
          <a:p>
            <a:pPr marL="0" indent="0">
              <a:buNone/>
            </a:pPr>
            <a:r>
              <a:rPr lang="fr-FR" sz="1600" b="1" dirty="0"/>
              <a:t>Produire une vidéo de présentation de maximum 5mn avec l’outil </a:t>
            </a:r>
            <a:r>
              <a:rPr lang="fr-FR" sz="1600" b="1" dirty="0" err="1"/>
              <a:t>loom</a:t>
            </a:r>
            <a:r>
              <a:rPr lang="fr-FR" sz="1600" b="1" dirty="0"/>
              <a:t>.</a:t>
            </a:r>
          </a:p>
          <a:p>
            <a:pPr marL="0" indent="0">
              <a:buNone/>
            </a:pPr>
            <a:r>
              <a:rPr lang="fr-FR" sz="1600" b="1" dirty="0">
                <a:solidFill>
                  <a:schemeClr val="bg1"/>
                </a:solidFill>
                <a:highlight>
                  <a:srgbClr val="FFFF00"/>
                </a:highlight>
              </a:rPr>
              <a:t>Critères d’évaluation</a:t>
            </a:r>
          </a:p>
          <a:p>
            <a:pPr lvl="1"/>
            <a:r>
              <a:rPr lang="fr-FR" sz="1400" b="1" dirty="0"/>
              <a:t>Forme de la vidéo (Introduction, contenu, conclusion)</a:t>
            </a:r>
          </a:p>
          <a:p>
            <a:pPr lvl="1"/>
            <a:r>
              <a:rPr lang="fr-FR" sz="1400" b="1" dirty="0"/>
              <a:t>Fond (qualité de la landing page et des outil IA mise en place)</a:t>
            </a:r>
            <a:endParaRPr lang="fr-FR" sz="1000" dirty="0"/>
          </a:p>
          <a:p>
            <a:pPr marL="0" indent="0">
              <a:buNone/>
            </a:pPr>
            <a:endParaRPr lang="fr-FR" sz="1000" dirty="0"/>
          </a:p>
        </p:txBody>
      </p:sp>
      <p:sp>
        <p:nvSpPr>
          <p:cNvPr id="5" name="Espace réservé du pied de page 3">
            <a:extLst>
              <a:ext uri="{FF2B5EF4-FFF2-40B4-BE49-F238E27FC236}">
                <a16:creationId xmlns:a16="http://schemas.microsoft.com/office/drawing/2014/main" id="{F5A182DC-3565-3FFF-DB44-1D5145F1C769}"/>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sp>
        <p:nvSpPr>
          <p:cNvPr id="4" name="Espace réservé du contenu 2">
            <a:extLst>
              <a:ext uri="{FF2B5EF4-FFF2-40B4-BE49-F238E27FC236}">
                <a16:creationId xmlns:a16="http://schemas.microsoft.com/office/drawing/2014/main" id="{CCDE70BF-9986-6AF4-F4F5-41751405FD13}"/>
              </a:ext>
            </a:extLst>
          </p:cNvPr>
          <p:cNvSpPr txBox="1">
            <a:spLocks/>
          </p:cNvSpPr>
          <p:nvPr/>
        </p:nvSpPr>
        <p:spPr>
          <a:xfrm>
            <a:off x="6755881" y="2354262"/>
            <a:ext cx="5113888" cy="3636511"/>
          </a:xfrm>
          <a:prstGeom prst="rect">
            <a:avLst/>
          </a:prstGeom>
          <a:effectLst>
            <a:outerShdw blurRad="50800" dir="14400000">
              <a:srgbClr val="000000">
                <a:alpha val="40000"/>
              </a:srgbClr>
            </a:outerShdw>
          </a:effectLst>
        </p:spPr>
        <p:txBody>
          <a:bodyPr vert="horz" lIns="91440" tIns="45720" rIns="91440" bIns="45720" rtlCol="0" anchor="t">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Font typeface="Wingdings 2" charset="2"/>
              <a:buNone/>
            </a:pPr>
            <a:r>
              <a:rPr lang="fr-FR" sz="1600" b="1" dirty="0">
                <a:solidFill>
                  <a:schemeClr val="bg1"/>
                </a:solidFill>
                <a:highlight>
                  <a:srgbClr val="FFFF00"/>
                </a:highlight>
              </a:rPr>
              <a:t>Livrable</a:t>
            </a:r>
            <a:endParaRPr lang="fr-FR" sz="1000" dirty="0">
              <a:solidFill>
                <a:schemeClr val="bg1"/>
              </a:solidFill>
              <a:highlight>
                <a:srgbClr val="FFFF00"/>
              </a:highlight>
            </a:endParaRPr>
          </a:p>
          <a:p>
            <a:r>
              <a:rPr lang="fr-FR" sz="1600" b="1" dirty="0"/>
              <a:t>Lien </a:t>
            </a:r>
            <a:r>
              <a:rPr lang="fr-FR" sz="1600" b="1" dirty="0" err="1"/>
              <a:t>loom</a:t>
            </a:r>
            <a:r>
              <a:rPr lang="fr-FR" sz="1600" b="1" dirty="0"/>
              <a:t> vers la </a:t>
            </a:r>
            <a:r>
              <a:rPr lang="fr-FR" sz="1600" b="1" dirty="0" err="1"/>
              <a:t>video</a:t>
            </a:r>
            <a:endParaRPr lang="fr-FR" sz="1600" b="1" dirty="0"/>
          </a:p>
          <a:p>
            <a:r>
              <a:rPr lang="fr-FR" sz="1600" b="1" dirty="0"/>
              <a:t>Lien vers votre Landing page</a:t>
            </a:r>
            <a:endParaRPr lang="fr-FR" sz="1400" b="1" dirty="0"/>
          </a:p>
          <a:p>
            <a:pPr lvl="1"/>
            <a:endParaRPr lang="fr-FR" sz="1400" b="1" dirty="0"/>
          </a:p>
          <a:p>
            <a:pPr marL="0" indent="0">
              <a:buFont typeface="Wingdings 2" charset="2"/>
              <a:buNone/>
            </a:pPr>
            <a:endParaRPr lang="fr-FR" sz="1000" dirty="0"/>
          </a:p>
          <a:p>
            <a:pPr marL="0" indent="0">
              <a:buFont typeface="Wingdings 2" charset="2"/>
              <a:buNone/>
            </a:pPr>
            <a:endParaRPr lang="fr-FR" sz="1000" dirty="0"/>
          </a:p>
          <a:p>
            <a:pPr marL="0" indent="0">
              <a:buFont typeface="Wingdings 2" charset="2"/>
              <a:buNone/>
            </a:pPr>
            <a:endParaRPr lang="fr-FR" sz="1000" dirty="0"/>
          </a:p>
        </p:txBody>
      </p:sp>
    </p:spTree>
    <p:extLst>
      <p:ext uri="{BB962C8B-B14F-4D97-AF65-F5344CB8AC3E}">
        <p14:creationId xmlns:p14="http://schemas.microsoft.com/office/powerpoint/2010/main" val="30090910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19213-D368-2E34-0D18-2A9A8030BAE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B5EAF01-D31D-E154-A672-5EFA8DFF43D2}"/>
              </a:ext>
            </a:extLst>
          </p:cNvPr>
          <p:cNvSpPr>
            <a:spLocks noGrp="1"/>
          </p:cNvSpPr>
          <p:nvPr>
            <p:ph type="title"/>
          </p:nvPr>
        </p:nvSpPr>
        <p:spPr>
          <a:xfrm>
            <a:off x="810000" y="438310"/>
            <a:ext cx="10571998" cy="970450"/>
          </a:xfrm>
        </p:spPr>
        <p:txBody>
          <a:bodyPr/>
          <a:lstStyle/>
          <a:p>
            <a:r>
              <a:rPr lang="fr-FR" dirty="0"/>
              <a:t>IA et Marketing – Résume et consignes d’évaluation</a:t>
            </a:r>
          </a:p>
        </p:txBody>
      </p:sp>
      <p:sp>
        <p:nvSpPr>
          <p:cNvPr id="5" name="Espace réservé du pied de page 3">
            <a:extLst>
              <a:ext uri="{FF2B5EF4-FFF2-40B4-BE49-F238E27FC236}">
                <a16:creationId xmlns:a16="http://schemas.microsoft.com/office/drawing/2014/main" id="{D72E8DB0-E431-B067-25CE-6BA67557B9ED}"/>
              </a:ext>
            </a:extLst>
          </p:cNvPr>
          <p:cNvSpPr>
            <a:spLocks noGrp="1"/>
          </p:cNvSpPr>
          <p:nvPr>
            <p:ph type="ftr" sz="quarter" idx="11"/>
          </p:nvPr>
        </p:nvSpPr>
        <p:spPr>
          <a:xfrm>
            <a:off x="922294" y="6131897"/>
            <a:ext cx="8644320" cy="365125"/>
          </a:xfrm>
        </p:spPr>
        <p:txBody>
          <a:bodyPr/>
          <a:lstStyle/>
          <a:p>
            <a:r>
              <a:rPr lang="en-US" dirty="0"/>
              <a:t>Rabah ATTIK – </a:t>
            </a:r>
            <a:r>
              <a:rPr lang="en-US" dirty="0" err="1"/>
              <a:t>Créalise</a:t>
            </a:r>
            <a:r>
              <a:rPr lang="en-US" dirty="0"/>
              <a:t> – 2024/2025</a:t>
            </a:r>
          </a:p>
        </p:txBody>
      </p:sp>
      <p:pic>
        <p:nvPicPr>
          <p:cNvPr id="1026" name="Picture 2" descr="Avis de Umso | Lisez les avis marchands de umso.com">
            <a:extLst>
              <a:ext uri="{FF2B5EF4-FFF2-40B4-BE49-F238E27FC236}">
                <a16:creationId xmlns:a16="http://schemas.microsoft.com/office/drawing/2014/main" id="{BB69E54C-9C99-8541-7217-F150210F0A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666" y="3567495"/>
            <a:ext cx="1272730" cy="1272730"/>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AC17352C-D281-ACAA-E9D2-169A9A8EB207}"/>
              </a:ext>
            </a:extLst>
          </p:cNvPr>
          <p:cNvSpPr txBox="1"/>
          <p:nvPr/>
        </p:nvSpPr>
        <p:spPr>
          <a:xfrm>
            <a:off x="2882264" y="4019194"/>
            <a:ext cx="1272731" cy="369332"/>
          </a:xfrm>
          <a:prstGeom prst="rect">
            <a:avLst/>
          </a:prstGeom>
          <a:noFill/>
        </p:spPr>
        <p:txBody>
          <a:bodyPr wrap="square" rtlCol="0">
            <a:spAutoFit/>
          </a:bodyPr>
          <a:lstStyle/>
          <a:p>
            <a:r>
              <a:rPr lang="fr-FR" dirty="0"/>
              <a:t>Site web</a:t>
            </a:r>
          </a:p>
        </p:txBody>
      </p:sp>
      <p:sp>
        <p:nvSpPr>
          <p:cNvPr id="9" name="Flèche : droite 8">
            <a:extLst>
              <a:ext uri="{FF2B5EF4-FFF2-40B4-BE49-F238E27FC236}">
                <a16:creationId xmlns:a16="http://schemas.microsoft.com/office/drawing/2014/main" id="{97D87CB0-5290-CB93-F622-6EF5704ABC56}"/>
              </a:ext>
            </a:extLst>
          </p:cNvPr>
          <p:cNvSpPr/>
          <p:nvPr/>
        </p:nvSpPr>
        <p:spPr>
          <a:xfrm>
            <a:off x="1800225" y="4060985"/>
            <a:ext cx="1009650" cy="2857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4E38D5EB-819A-81D2-B5CF-7E767F377797}"/>
              </a:ext>
            </a:extLst>
          </p:cNvPr>
          <p:cNvSpPr txBox="1"/>
          <p:nvPr/>
        </p:nvSpPr>
        <p:spPr>
          <a:xfrm>
            <a:off x="1223773" y="4470893"/>
            <a:ext cx="412623" cy="369332"/>
          </a:xfrm>
          <a:prstGeom prst="rect">
            <a:avLst/>
          </a:prstGeom>
          <a:noFill/>
        </p:spPr>
        <p:txBody>
          <a:bodyPr wrap="square" rtlCol="0">
            <a:spAutoFit/>
          </a:bodyPr>
          <a:lstStyle/>
          <a:p>
            <a:r>
              <a:rPr lang="fr-FR" dirty="0"/>
              <a:t>IA</a:t>
            </a:r>
          </a:p>
        </p:txBody>
      </p:sp>
      <p:sp>
        <p:nvSpPr>
          <p:cNvPr id="11" name="Flèche : droite 10">
            <a:extLst>
              <a:ext uri="{FF2B5EF4-FFF2-40B4-BE49-F238E27FC236}">
                <a16:creationId xmlns:a16="http://schemas.microsoft.com/office/drawing/2014/main" id="{08579722-6EE8-038D-0E7D-40194CC4D358}"/>
              </a:ext>
            </a:extLst>
          </p:cNvPr>
          <p:cNvSpPr/>
          <p:nvPr/>
        </p:nvSpPr>
        <p:spPr>
          <a:xfrm rot="19414592">
            <a:off x="3965066" y="3503406"/>
            <a:ext cx="1009650" cy="2857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 droite 11">
            <a:extLst>
              <a:ext uri="{FF2B5EF4-FFF2-40B4-BE49-F238E27FC236}">
                <a16:creationId xmlns:a16="http://schemas.microsoft.com/office/drawing/2014/main" id="{5FA3E3FE-1EC5-8D8F-BCE6-B20413277495}"/>
              </a:ext>
            </a:extLst>
          </p:cNvPr>
          <p:cNvSpPr/>
          <p:nvPr/>
        </p:nvSpPr>
        <p:spPr>
          <a:xfrm rot="2525887">
            <a:off x="3942865" y="4651993"/>
            <a:ext cx="1009650" cy="2857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 droite 12">
            <a:extLst>
              <a:ext uri="{FF2B5EF4-FFF2-40B4-BE49-F238E27FC236}">
                <a16:creationId xmlns:a16="http://schemas.microsoft.com/office/drawing/2014/main" id="{120FFDB6-83F4-3955-56B8-9155C5F104A9}"/>
              </a:ext>
            </a:extLst>
          </p:cNvPr>
          <p:cNvSpPr/>
          <p:nvPr/>
        </p:nvSpPr>
        <p:spPr>
          <a:xfrm>
            <a:off x="4154995" y="4063994"/>
            <a:ext cx="1009650" cy="2857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8" name="Picture 4" descr="ChatGPT — Wikipédia">
            <a:extLst>
              <a:ext uri="{FF2B5EF4-FFF2-40B4-BE49-F238E27FC236}">
                <a16:creationId xmlns:a16="http://schemas.microsoft.com/office/drawing/2014/main" id="{872B28AD-8361-F1C2-0F40-EA43D25170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7259" y="3457839"/>
            <a:ext cx="365126" cy="36512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ChatGPT — Wikipédia">
            <a:extLst>
              <a:ext uri="{FF2B5EF4-FFF2-40B4-BE49-F238E27FC236}">
                <a16:creationId xmlns:a16="http://schemas.microsoft.com/office/drawing/2014/main" id="{A1D9C87D-476C-9805-4B33-9633B2F5D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9822" y="4049227"/>
            <a:ext cx="365126" cy="36512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hatGPT — Wikipédia">
            <a:extLst>
              <a:ext uri="{FF2B5EF4-FFF2-40B4-BE49-F238E27FC236}">
                <a16:creationId xmlns:a16="http://schemas.microsoft.com/office/drawing/2014/main" id="{7E457A6A-5F12-B778-E4A1-18C86286E4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6775" y="4645821"/>
            <a:ext cx="365126" cy="365126"/>
          </a:xfrm>
          <a:prstGeom prst="rect">
            <a:avLst/>
          </a:prstGeom>
          <a:noFill/>
          <a:extLst>
            <a:ext uri="{909E8E84-426E-40DD-AFC4-6F175D3DCCD1}">
              <a14:hiddenFill xmlns:a14="http://schemas.microsoft.com/office/drawing/2010/main">
                <a:solidFill>
                  <a:srgbClr val="FFFFFF"/>
                </a:solidFill>
              </a14:hiddenFill>
            </a:ext>
          </a:extLst>
        </p:spPr>
      </p:pic>
      <p:sp>
        <p:nvSpPr>
          <p:cNvPr id="16" name="ZoneTexte 15">
            <a:extLst>
              <a:ext uri="{FF2B5EF4-FFF2-40B4-BE49-F238E27FC236}">
                <a16:creationId xmlns:a16="http://schemas.microsoft.com/office/drawing/2014/main" id="{1C7D0248-5E11-D4DA-EA40-DFDF9B8D19F2}"/>
              </a:ext>
            </a:extLst>
          </p:cNvPr>
          <p:cNvSpPr txBox="1"/>
          <p:nvPr/>
        </p:nvSpPr>
        <p:spPr>
          <a:xfrm>
            <a:off x="5272683" y="3216330"/>
            <a:ext cx="1082398" cy="369332"/>
          </a:xfrm>
          <a:prstGeom prst="rect">
            <a:avLst/>
          </a:prstGeom>
          <a:noFill/>
        </p:spPr>
        <p:txBody>
          <a:bodyPr wrap="square" rtlCol="0">
            <a:spAutoFit/>
          </a:bodyPr>
          <a:lstStyle/>
          <a:p>
            <a:r>
              <a:rPr lang="fr-FR" dirty="0" err="1"/>
              <a:t>Assest</a:t>
            </a:r>
            <a:r>
              <a:rPr lang="fr-FR" dirty="0"/>
              <a:t> 1</a:t>
            </a:r>
          </a:p>
        </p:txBody>
      </p:sp>
      <p:sp>
        <p:nvSpPr>
          <p:cNvPr id="17" name="ZoneTexte 16">
            <a:extLst>
              <a:ext uri="{FF2B5EF4-FFF2-40B4-BE49-F238E27FC236}">
                <a16:creationId xmlns:a16="http://schemas.microsoft.com/office/drawing/2014/main" id="{99C14BC2-DE14-E332-7132-712340626FA9}"/>
              </a:ext>
            </a:extLst>
          </p:cNvPr>
          <p:cNvSpPr txBox="1"/>
          <p:nvPr/>
        </p:nvSpPr>
        <p:spPr>
          <a:xfrm>
            <a:off x="5272683" y="3977403"/>
            <a:ext cx="1082398" cy="369332"/>
          </a:xfrm>
          <a:prstGeom prst="rect">
            <a:avLst/>
          </a:prstGeom>
          <a:noFill/>
        </p:spPr>
        <p:txBody>
          <a:bodyPr wrap="square" rtlCol="0">
            <a:spAutoFit/>
          </a:bodyPr>
          <a:lstStyle/>
          <a:p>
            <a:r>
              <a:rPr lang="fr-FR" dirty="0" err="1"/>
              <a:t>Assest</a:t>
            </a:r>
            <a:r>
              <a:rPr lang="fr-FR" dirty="0"/>
              <a:t> 2</a:t>
            </a:r>
          </a:p>
        </p:txBody>
      </p:sp>
      <p:sp>
        <p:nvSpPr>
          <p:cNvPr id="18" name="ZoneTexte 17">
            <a:extLst>
              <a:ext uri="{FF2B5EF4-FFF2-40B4-BE49-F238E27FC236}">
                <a16:creationId xmlns:a16="http://schemas.microsoft.com/office/drawing/2014/main" id="{F04EEB4C-DC35-B405-FC50-C42A6DB3E7E7}"/>
              </a:ext>
            </a:extLst>
          </p:cNvPr>
          <p:cNvSpPr txBox="1"/>
          <p:nvPr/>
        </p:nvSpPr>
        <p:spPr>
          <a:xfrm>
            <a:off x="5245665" y="4868479"/>
            <a:ext cx="1082398" cy="369332"/>
          </a:xfrm>
          <a:prstGeom prst="rect">
            <a:avLst/>
          </a:prstGeom>
          <a:noFill/>
        </p:spPr>
        <p:txBody>
          <a:bodyPr wrap="square" rtlCol="0">
            <a:spAutoFit/>
          </a:bodyPr>
          <a:lstStyle/>
          <a:p>
            <a:r>
              <a:rPr lang="fr-FR" dirty="0" err="1"/>
              <a:t>Assest</a:t>
            </a:r>
            <a:r>
              <a:rPr lang="fr-FR" dirty="0"/>
              <a:t> 3</a:t>
            </a:r>
          </a:p>
        </p:txBody>
      </p:sp>
      <p:sp>
        <p:nvSpPr>
          <p:cNvPr id="19" name="Flèche : droite 18">
            <a:extLst>
              <a:ext uri="{FF2B5EF4-FFF2-40B4-BE49-F238E27FC236}">
                <a16:creationId xmlns:a16="http://schemas.microsoft.com/office/drawing/2014/main" id="{6DF5AD27-0BA1-9123-06F7-16B592299A2C}"/>
              </a:ext>
            </a:extLst>
          </p:cNvPr>
          <p:cNvSpPr/>
          <p:nvPr/>
        </p:nvSpPr>
        <p:spPr>
          <a:xfrm>
            <a:off x="6417079" y="3266452"/>
            <a:ext cx="1009650" cy="2857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lèche : droite 19">
            <a:extLst>
              <a:ext uri="{FF2B5EF4-FFF2-40B4-BE49-F238E27FC236}">
                <a16:creationId xmlns:a16="http://schemas.microsoft.com/office/drawing/2014/main" id="{53EC9C8D-843D-3872-A4EF-BD1081B7CD9C}"/>
              </a:ext>
            </a:extLst>
          </p:cNvPr>
          <p:cNvSpPr/>
          <p:nvPr/>
        </p:nvSpPr>
        <p:spPr>
          <a:xfrm>
            <a:off x="6417079" y="4029554"/>
            <a:ext cx="1009650" cy="2857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C8B71CA8-2403-C341-1DB0-1FDD47F56517}"/>
              </a:ext>
            </a:extLst>
          </p:cNvPr>
          <p:cNvSpPr/>
          <p:nvPr/>
        </p:nvSpPr>
        <p:spPr>
          <a:xfrm>
            <a:off x="7596765" y="3048290"/>
            <a:ext cx="982080" cy="25340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30" name="Picture 6" descr="Marketing Magic">
            <a:extLst>
              <a:ext uri="{FF2B5EF4-FFF2-40B4-BE49-F238E27FC236}">
                <a16:creationId xmlns:a16="http://schemas.microsoft.com/office/drawing/2014/main" id="{DCED0C5A-C743-1198-1871-A44ABAA52A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6926967" y="3835551"/>
            <a:ext cx="2232660" cy="893064"/>
          </a:xfrm>
          <a:prstGeom prst="rect">
            <a:avLst/>
          </a:prstGeom>
          <a:noFill/>
          <a:extLst>
            <a:ext uri="{909E8E84-426E-40DD-AFC4-6F175D3DCCD1}">
              <a14:hiddenFill xmlns:a14="http://schemas.microsoft.com/office/drawing/2010/main">
                <a:solidFill>
                  <a:srgbClr val="FFFFFF"/>
                </a:solidFill>
              </a14:hiddenFill>
            </a:ext>
          </a:extLst>
        </p:spPr>
      </p:pic>
      <p:sp>
        <p:nvSpPr>
          <p:cNvPr id="23" name="Flèche : droite 22">
            <a:extLst>
              <a:ext uri="{FF2B5EF4-FFF2-40B4-BE49-F238E27FC236}">
                <a16:creationId xmlns:a16="http://schemas.microsoft.com/office/drawing/2014/main" id="{00CB3BAD-76B8-78F6-7B40-D8D58438AA1E}"/>
              </a:ext>
            </a:extLst>
          </p:cNvPr>
          <p:cNvSpPr/>
          <p:nvPr/>
        </p:nvSpPr>
        <p:spPr>
          <a:xfrm>
            <a:off x="6417079" y="4912467"/>
            <a:ext cx="1009650" cy="2857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lèche : droite 23">
            <a:extLst>
              <a:ext uri="{FF2B5EF4-FFF2-40B4-BE49-F238E27FC236}">
                <a16:creationId xmlns:a16="http://schemas.microsoft.com/office/drawing/2014/main" id="{49331234-B2B9-C7D8-0F6C-FDB874793F2E}"/>
              </a:ext>
            </a:extLst>
          </p:cNvPr>
          <p:cNvSpPr/>
          <p:nvPr/>
        </p:nvSpPr>
        <p:spPr>
          <a:xfrm>
            <a:off x="8757858" y="3306046"/>
            <a:ext cx="1009650" cy="2857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Flèche : droite 24">
            <a:extLst>
              <a:ext uri="{FF2B5EF4-FFF2-40B4-BE49-F238E27FC236}">
                <a16:creationId xmlns:a16="http://schemas.microsoft.com/office/drawing/2014/main" id="{7773C2FA-A4F1-AB18-F1B6-6DADABF8CDB3}"/>
              </a:ext>
            </a:extLst>
          </p:cNvPr>
          <p:cNvSpPr/>
          <p:nvPr/>
        </p:nvSpPr>
        <p:spPr>
          <a:xfrm>
            <a:off x="8757858" y="4069148"/>
            <a:ext cx="1009650" cy="2857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lèche : droite 25">
            <a:extLst>
              <a:ext uri="{FF2B5EF4-FFF2-40B4-BE49-F238E27FC236}">
                <a16:creationId xmlns:a16="http://schemas.microsoft.com/office/drawing/2014/main" id="{7D8DE648-8D5D-5ED0-C739-9B38352AB10B}"/>
              </a:ext>
            </a:extLst>
          </p:cNvPr>
          <p:cNvSpPr/>
          <p:nvPr/>
        </p:nvSpPr>
        <p:spPr>
          <a:xfrm>
            <a:off x="8757858" y="4952061"/>
            <a:ext cx="1009650" cy="2857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ZoneTexte 26">
            <a:extLst>
              <a:ext uri="{FF2B5EF4-FFF2-40B4-BE49-F238E27FC236}">
                <a16:creationId xmlns:a16="http://schemas.microsoft.com/office/drawing/2014/main" id="{7FF55EDA-DA59-68F4-3F12-4077942356B2}"/>
              </a:ext>
            </a:extLst>
          </p:cNvPr>
          <p:cNvSpPr txBox="1"/>
          <p:nvPr/>
        </p:nvSpPr>
        <p:spPr>
          <a:xfrm>
            <a:off x="1356002" y="5558957"/>
            <a:ext cx="5986630" cy="646331"/>
          </a:xfrm>
          <a:prstGeom prst="rect">
            <a:avLst/>
          </a:prstGeom>
          <a:noFill/>
        </p:spPr>
        <p:txBody>
          <a:bodyPr wrap="square" rtlCol="0">
            <a:spAutoFit/>
          </a:bodyPr>
          <a:lstStyle/>
          <a:p>
            <a:r>
              <a:rPr lang="fr-FR" dirty="0" err="1"/>
              <a:t>Assest</a:t>
            </a:r>
            <a:r>
              <a:rPr lang="fr-FR" dirty="0"/>
              <a:t> 1: mail, about page, texte d’un post, newsletter, texte de présentation d’un webinaire</a:t>
            </a:r>
          </a:p>
        </p:txBody>
      </p:sp>
      <p:sp>
        <p:nvSpPr>
          <p:cNvPr id="29" name="Rectangle 28">
            <a:extLst>
              <a:ext uri="{FF2B5EF4-FFF2-40B4-BE49-F238E27FC236}">
                <a16:creationId xmlns:a16="http://schemas.microsoft.com/office/drawing/2014/main" id="{FD00EB17-4C78-0E72-DDEE-F6F4D86A1D96}"/>
              </a:ext>
            </a:extLst>
          </p:cNvPr>
          <p:cNvSpPr/>
          <p:nvPr/>
        </p:nvSpPr>
        <p:spPr>
          <a:xfrm>
            <a:off x="9939868" y="3048290"/>
            <a:ext cx="1764451" cy="25340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100" dirty="0"/>
              <a:t>Contenu MKT sur demande:</a:t>
            </a:r>
          </a:p>
          <a:p>
            <a:pPr marL="171450" indent="-171450">
              <a:buFont typeface="Arial" panose="020B0604020202020204" pitchFamily="34" charset="0"/>
              <a:buChar char="•"/>
            </a:pPr>
            <a:r>
              <a:rPr lang="fr-FR" sz="1100" dirty="0"/>
              <a:t>Lead magnet,</a:t>
            </a:r>
          </a:p>
          <a:p>
            <a:pPr marL="171450" indent="-171450">
              <a:buFont typeface="Arial" panose="020B0604020202020204" pitchFamily="34" charset="0"/>
              <a:buChar char="•"/>
            </a:pPr>
            <a:r>
              <a:rPr lang="fr-FR" sz="1100" dirty="0"/>
              <a:t>Série d’émail (Lead </a:t>
            </a:r>
            <a:r>
              <a:rPr lang="fr-FR" sz="1100" dirty="0" err="1"/>
              <a:t>nurturing</a:t>
            </a:r>
            <a:r>
              <a:rPr lang="fr-FR" sz="1100" dirty="0"/>
              <a:t>) </a:t>
            </a:r>
          </a:p>
          <a:p>
            <a:pPr marL="171450" indent="-171450">
              <a:buFont typeface="Arial" panose="020B0604020202020204" pitchFamily="34" charset="0"/>
              <a:buChar char="•"/>
            </a:pPr>
            <a:r>
              <a:rPr lang="fr-FR" sz="1100" dirty="0"/>
              <a:t>Planning de post RS</a:t>
            </a:r>
          </a:p>
          <a:p>
            <a:pPr marL="171450" indent="-171450">
              <a:buFont typeface="Arial" panose="020B0604020202020204" pitchFamily="34" charset="0"/>
              <a:buChar char="•"/>
            </a:pPr>
            <a:r>
              <a:rPr lang="fr-FR" sz="1100" dirty="0"/>
              <a:t>Etc…</a:t>
            </a:r>
          </a:p>
          <a:p>
            <a:endParaRPr lang="fr-FR" sz="800" dirty="0"/>
          </a:p>
        </p:txBody>
      </p:sp>
      <p:pic>
        <p:nvPicPr>
          <p:cNvPr id="1032" name="Picture 8" descr="Avis Podia : Que vaut cette plateforme de formation en ligne">
            <a:extLst>
              <a:ext uri="{FF2B5EF4-FFF2-40B4-BE49-F238E27FC236}">
                <a16:creationId xmlns:a16="http://schemas.microsoft.com/office/drawing/2014/main" id="{F0CF07D8-6EEC-4AA2-011F-68A68F3018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76228" y="5759423"/>
            <a:ext cx="891730" cy="891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23823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is">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6125</TotalTime>
  <Words>2779</Words>
  <Application>Microsoft Office PowerPoint</Application>
  <PresentationFormat>Grand écran</PresentationFormat>
  <Paragraphs>417</Paragraphs>
  <Slides>64</Slides>
  <Notes>3</Notes>
  <HiddenSlides>0</HiddenSlides>
  <MMClips>1</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64</vt:i4>
      </vt:variant>
    </vt:vector>
  </HeadingPairs>
  <TitlesOfParts>
    <vt:vector size="74" baseType="lpstr">
      <vt:lpstr>Arial</vt:lpstr>
      <vt:lpstr>Calibri</vt:lpstr>
      <vt:lpstr>Cambria Math</vt:lpstr>
      <vt:lpstr>Century Gothic</vt:lpstr>
      <vt:lpstr>inherit</vt:lpstr>
      <vt:lpstr>Inter</vt:lpstr>
      <vt:lpstr>Montserrat</vt:lpstr>
      <vt:lpstr>Wingdings</vt:lpstr>
      <vt:lpstr>Wingdings 2</vt:lpstr>
      <vt:lpstr>Concis</vt:lpstr>
      <vt:lpstr>IA et Marketing</vt:lpstr>
      <vt:lpstr>IA et Marketing – Sommaire général</vt:lpstr>
      <vt:lpstr>IA et Marketing – Sommaire général</vt:lpstr>
      <vt:lpstr>IA et Marketing – Sommaire général</vt:lpstr>
      <vt:lpstr>Programmation “traditionnelle”</vt:lpstr>
      <vt:lpstr>Programmation “traditionnelle”</vt:lpstr>
      <vt:lpstr>Notre programme</vt:lpstr>
      <vt:lpstr>IA vs programmation traditionnelle</vt:lpstr>
      <vt:lpstr>IA vs programmation traditionnelle</vt:lpstr>
      <vt:lpstr>IA vs programmation traditionnelle</vt:lpstr>
      <vt:lpstr>IA vs programmation traditionnelle</vt:lpstr>
      <vt:lpstr>IA : Pourquoi aujourd’hui ?</vt:lpstr>
      <vt:lpstr>IA : Pourquoi aujourd’hui ?</vt:lpstr>
      <vt:lpstr>IA : Pourquoi aujourd’hui ?</vt:lpstr>
      <vt:lpstr>Pourquoi aujourd’hui ?</vt:lpstr>
      <vt:lpstr>Les personnages forts de l’IA moderne</vt:lpstr>
      <vt:lpstr>Aller plus loin que la reconnaissance d’image</vt:lpstr>
      <vt:lpstr>Représentation d’une image en pixel</vt:lpstr>
      <vt:lpstr>L’IA Bugge t-elle ?</vt:lpstr>
      <vt:lpstr>L’IA Bugge t-elle ?</vt:lpstr>
      <vt:lpstr>L’IA Bugge t-elle ?</vt:lpstr>
      <vt:lpstr>L’IA Bugge t-elle ?</vt:lpstr>
      <vt:lpstr>Le procès de l’IA</vt:lpstr>
      <vt:lpstr>Modélisation - Sommaire</vt:lpstr>
      <vt:lpstr>Statistiques – Types de variables</vt:lpstr>
      <vt:lpstr>Statistiques – Rappels</vt:lpstr>
      <vt:lpstr>Statistiques – Types de régressions</vt:lpstr>
      <vt:lpstr>Statistiques – Types de régressions</vt:lpstr>
      <vt:lpstr>Statistiques – Méthode des moindres carrés</vt:lpstr>
      <vt:lpstr>RLS - Gretl</vt:lpstr>
      <vt:lpstr>RLS - Gretl</vt:lpstr>
      <vt:lpstr>RLS - Gretl</vt:lpstr>
      <vt:lpstr>IA et Marketing – Sommaire général</vt:lpstr>
      <vt:lpstr>IA et Marketing – Sommaire général</vt:lpstr>
      <vt:lpstr>Atelier 3bis: Outils vs Applications</vt:lpstr>
      <vt:lpstr>Atelier 4: In/Out bound MKT</vt:lpstr>
      <vt:lpstr>Atelier 6: MKT Traditionnel vs Marketing digital</vt:lpstr>
      <vt:lpstr>Atelier 5: Tunnel de vente </vt:lpstr>
      <vt:lpstr>IA et Marketing – Sommaire général</vt:lpstr>
      <vt:lpstr>IA et Marketing – Sommaire général</vt:lpstr>
      <vt:lpstr>IA et Marketing – Sommaire général</vt:lpstr>
      <vt:lpstr>Cas d’usage</vt:lpstr>
      <vt:lpstr>Cas d’usage</vt:lpstr>
      <vt:lpstr>Question</vt:lpstr>
      <vt:lpstr>Réponse</vt:lpstr>
      <vt:lpstr>L'IA au service de votre stratégie marketing</vt:lpstr>
      <vt:lpstr>IA et Marketing – Avec ChatGPT</vt:lpstr>
      <vt:lpstr>Question</vt:lpstr>
      <vt:lpstr>Question</vt:lpstr>
      <vt:lpstr>IA et Marketing – Avec ChatGPT</vt:lpstr>
      <vt:lpstr>IA et Marketing – Avec ChatGPT</vt:lpstr>
      <vt:lpstr>Cas d’usage - USP</vt:lpstr>
      <vt:lpstr>Cas d’usage – La cible</vt:lpstr>
      <vt:lpstr>IA et Marketing – Avec ChatGPT</vt:lpstr>
      <vt:lpstr>IA et Marketing – Sommaire général</vt:lpstr>
      <vt:lpstr>Namelix ou la genèse d’un projet</vt:lpstr>
      <vt:lpstr>UMSO, votre première LP générée</vt:lpstr>
      <vt:lpstr>Marketing Magic pour englober tout son MKT</vt:lpstr>
      <vt:lpstr>IA et Marketing – Agent Vocal IA (CallBot)</vt:lpstr>
      <vt:lpstr>IA et Marketing – Agent Vocal IA</vt:lpstr>
      <vt:lpstr>IA et Marketing – Agent Vocal IA</vt:lpstr>
      <vt:lpstr>IA et Marketing – Résume et consignes d’évaluation</vt:lpstr>
      <vt:lpstr>IA et Marketing – Résume et consignes d’évaluation</vt:lpstr>
      <vt:lpstr>IA et Marketing – Résume et consignes d’évaluation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DataScience</dc:title>
  <dc:creator>Inge Tech</dc:creator>
  <cp:lastModifiedBy>Rabah ATTIK</cp:lastModifiedBy>
  <cp:revision>13</cp:revision>
  <dcterms:created xsi:type="dcterms:W3CDTF">2018-12-30T20:38:20Z</dcterms:created>
  <dcterms:modified xsi:type="dcterms:W3CDTF">2024-11-17T15:57:15Z</dcterms:modified>
</cp:coreProperties>
</file>