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8366" autoAdjust="0"/>
  </p:normalViewPr>
  <p:slideViewPr>
    <p:cSldViewPr snapToGrid="0">
      <p:cViewPr varScale="1">
        <p:scale>
          <a:sx n="73" d="100"/>
          <a:sy n="73" d="100"/>
        </p:scale>
        <p:origin x="10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derick Heene" userId="83ddd163-bd02-4113-89e8-8ca530936e69" providerId="ADAL" clId="{F3909846-B402-411C-B46A-6F63E5779027}"/>
    <pc:docChg chg="modSld">
      <pc:chgData name="Frederick Heene" userId="83ddd163-bd02-4113-89e8-8ca530936e69" providerId="ADAL" clId="{F3909846-B402-411C-B46A-6F63E5779027}" dt="2024-06-02T12:49:17.761" v="1" actId="14734"/>
      <pc:docMkLst>
        <pc:docMk/>
      </pc:docMkLst>
      <pc:sldChg chg="modSp mod">
        <pc:chgData name="Frederick Heene" userId="83ddd163-bd02-4113-89e8-8ca530936e69" providerId="ADAL" clId="{F3909846-B402-411C-B46A-6F63E5779027}" dt="2024-06-02T12:49:17.761" v="1" actId="14734"/>
        <pc:sldMkLst>
          <pc:docMk/>
          <pc:sldMk cId="2437651508" sldId="256"/>
        </pc:sldMkLst>
        <pc:graphicFrameChg chg="modGraphic">
          <ac:chgData name="Frederick Heene" userId="83ddd163-bd02-4113-89e8-8ca530936e69" providerId="ADAL" clId="{F3909846-B402-411C-B46A-6F63E5779027}" dt="2024-06-02T12:49:17.761" v="1" actId="14734"/>
          <ac:graphicFrameMkLst>
            <pc:docMk/>
            <pc:sldMk cId="2437651508" sldId="256"/>
            <ac:graphicFrameMk id="4" creationId="{FD2D7585-AE68-F231-F332-B373DE6B6443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B78F2E-E95E-58A1-D6BF-4ACF38B45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81CEA04-D2B3-6214-2AC5-20411A075A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A372679-A9CF-E857-A432-FAD7E6A12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93A3-58B0-4B01-90D5-07310A475857}" type="datetimeFigureOut">
              <a:rPr lang="nl-BE" smtClean="0"/>
              <a:t>2/06/2024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6C2D057-9E20-45B5-41FA-9178C2B37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1E64D1C-7B8F-7487-8639-E32BF36C0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A740-D316-42CF-82CE-8337873BE6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23671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5C9F74-CC48-2557-19E8-45A551C9D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5D5FAC0-A0F3-745B-E43F-A4F482D60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06065C3-3626-3C7E-C751-E00CE1311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93A3-58B0-4B01-90D5-07310A475857}" type="datetimeFigureOut">
              <a:rPr lang="nl-BE" smtClean="0"/>
              <a:t>2/06/2024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C1C72EE-A2A2-97CA-647F-00CBE2CA4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3EF6EFC-D201-33F1-0D16-9B217EE4E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A740-D316-42CF-82CE-8337873BE6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82210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45C61A0-8AC9-1D7B-3526-FF43632C79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5D970AB-181C-D5B1-AECD-1A8F5BF2E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B114496-AC71-3FD0-897A-9DBBA1D0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93A3-58B0-4B01-90D5-07310A475857}" type="datetimeFigureOut">
              <a:rPr lang="nl-BE" smtClean="0"/>
              <a:t>2/06/2024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C961DC2-DD7D-A58D-5D7C-FA8E3960B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AB87A59-C8A5-07BA-5531-938DB7831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A740-D316-42CF-82CE-8337873BE6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23875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812F54-87F8-DB22-2B1E-280EC55AA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92C85DF-F5FA-40B9-3ECF-1AA0A59DF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D2631B8-6922-36A8-0DA0-5524D265B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93A3-58B0-4B01-90D5-07310A475857}" type="datetimeFigureOut">
              <a:rPr lang="nl-BE" smtClean="0"/>
              <a:t>2/06/2024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A4A1400-3414-2F0D-668B-0543C907B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39777F1-C108-C43E-BBD5-1AA54A9DA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A740-D316-42CF-82CE-8337873BE6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0957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3C695F-EEFB-501B-987D-8292A2797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809786F-4175-909D-BE8C-E91468BFA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663BE83-CCEB-88D9-6D24-3C29CE56F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93A3-58B0-4B01-90D5-07310A475857}" type="datetimeFigureOut">
              <a:rPr lang="nl-BE" smtClean="0"/>
              <a:t>2/06/2024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36C2965-21C4-2955-CE0E-13400DB11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FE3EACD-A39B-2BB3-59C9-3FC78C869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A740-D316-42CF-82CE-8337873BE6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56646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D3BDD8-648D-DDD5-332B-DDF8372DF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D9C605D-A782-23B7-C191-3251C3803D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18D1A79-02F3-9066-9093-FE2686444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A9560FC-5D80-F5D5-7CA4-74925D002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93A3-58B0-4B01-90D5-07310A475857}" type="datetimeFigureOut">
              <a:rPr lang="nl-BE" smtClean="0"/>
              <a:t>2/06/2024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C7D090F-B750-0A35-FAFC-0AA8C266F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0226727-0ED3-45CF-731A-B719B1626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A740-D316-42CF-82CE-8337873BE6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95566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C89EA7-652E-F44E-E5E8-C68A0B64A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0455B99-D1A4-7765-00E7-201E7BCB42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1B4D44B-F00F-179D-4DEA-20A7D691A4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6060A7F-F866-4B93-E03B-EA8FF1B044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66A6238A-C397-F161-872F-E437A763D3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A7E0BE4C-A9C0-6CEB-2FFF-26F96D57B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93A3-58B0-4B01-90D5-07310A475857}" type="datetimeFigureOut">
              <a:rPr lang="nl-BE" smtClean="0"/>
              <a:t>2/06/2024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7D4CC4C-3023-E51F-7DA0-BB8DE577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10A457A-B056-85FE-3C47-15A51C900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A740-D316-42CF-82CE-8337873BE6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93498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1A7EFC-AABB-857A-B006-E031D158A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9C8AF7A-DD3F-0C99-8C85-CE09E8EE5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93A3-58B0-4B01-90D5-07310A475857}" type="datetimeFigureOut">
              <a:rPr lang="nl-BE" smtClean="0"/>
              <a:t>2/06/2024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C4BF967-2366-0726-F809-B3523BD96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8C33CD6-87AA-3341-21BF-7C1CB71D7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A740-D316-42CF-82CE-8337873BE6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2300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400046F-4496-1644-30F7-F777E595A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93A3-58B0-4B01-90D5-07310A475857}" type="datetimeFigureOut">
              <a:rPr lang="nl-BE" smtClean="0"/>
              <a:t>2/06/2024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AD86CB1-D0EC-071C-975E-7FB026122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22EF0CA-3208-11B5-14FF-5253255EA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A740-D316-42CF-82CE-8337873BE6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32867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CCD82C-FA1C-281B-01B7-C7CDD97EB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63C4EF-0DDF-059A-605A-BEF3D4FCB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A2D92F8-69AE-D82E-E373-848189F65E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69EF722-F789-B233-05F4-C932F496E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93A3-58B0-4B01-90D5-07310A475857}" type="datetimeFigureOut">
              <a:rPr lang="nl-BE" smtClean="0"/>
              <a:t>2/06/2024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CAF9FA0-FC23-3E54-3921-F19E2326D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44D99CF-03CB-DC41-F441-1CBD55717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A740-D316-42CF-82CE-8337873BE6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18518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02E562-2057-9F24-CA08-C8BA56F32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A2F4369-1825-99AF-1C31-6ED1167566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EA514AE-6D44-B4C8-93E3-D2E0B3F795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D6F20EA-F016-E2F4-5F5A-EB99283DA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93A3-58B0-4B01-90D5-07310A475857}" type="datetimeFigureOut">
              <a:rPr lang="nl-BE" smtClean="0"/>
              <a:t>2/06/2024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D065189-0D88-0735-168B-942CBB627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0DFC767-C073-DC3C-1968-8A3BADB8A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A740-D316-42CF-82CE-8337873BE6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8518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6C35EAF-1B26-B3A3-B3E6-22E6FEBC4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DA8392C-C1CD-CDD8-ACE8-AB4B9CD75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5AFE146-9CB6-63A9-9DD8-DCEBAAE6DE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1193A3-58B0-4B01-90D5-07310A475857}" type="datetimeFigureOut">
              <a:rPr lang="nl-BE" smtClean="0"/>
              <a:t>2/06/2024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B4EC0E7-1261-3BA4-58C2-05EDE115FB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8F37975-2E88-A67B-F3D5-46CF9F3367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89A740-D316-42CF-82CE-8337873BE6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65902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FD2D7585-AE68-F231-F332-B373DE6B64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064943"/>
              </p:ext>
            </p:extLst>
          </p:nvPr>
        </p:nvGraphicFramePr>
        <p:xfrm>
          <a:off x="245806" y="147484"/>
          <a:ext cx="11779046" cy="6074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3230">
                  <a:extLst>
                    <a:ext uri="{9D8B030D-6E8A-4147-A177-3AD203B41FA5}">
                      <a16:colId xmlns:a16="http://schemas.microsoft.com/office/drawing/2014/main" val="4080802565"/>
                    </a:ext>
                  </a:extLst>
                </a:gridCol>
                <a:gridCol w="2059281">
                  <a:extLst>
                    <a:ext uri="{9D8B030D-6E8A-4147-A177-3AD203B41FA5}">
                      <a16:colId xmlns:a16="http://schemas.microsoft.com/office/drawing/2014/main" val="1268870744"/>
                    </a:ext>
                  </a:extLst>
                </a:gridCol>
                <a:gridCol w="3537780">
                  <a:extLst>
                    <a:ext uri="{9D8B030D-6E8A-4147-A177-3AD203B41FA5}">
                      <a16:colId xmlns:a16="http://schemas.microsoft.com/office/drawing/2014/main" val="1143803120"/>
                    </a:ext>
                  </a:extLst>
                </a:gridCol>
                <a:gridCol w="4608755">
                  <a:extLst>
                    <a:ext uri="{9D8B030D-6E8A-4147-A177-3AD203B41FA5}">
                      <a16:colId xmlns:a16="http://schemas.microsoft.com/office/drawing/2014/main" val="3820673072"/>
                    </a:ext>
                  </a:extLst>
                </a:gridCol>
              </a:tblGrid>
              <a:tr h="387985">
                <a:tc>
                  <a:txBody>
                    <a:bodyPr/>
                    <a:lstStyle/>
                    <a:p>
                      <a:r>
                        <a:rPr lang="nl-BE" sz="1400" dirty="0">
                          <a:solidFill>
                            <a:schemeClr val="tx1"/>
                          </a:solidFill>
                        </a:rPr>
                        <a:t>Option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400" dirty="0">
                          <a:solidFill>
                            <a:schemeClr val="tx1"/>
                          </a:solidFill>
                        </a:rPr>
                        <a:t>Details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400" dirty="0">
                          <a:solidFill>
                            <a:schemeClr val="tx1"/>
                          </a:solidFill>
                        </a:rPr>
                        <a:t>Pros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400" dirty="0" err="1">
                          <a:solidFill>
                            <a:schemeClr val="tx1"/>
                          </a:solidFill>
                        </a:rPr>
                        <a:t>Cons</a:t>
                      </a:r>
                      <a:endParaRPr lang="nl-BE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591974"/>
                  </a:ext>
                </a:extLst>
              </a:tr>
              <a:tr h="2911924"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Power BI Hana connector  </a:t>
                      </a:r>
                      <a:endParaRPr lang="nl-BE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Hana connector allows for a direct connection to SAP Hana, enabling (near) real-time data access.   </a:t>
                      </a:r>
                      <a:endParaRPr lang="nl-BE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 direct access, you can leverage SAP Hana’s in-memory computing capabilities for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fast query performance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 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remains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secure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within the SAP Hana environment, with access control managed by Hana’s security measures.   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Configuring the connection and understanding SAP Hana’s data structure may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 technical expertise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 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Depending on your Power BI and SAP Hana licenses, using the connector might bring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additional costs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 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Any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changes to the SAP Hana database structure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may require adjustments to the connected Power BI reports. 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Connecting Power BI direct to your database might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be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allowed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 your admin teams for performance, security, … reasons.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727694"/>
                  </a:ext>
                </a:extLst>
              </a:tr>
              <a:tr h="2774359"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Download data from SAP and load it into Power BI as files  </a:t>
                      </a:r>
                      <a:endParaRPr lang="nl-BE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 SAP data into common file formats such as CSV or Excel, then import these files into Power BI.   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Exporting data as files is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straightforward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does not require specialized connectors or technical expertise. 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can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manipulate the data outside of SAP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before importing it into Power BI, allowing for data cleansing and transformation. 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Once exported, the data is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disconnected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from SAP, reducing dependencies on SAP system availability for report generation.   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Exporting data as files requires manual intervention and may not be suitable for (near) real-time reporting needs. 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There’s a risk of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inconsistency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loss during the export/import process, especially if it’s done frequently. 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structures or business requirements change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maintaining and updating the export/import processes can become cumbersome and time-consuming.   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41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7651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FD2D7585-AE68-F231-F332-B373DE6B64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8717753"/>
              </p:ext>
            </p:extLst>
          </p:nvPr>
        </p:nvGraphicFramePr>
        <p:xfrm>
          <a:off x="245806" y="147486"/>
          <a:ext cx="11779046" cy="6516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3230">
                  <a:extLst>
                    <a:ext uri="{9D8B030D-6E8A-4147-A177-3AD203B41FA5}">
                      <a16:colId xmlns:a16="http://schemas.microsoft.com/office/drawing/2014/main" val="4080802565"/>
                    </a:ext>
                  </a:extLst>
                </a:gridCol>
                <a:gridCol w="2101323">
                  <a:extLst>
                    <a:ext uri="{9D8B030D-6E8A-4147-A177-3AD203B41FA5}">
                      <a16:colId xmlns:a16="http://schemas.microsoft.com/office/drawing/2014/main" val="1268870744"/>
                    </a:ext>
                  </a:extLst>
                </a:gridCol>
                <a:gridCol w="3495738">
                  <a:extLst>
                    <a:ext uri="{9D8B030D-6E8A-4147-A177-3AD203B41FA5}">
                      <a16:colId xmlns:a16="http://schemas.microsoft.com/office/drawing/2014/main" val="1143803120"/>
                    </a:ext>
                  </a:extLst>
                </a:gridCol>
                <a:gridCol w="4608755">
                  <a:extLst>
                    <a:ext uri="{9D8B030D-6E8A-4147-A177-3AD203B41FA5}">
                      <a16:colId xmlns:a16="http://schemas.microsoft.com/office/drawing/2014/main" val="3820673072"/>
                    </a:ext>
                  </a:extLst>
                </a:gridCol>
              </a:tblGrid>
              <a:tr h="287652">
                <a:tc>
                  <a:txBody>
                    <a:bodyPr/>
                    <a:lstStyle/>
                    <a:p>
                      <a:r>
                        <a:rPr lang="nl-BE" sz="1400" dirty="0">
                          <a:solidFill>
                            <a:schemeClr val="tx1"/>
                          </a:solidFill>
                        </a:rPr>
                        <a:t>Option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400" dirty="0">
                          <a:solidFill>
                            <a:schemeClr val="tx1"/>
                          </a:solidFill>
                        </a:rPr>
                        <a:t>Details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400" dirty="0">
                          <a:solidFill>
                            <a:schemeClr val="tx1"/>
                          </a:solidFill>
                        </a:rPr>
                        <a:t>Pros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400" dirty="0" err="1">
                          <a:solidFill>
                            <a:schemeClr val="tx1"/>
                          </a:solidFill>
                        </a:rPr>
                        <a:t>Cons</a:t>
                      </a:r>
                      <a:endParaRPr lang="nl-BE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591974"/>
                  </a:ext>
                </a:extLst>
              </a:tr>
              <a:tr h="1697145">
                <a:tc>
                  <a:txBody>
                    <a:bodyPr/>
                    <a:lstStyle/>
                    <a:p>
                      <a:r>
                        <a:rPr lang="nl-BE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ETL Data Services</a:t>
                      </a:r>
                      <a:endParaRPr lang="nl-BE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Extract, transform, and load (ETL) SAP data into a data lake/warehouse first (example Databricks) and then connect Power BI.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Comprehensive ETL capabilities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 integrate data from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multiple sources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both SAP and non-SAP sources. 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can be used for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advanced analytics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use cases.</a:t>
                      </a:r>
                    </a:p>
                    <a:p>
                      <a:pPr rtl="0" fontAlgn="base"/>
                      <a:endParaRPr lang="en-US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Requires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additional infrastructure and licensing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 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 have a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learning curve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setup and maintenance.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727694"/>
                  </a:ext>
                </a:extLst>
              </a:tr>
              <a:tr h="1495789">
                <a:tc>
                  <a:txBody>
                    <a:bodyPr/>
                    <a:lstStyle/>
                    <a:p>
                      <a:r>
                        <a:rPr lang="nl-BE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SAP </a:t>
                      </a:r>
                      <a:r>
                        <a:rPr lang="nl-BE" sz="1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BusinessObjects</a:t>
                      </a:r>
                      <a:r>
                        <a:rPr lang="nl-BE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l-BE" sz="1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Universe</a:t>
                      </a:r>
                      <a:r>
                        <a:rPr lang="nl-BE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  <a:endParaRPr lang="nl-BE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SAP BusinessObjects Universe as a semantic layer between SAP data sources and Power BI.   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Simplifies data access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Power BI users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Offers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modeling capabilities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   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Additional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licensing costs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</a:p>
                    <a:p>
                      <a:pPr rtl="0" fontAlgn="base"/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Complexity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setting up and maintaining the Universe.   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41042"/>
                  </a:ext>
                </a:extLst>
              </a:tr>
              <a:tr h="1458936">
                <a:tc>
                  <a:txBody>
                    <a:bodyPr/>
                    <a:lstStyle/>
                    <a:p>
                      <a:r>
                        <a:rPr lang="nl-BE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SAP Data Services  </a:t>
                      </a:r>
                      <a:endParaRPr lang="nl-BE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Extract, transform, and load (ETL) SAP data into Power BI using SAP Data Services.   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Comprehensive ETL capabilities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 integrate data from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multiple sources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both SAP and non-SAP sources.   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Requires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additional infrastructure and licensing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 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 have a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learning curve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setup and maintenance.   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119866"/>
                  </a:ext>
                </a:extLst>
              </a:tr>
              <a:tr h="145893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SAP Analytics Cloud (SAC) Integration  </a:t>
                      </a:r>
                      <a:endParaRPr lang="nl-BE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Leverage SAP Analytics Cloud as a middle layer for connecting SAP data to Power BI.   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Allows for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hybrid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analytics scenarios; 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Provides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advanced analytics capabilities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 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</a:p>
                    <a:p>
                      <a:pPr marL="0" algn="l" defTabSz="914400" rtl="0" eaLnBrk="1" fontAlgn="base" latinLnBrk="0" hangingPunct="1"/>
                      <a:endParaRPr lang="en-US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Requires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licensing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both SAC and Power BI.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 introduce </a:t>
                      </a:r>
                      <a:r>
                        <a:rPr lang="en-US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complexity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the integration setup.   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376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866432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535</Words>
  <Application>Microsoft Office PowerPoint</Application>
  <PresentationFormat>Breedbeeld</PresentationFormat>
  <Paragraphs>67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Kantoorthema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Frederick Heene</dc:creator>
  <cp:lastModifiedBy>Frederick Heene</cp:lastModifiedBy>
  <cp:revision>1</cp:revision>
  <dcterms:created xsi:type="dcterms:W3CDTF">2024-06-02T12:16:47Z</dcterms:created>
  <dcterms:modified xsi:type="dcterms:W3CDTF">2024-06-02T12:49:20Z</dcterms:modified>
</cp:coreProperties>
</file>