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147480883" r:id="rId5"/>
    <p:sldId id="257" r:id="rId6"/>
    <p:sldId id="2147480996" r:id="rId7"/>
    <p:sldId id="214748099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9FF"/>
    <a:srgbClr val="91DC00"/>
    <a:srgbClr val="009FDB"/>
    <a:srgbClr val="F8F8F8"/>
    <a:srgbClr val="0077B5"/>
    <a:srgbClr val="0057B8"/>
    <a:srgbClr val="1877F2"/>
    <a:srgbClr val="49EEDC"/>
    <a:srgbClr val="DCDFE3"/>
    <a:srgbClr val="008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3B2068-793C-45AD-A3BD-A28FE4DC3681}" v="5" dt="2025-04-24T20:13:06.3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163" autoAdjust="0"/>
  </p:normalViewPr>
  <p:slideViewPr>
    <p:cSldViewPr snapToGrid="0">
      <p:cViewPr varScale="1">
        <p:scale>
          <a:sx n="107" d="100"/>
          <a:sy n="107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rsonette, Amanda" userId="a3037aa5-156d-4bb8-9a64-0418a950dfd3" providerId="ADAL" clId="{2B3B2068-793C-45AD-A3BD-A28FE4DC3681}"/>
    <pc:docChg chg="modSld">
      <pc:chgData name="Personette, Amanda" userId="a3037aa5-156d-4bb8-9a64-0418a950dfd3" providerId="ADAL" clId="{2B3B2068-793C-45AD-A3BD-A28FE4DC3681}" dt="2025-04-24T20:13:09.396" v="87" actId="6549"/>
      <pc:docMkLst>
        <pc:docMk/>
      </pc:docMkLst>
      <pc:sldChg chg="modSp mod">
        <pc:chgData name="Personette, Amanda" userId="a3037aa5-156d-4bb8-9a64-0418a950dfd3" providerId="ADAL" clId="{2B3B2068-793C-45AD-A3BD-A28FE4DC3681}" dt="2025-04-24T20:13:09.396" v="87" actId="6549"/>
        <pc:sldMkLst>
          <pc:docMk/>
          <pc:sldMk cId="2383372550" sldId="2147480996"/>
        </pc:sldMkLst>
        <pc:spChg chg="mod">
          <ac:chgData name="Personette, Amanda" userId="a3037aa5-156d-4bb8-9a64-0418a950dfd3" providerId="ADAL" clId="{2B3B2068-793C-45AD-A3BD-A28FE4DC3681}" dt="2025-04-24T17:06:49.436" v="26" actId="1076"/>
          <ac:spMkLst>
            <pc:docMk/>
            <pc:sldMk cId="2383372550" sldId="2147480996"/>
            <ac:spMk id="24" creationId="{8A0DCBA3-5A6D-9037-375A-F52F9E6A56DD}"/>
          </ac:spMkLst>
        </pc:spChg>
        <pc:spChg chg="mod">
          <ac:chgData name="Personette, Amanda" userId="a3037aa5-156d-4bb8-9a64-0418a950dfd3" providerId="ADAL" clId="{2B3B2068-793C-45AD-A3BD-A28FE4DC3681}" dt="2025-04-24T17:08:06.500" v="50" actId="1076"/>
          <ac:spMkLst>
            <pc:docMk/>
            <pc:sldMk cId="2383372550" sldId="2147480996"/>
            <ac:spMk id="26" creationId="{4E5CEA6C-59E7-36D3-6D60-1669AA2F8773}"/>
          </ac:spMkLst>
        </pc:spChg>
        <pc:spChg chg="mod">
          <ac:chgData name="Personette, Amanda" userId="a3037aa5-156d-4bb8-9a64-0418a950dfd3" providerId="ADAL" clId="{2B3B2068-793C-45AD-A3BD-A28FE4DC3681}" dt="2025-04-24T17:08:47.820" v="67" actId="14100"/>
          <ac:spMkLst>
            <pc:docMk/>
            <pc:sldMk cId="2383372550" sldId="2147480996"/>
            <ac:spMk id="28" creationId="{57641FA4-6213-5811-418D-710B063FBE4A}"/>
          </ac:spMkLst>
        </pc:spChg>
        <pc:spChg chg="mod">
          <ac:chgData name="Personette, Amanda" userId="a3037aa5-156d-4bb8-9a64-0418a950dfd3" providerId="ADAL" clId="{2B3B2068-793C-45AD-A3BD-A28FE4DC3681}" dt="2025-04-24T17:09:19.517" v="79" actId="21"/>
          <ac:spMkLst>
            <pc:docMk/>
            <pc:sldMk cId="2383372550" sldId="2147480996"/>
            <ac:spMk id="30" creationId="{68F906D2-515D-8342-F4B9-12298AC87AE3}"/>
          </ac:spMkLst>
        </pc:spChg>
        <pc:spChg chg="mod">
          <ac:chgData name="Personette, Amanda" userId="a3037aa5-156d-4bb8-9a64-0418a950dfd3" providerId="ADAL" clId="{2B3B2068-793C-45AD-A3BD-A28FE4DC3681}" dt="2025-04-24T20:13:09.396" v="87" actId="6549"/>
          <ac:spMkLst>
            <pc:docMk/>
            <pc:sldMk cId="2383372550" sldId="2147480996"/>
            <ac:spMk id="32" creationId="{DC057425-0EA1-2BC5-7F2E-84F23158D8A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9758A4-8136-4E60-8702-F0112BE0DD78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22A1C7-887C-4845-8D9E-99DB748D69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10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C2DBB3-B87A-FE4A-A2B3-E0B73001FE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56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latin typeface="ATT Aleck Sans"/>
              <a:cs typeface="ATT Aleck Sans"/>
            </a:endParaRPr>
          </a:p>
          <a:p>
            <a:r>
              <a:rPr lang="en-US" dirty="0">
                <a:solidFill>
                  <a:srgbClr val="FF0000"/>
                </a:solidFill>
              </a:rPr>
              <a:t>Only care about </a:t>
            </a:r>
            <a:r>
              <a:rPr lang="en-US" dirty="0" err="1">
                <a:solidFill>
                  <a:srgbClr val="FF0000"/>
                </a:solidFill>
              </a:rPr>
              <a:t>LinkedIN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KPIs Clicks to the jobs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2A1C7-887C-4845-8D9E-99DB748D69C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68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922A1C7-887C-4845-8D9E-99DB748D69C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10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1">
            <a:extLst>
              <a:ext uri="{FF2B5EF4-FFF2-40B4-BE49-F238E27FC236}">
                <a16:creationId xmlns:a16="http://schemas.microsoft.com/office/drawing/2014/main" id="{76E9D20B-76B1-DC3B-F587-04D9A1AA7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618" y="1463039"/>
            <a:ext cx="5520182" cy="3474720"/>
          </a:xfrm>
        </p:spPr>
        <p:txBody>
          <a:bodyPr anchor="ctr" anchorCtr="0"/>
          <a:lstStyle>
            <a:lvl1pPr>
              <a:lnSpc>
                <a:spcPct val="85000"/>
              </a:lnSpc>
              <a:defRPr sz="6000" spc="-60" baseline="0">
                <a:solidFill>
                  <a:srgbClr val="009FDB"/>
                </a:solidFill>
                <a:latin typeface="ATT Aleck San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6E272DDE-B641-AE88-FDA2-68841728F8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4050" y="5760720"/>
            <a:ext cx="4800600" cy="227901"/>
          </a:xfrm>
        </p:spPr>
        <p:txBody>
          <a:bodyPr/>
          <a:lstStyle>
            <a:lvl1pPr marL="0" indent="0">
              <a:buNone/>
              <a:defRPr sz="14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9" name="Text Box">
            <a:extLst>
              <a:ext uri="{FF2B5EF4-FFF2-40B4-BE49-F238E27FC236}">
                <a16:creationId xmlns:a16="http://schemas.microsoft.com/office/drawing/2014/main" id="{A10A5A9C-C560-2654-C21E-89BB7AD5051E}"/>
              </a:ext>
            </a:extLst>
          </p:cNvPr>
          <p:cNvSpPr txBox="1"/>
          <p:nvPr userDrawn="1"/>
        </p:nvSpPr>
        <p:spPr>
          <a:xfrm>
            <a:off x="526649" y="6310313"/>
            <a:ext cx="5492751" cy="4085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 2024 AT&amp;T Intellectual Property. AT&amp;T, and globe logo are registered trademarks and service marks of AT&amp;T Intellectual Property </a:t>
            </a:r>
            <a:b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10" name="Picture Placeholder 9" descr="A blue and black striped sphere&#10;&#10;Description automatically generated">
            <a:extLst>
              <a:ext uri="{FF2B5EF4-FFF2-40B4-BE49-F238E27FC236}">
                <a16:creationId xmlns:a16="http://schemas.microsoft.com/office/drawing/2014/main" id="{58CA0463-E984-7365-FEDF-4ABEB95D0F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rcRect t="4129" b="4129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DB7D491-1591-CDF4-8082-04C72A5D12C1}"/>
              </a:ext>
            </a:extLst>
          </p:cNvPr>
          <p:cNvGrpSpPr/>
          <p:nvPr userDrawn="1"/>
        </p:nvGrpSpPr>
        <p:grpSpPr>
          <a:xfrm>
            <a:off x="228600" y="178185"/>
            <a:ext cx="2660733" cy="901874"/>
            <a:chOff x="228600" y="228600"/>
            <a:chExt cx="2660733" cy="901874"/>
          </a:xfrm>
        </p:grpSpPr>
        <p:pic>
          <p:nvPicPr>
            <p:cNvPr id="12" name="Picture 11" descr="A blue and black logo&#10;&#10;Description automatically generated">
              <a:extLst>
                <a:ext uri="{FF2B5EF4-FFF2-40B4-BE49-F238E27FC236}">
                  <a16:creationId xmlns:a16="http://schemas.microsoft.com/office/drawing/2014/main" id="{1F4E9193-2054-F29C-B1F0-8248E8FB27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228600" y="228600"/>
              <a:ext cx="1828800" cy="901874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66B034D-39B9-A287-E2FF-8E3424884AF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57400" y="342088"/>
              <a:ext cx="0" cy="674899"/>
            </a:xfrm>
            <a:prstGeom prst="line">
              <a:avLst/>
            </a:prstGeom>
            <a:ln>
              <a:solidFill>
                <a:srgbClr val="009F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13" descr="A blue and white logo&#10;&#10;Description automatically generated">
              <a:extLst>
                <a:ext uri="{FF2B5EF4-FFF2-40B4-BE49-F238E27FC236}">
                  <a16:creationId xmlns:a16="http://schemas.microsoft.com/office/drawing/2014/main" id="{DFCF93D1-2F16-90C5-085C-9A60E4A7C8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9312" y="450937"/>
              <a:ext cx="600021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3711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9DCB3-99DD-4F65-9C99-346CDADDC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2B7B7-9D4E-D415-0644-365E86461E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CE915C-D06B-4DC2-2F5E-D432A7BBF9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542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2E6F91A-11C7-98B6-DCE9-3F2860A8C3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5625" y="376174"/>
            <a:ext cx="11277600" cy="446785"/>
          </a:xfrm>
        </p:spPr>
        <p:txBody>
          <a:bodyPr>
            <a:noAutofit/>
          </a:bodyPr>
          <a:lstStyle>
            <a:lvl1pPr marL="0" indent="0">
              <a:buNone/>
              <a:defRPr sz="3200" spc="0" baseline="0">
                <a:solidFill>
                  <a:schemeClr val="tx1"/>
                </a:solidFill>
                <a:latin typeface="ATT Aleck Sans Medium" panose="020B0603020203020204" pitchFamily="34" charset="0"/>
                <a:cs typeface="ATT Aleck Sans Medium" panose="020B0603020203020204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F3D8B9-5193-AD48-CA88-813C6B615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9942" y="6414225"/>
            <a:ext cx="2743200" cy="365125"/>
          </a:xfrm>
        </p:spPr>
        <p:txBody>
          <a:bodyPr/>
          <a:lstStyle>
            <a:lvl1pPr algn="l">
              <a:defRPr sz="70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fld id="{83A9EECD-9D76-4BA9-9068-F98D2A36B2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48B79A1C-8DFE-5CEA-5DF7-EF44B61D66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14400"/>
            <a:ext cx="11277600" cy="274320"/>
          </a:xfrm>
        </p:spPr>
        <p:txBody>
          <a:bodyPr/>
          <a:lstStyle>
            <a:lvl1pPr marL="0" indent="0">
              <a:buNone/>
              <a:defRPr sz="1800" spc="0" baseline="0">
                <a:solidFill>
                  <a:srgbClr val="009FDB"/>
                </a:solidFill>
                <a:latin typeface="ATT Aleck Sans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Subtitle (if needed)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7D99420-C675-6074-DB81-9F3E0E93BB13}"/>
              </a:ext>
            </a:extLst>
          </p:cNvPr>
          <p:cNvGrpSpPr/>
          <p:nvPr userDrawn="1"/>
        </p:nvGrpSpPr>
        <p:grpSpPr>
          <a:xfrm>
            <a:off x="10644652" y="6354500"/>
            <a:ext cx="1351984" cy="458265"/>
            <a:chOff x="228600" y="228600"/>
            <a:chExt cx="2660733" cy="901874"/>
          </a:xfrm>
        </p:grpSpPr>
        <p:pic>
          <p:nvPicPr>
            <p:cNvPr id="13" name="Picture 12" descr="A blue and black logo&#10;&#10;Description automatically generated">
              <a:extLst>
                <a:ext uri="{FF2B5EF4-FFF2-40B4-BE49-F238E27FC236}">
                  <a16:creationId xmlns:a16="http://schemas.microsoft.com/office/drawing/2014/main" id="{B97911F0-188E-5C13-5626-613DAC73C7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28600" y="228600"/>
              <a:ext cx="1828800" cy="901874"/>
            </a:xfrm>
            <a:prstGeom prst="rect">
              <a:avLst/>
            </a:prstGeom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FF04BED-3CC2-7686-DFB9-95A5BE0E9B6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57400" y="342088"/>
              <a:ext cx="0" cy="674899"/>
            </a:xfrm>
            <a:prstGeom prst="line">
              <a:avLst/>
            </a:prstGeom>
            <a:ln>
              <a:solidFill>
                <a:srgbClr val="009FD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Picture 14" descr="A blue and white logo&#10;&#10;Description automatically generated">
              <a:extLst>
                <a:ext uri="{FF2B5EF4-FFF2-40B4-BE49-F238E27FC236}">
                  <a16:creationId xmlns:a16="http://schemas.microsoft.com/office/drawing/2014/main" id="{446F41E8-2A58-6CCF-FC42-6278DA3B89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9312" y="450937"/>
              <a:ext cx="600021" cy="457200"/>
            </a:xfrm>
            <a:prstGeom prst="rect">
              <a:avLst/>
            </a:prstGeom>
          </p:spPr>
        </p:pic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779E09-2834-FC47-87E9-855E416D6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7061" y="6414225"/>
            <a:ext cx="7315200" cy="365125"/>
          </a:xfrm>
        </p:spPr>
        <p:txBody>
          <a:bodyPr/>
          <a:lstStyle>
            <a:lvl1pPr algn="l">
              <a:defRPr sz="70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</a:lstStyle>
          <a:p>
            <a:r>
              <a:rPr lang="en-US"/>
              <a:t>Social Transformation / March 2024 / © 2024 AT&amp;T Intellectual Property - AT&amp;T Proprietary (Internal Use Only)</a:t>
            </a:r>
          </a:p>
        </p:txBody>
      </p:sp>
    </p:spTree>
    <p:extLst>
      <p:ext uri="{BB962C8B-B14F-4D97-AF65-F5344CB8AC3E}">
        <p14:creationId xmlns:p14="http://schemas.microsoft.com/office/powerpoint/2010/main" val="272243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 End Slide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660480-5C62-D546-0E4F-340FFD182C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8991" y="2120127"/>
            <a:ext cx="5314018" cy="261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251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/ Globe (ATT Blu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EF100D-2119-0DC9-8495-ACAF4574FC1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79B1"/>
              </a:gs>
              <a:gs pos="68000">
                <a:srgbClr val="009FDB"/>
              </a:gs>
              <a:gs pos="100000">
                <a:srgbClr val="00C9FF"/>
              </a:gs>
            </a:gsLst>
            <a:lin ang="13200000" scaled="0"/>
            <a:tileRect/>
          </a:gradFill>
          <a:ln w="12700">
            <a:noFill/>
          </a:ln>
        </p:spPr>
        <p:style>
          <a:lnRef idx="0">
            <a:schemeClr val="dk1"/>
          </a:lnRef>
          <a:fillRef idx="1">
            <a:schemeClr val="accent1"/>
          </a:fillRef>
          <a:effectRef idx="0">
            <a:schemeClr val="dk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FFFFFF"/>
              </a:buClr>
              <a:buSzTx/>
              <a:buFont typeface="ATT Aleck Sans" panose="020B0604020202020204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ATT Aleck Sans" panose="020B0503020203020204" pitchFamily="34" charset="0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96D4A576-B9AB-679E-7BD5-D7F3409E1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8" y="1463039"/>
            <a:ext cx="5520182" cy="3474720"/>
          </a:xfrm>
        </p:spPr>
        <p:txBody>
          <a:bodyPr anchor="ctr" anchorCtr="0"/>
          <a:lstStyle>
            <a:lvl1pPr>
              <a:lnSpc>
                <a:spcPct val="85000"/>
              </a:lnSpc>
              <a:defRPr sz="6000" b="0" i="0" spc="-60" baseline="0">
                <a:solidFill>
                  <a:schemeClr val="bg1"/>
                </a:solidFill>
                <a:latin typeface="ATT Aleck Sans Medium" panose="020B0503020203020204" pitchFamily="34" charset="0"/>
                <a:cs typeface="ATT Aleck Sans Medium" panose="020B05030202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B799AE7-2647-589E-34CE-019D509F8D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5486400"/>
            <a:ext cx="4572000" cy="227901"/>
          </a:xfrm>
        </p:spPr>
        <p:txBody>
          <a:bodyPr anchor="b" anchorCtr="0"/>
          <a:lstStyle>
            <a:lvl1pPr>
              <a:defRPr sz="14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Presenter name or additional information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0B2E00DD-3BFE-9C54-C954-E7ABEBFC7B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5760720"/>
            <a:ext cx="4572000" cy="227901"/>
          </a:xfrm>
        </p:spPr>
        <p:txBody>
          <a:bodyPr/>
          <a:lstStyle>
            <a:lvl1pPr>
              <a:defRPr sz="1400" b="1" i="0">
                <a:solidFill>
                  <a:schemeClr val="tx1"/>
                </a:solidFill>
                <a:latin typeface="ATT Aleck Sans" panose="020B0503020203020204" pitchFamily="34" charset="0"/>
                <a:cs typeface="ATT Aleck Sans" panose="020B0503020203020204" pitchFamily="34" charset="0"/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11" name="Picture 10" descr="A logo with white text&#10;&#10;Description automatically generated">
            <a:extLst>
              <a:ext uri="{FF2B5EF4-FFF2-40B4-BE49-F238E27FC236}">
                <a16:creationId xmlns:a16="http://schemas.microsoft.com/office/drawing/2014/main" id="{7A0DD8B9-6DD2-7410-1C54-E4FD240159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8600" y="228600"/>
            <a:ext cx="1828800" cy="901874"/>
          </a:xfrm>
          <a:prstGeom prst="rect">
            <a:avLst/>
          </a:prstGeom>
        </p:spPr>
      </p:pic>
      <p:sp>
        <p:nvSpPr>
          <p:cNvPr id="2" name="Text Box">
            <a:extLst>
              <a:ext uri="{FF2B5EF4-FFF2-40B4-BE49-F238E27FC236}">
                <a16:creationId xmlns:a16="http://schemas.microsoft.com/office/drawing/2014/main" id="{427F2EF6-2099-8CCE-4D41-BC16D90DBDA2}"/>
              </a:ext>
            </a:extLst>
          </p:cNvPr>
          <p:cNvSpPr txBox="1"/>
          <p:nvPr userDrawn="1"/>
        </p:nvSpPr>
        <p:spPr>
          <a:xfrm>
            <a:off x="457199" y="6310313"/>
            <a:ext cx="5492751" cy="4085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 anchorCtr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© 2025 AT&amp;T Intellectual Property. AT&amp;T and globe logo are registered trademarks and service marks of </a:t>
            </a:r>
            <a:b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</a:br>
            <a:r>
              <a: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Intellectual Property and/or AT&amp;T affiliated companies. All other marks are the property of their respective owners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TT Aleck Sans" panose="020B0503020203020204" pitchFamily="34" charset="0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TT Aleck Sans" panose="020B0503020203020204" pitchFamily="34" charset="0"/>
                <a:ea typeface="+mn-ea"/>
                <a:cs typeface="+mn-cs"/>
              </a:rPr>
              <a:t>AT&amp;T Proprietary (Internal Use Only) - Not for use or disclosure outside the AT&amp;T companies except under written agreement</a:t>
            </a:r>
          </a:p>
        </p:txBody>
      </p:sp>
      <p:pic>
        <p:nvPicPr>
          <p:cNvPr id="3" name="Picture Placeholder 11" descr="A black and white striped sphere&#10;&#10;Description automatically generated">
            <a:extLst>
              <a:ext uri="{FF2B5EF4-FFF2-40B4-BE49-F238E27FC236}">
                <a16:creationId xmlns:a16="http://schemas.microsoft.com/office/drawing/2014/main" id="{A0DD03ED-918A-01AD-532D-D79E45ED67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0000"/>
          </a:blip>
          <a:srcRect t="4129" b="4129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A8FB8BE-F3F1-8FBA-51AE-CC0B24453FEC}"/>
              </a:ext>
            </a:extLst>
          </p:cNvPr>
          <p:cNvCxnSpPr>
            <a:cxnSpLocks/>
          </p:cNvCxnSpPr>
          <p:nvPr userDrawn="1"/>
        </p:nvCxnSpPr>
        <p:spPr>
          <a:xfrm>
            <a:off x="2056563" y="337203"/>
            <a:ext cx="0" cy="6748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 black and white logo&#10;&#10;Description automatically generated">
            <a:extLst>
              <a:ext uri="{FF2B5EF4-FFF2-40B4-BE49-F238E27FC236}">
                <a16:creationId xmlns:a16="http://schemas.microsoft.com/office/drawing/2014/main" id="{59EAB658-C24A-D3AE-92AC-5A6A04DE1F1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463048"/>
            <a:ext cx="600022" cy="45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759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C0A120-395D-EE18-7297-48EF598CC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10A010-C80D-FFF9-E1AB-D772AA998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F5A106-4E32-42B4-9901-80E95E80D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46EA5-DACE-4005-902A-FA578417C0BA}" type="datetimeFigureOut">
              <a:rPr lang="en-US" smtClean="0"/>
              <a:t>4/24/2025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1DE75-A4C4-EBAC-9C2C-9BB97D86BC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82830-C2FB-906C-AE34-30CD1B136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9EECD-9D76-4BA9-9068-F98D2A36B2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01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4" r:id="rId3"/>
    <p:sldLayoutId id="2147483657" r:id="rId4"/>
    <p:sldLayoutId id="214748365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www.linkedin.com/feed/update/urn:li:activity:7307755025173266432" TargetMode="Externa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posts/att_lifeatatt-activity-7312458695961911296-qK24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hyperlink" Target="https://www.linkedin.com/posts/att_lifeatatt-activity-7308547709915840514--1y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hyperlink" Target="https://www.linkedin.com/posts/att_lifeatatt-activity-7309197205578428416-wyBO" TargetMode="External"/><Relationship Id="rId5" Type="http://schemas.openxmlformats.org/officeDocument/2006/relationships/image" Target="../media/image10.png"/><Relationship Id="rId10" Type="http://schemas.openxmlformats.org/officeDocument/2006/relationships/hyperlink" Target="https://www.linkedin.com/posts/att_marchmadness-lifeatatt-activity-7311009144478539776-Jm0h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s://www.linkedin.com/posts/att_lifeatatt-activity-7311733923665911826-KAJr?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1B76D4-CFB0-7808-4CD2-6342459A3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67" y="1463039"/>
            <a:ext cx="9868119" cy="3474720"/>
          </a:xfrm>
        </p:spPr>
        <p:txBody>
          <a:bodyPr/>
          <a:lstStyle/>
          <a:p>
            <a:r>
              <a:rPr lang="en-US" dirty="0">
                <a:latin typeface="ATT Aleck Sans Medium" panose="020B0603020203020204" pitchFamily="34" charset="0"/>
                <a:cs typeface="ATT Aleck Sans Medium" panose="020B0603020203020204" pitchFamily="34" charset="0"/>
              </a:rPr>
              <a:t>2025 AT&amp;T/Radancy March Madness W3 Award Submission</a:t>
            </a:r>
            <a:br>
              <a:rPr lang="en-US" sz="5400" dirty="0">
                <a:latin typeface="ATT Aleck Sans Black" panose="020B0803020203020204" pitchFamily="34" charset="0"/>
                <a:cs typeface="ATT Aleck Sans Black" panose="020B0803020203020204" pitchFamily="34" charset="0"/>
              </a:rPr>
            </a:br>
            <a:r>
              <a:rPr lang="en-US" sz="3200" dirty="0">
                <a:latin typeface="ATT Aleck Sans Light" panose="020B0403020203020204" pitchFamily="34" charset="0"/>
                <a:cs typeface="ATT Aleck Sans Light" panose="020B0403020203020204" pitchFamily="34" charset="0"/>
              </a:rPr>
              <a:t>Talent Attraction Activation</a:t>
            </a:r>
            <a:endParaRPr lang="en-US" sz="5400" dirty="0">
              <a:latin typeface="ATT Aleck Sans Light" panose="020B0403020203020204" pitchFamily="34" charset="0"/>
              <a:cs typeface="ATT Aleck Sans Light" panose="020B04030202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208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1EBBE2B-0676-6DDF-E705-C64A6321A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4972" y="196507"/>
            <a:ext cx="11277600" cy="446785"/>
          </a:xfrm>
        </p:spPr>
        <p:txBody>
          <a:bodyPr/>
          <a:lstStyle/>
          <a:p>
            <a:r>
              <a:rPr lang="en-US" b="0" spc="-60">
                <a:latin typeface="ATT Aleck Sans Medium"/>
                <a:cs typeface="ATT Aleck Sans Medium"/>
              </a:rPr>
              <a:t>March Madness Talent Attraction Connection</a:t>
            </a:r>
            <a:r>
              <a:rPr lang="en-US" spc="-95">
                <a:latin typeface="ATT Aleck Sans Medium"/>
                <a:cs typeface="ATT Aleck Sans Medium"/>
              </a:rPr>
              <a:t>	</a:t>
            </a:r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64B749-B532-07BF-CD37-21E011B9EB05}"/>
              </a:ext>
            </a:extLst>
          </p:cNvPr>
          <p:cNvSpPr txBox="1"/>
          <p:nvPr/>
        </p:nvSpPr>
        <p:spPr>
          <a:xfrm>
            <a:off x="446632" y="982805"/>
            <a:ext cx="11622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9FDB"/>
                </a:solidFill>
              </a:rPr>
              <a:t>By framing our employees as a powerhouse lineup driving seamless connectivity, we highlight the specialized skills and critical contributions that make each role essential to our business’s success. </a:t>
            </a:r>
          </a:p>
          <a:p>
            <a:pPr algn="ctr"/>
            <a:endParaRPr lang="en-US" b="1" dirty="0">
              <a:solidFill>
                <a:srgbClr val="009FDB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2EB34A-B40B-DCD3-4A89-46305C99D9B3}"/>
              </a:ext>
            </a:extLst>
          </p:cNvPr>
          <p:cNvGrpSpPr/>
          <p:nvPr/>
        </p:nvGrpSpPr>
        <p:grpSpPr>
          <a:xfrm>
            <a:off x="284972" y="2036640"/>
            <a:ext cx="11646276" cy="4821360"/>
            <a:chOff x="330571" y="1825327"/>
            <a:chExt cx="11646276" cy="4821360"/>
          </a:xfrm>
        </p:grpSpPr>
        <p:sp>
          <p:nvSpPr>
            <p:cNvPr id="133" name="object 3">
              <a:extLst>
                <a:ext uri="{FF2B5EF4-FFF2-40B4-BE49-F238E27FC236}">
                  <a16:creationId xmlns:a16="http://schemas.microsoft.com/office/drawing/2014/main" id="{9F8C42F4-6E93-00F3-984B-03562FA82409}"/>
                </a:ext>
              </a:extLst>
            </p:cNvPr>
            <p:cNvSpPr txBox="1"/>
            <p:nvPr/>
          </p:nvSpPr>
          <p:spPr>
            <a:xfrm>
              <a:off x="446632" y="6526782"/>
              <a:ext cx="5841433" cy="119905"/>
            </a:xfrm>
            <a:prstGeom prst="rect">
              <a:avLst/>
            </a:prstGeom>
          </p:spPr>
          <p:txBody>
            <a:bodyPr vert="horz" wrap="square" lIns="0" tIns="12065" rIns="0" bIns="0" rtlCol="0" anchor="t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5"/>
                </a:spcBef>
              </a:pPr>
              <a:r>
                <a:rPr lang="en-US" sz="700">
                  <a:latin typeface="ATT Aleck Sans"/>
                  <a:cs typeface="ATT Aleck Sans"/>
                </a:rPr>
                <a:t>2 	Social Media Strategy </a:t>
              </a:r>
              <a:r>
                <a:rPr sz="1050" baseline="3968">
                  <a:latin typeface="ATT Aleck Sans"/>
                  <a:cs typeface="ATT Aleck Sans"/>
                </a:rPr>
                <a:t>/</a:t>
              </a:r>
              <a:r>
                <a:rPr sz="1050" spc="-22" baseline="3968">
                  <a:latin typeface="ATT Aleck Sans"/>
                  <a:cs typeface="ATT Aleck Sans"/>
                </a:rPr>
                <a:t> </a:t>
              </a:r>
              <a:r>
                <a:rPr sz="1050" baseline="3968">
                  <a:latin typeface="ATT Aleck Sans"/>
                  <a:cs typeface="ATT Aleck Sans"/>
                </a:rPr>
                <a:t>©</a:t>
              </a:r>
              <a:r>
                <a:rPr sz="1050" spc="-22" baseline="3968">
                  <a:latin typeface="ATT Aleck Sans"/>
                  <a:cs typeface="ATT Aleck Sans"/>
                </a:rPr>
                <a:t> </a:t>
              </a:r>
              <a:r>
                <a:rPr lang="en-US" sz="1050" baseline="3968">
                  <a:latin typeface="ATT Aleck Sans"/>
                  <a:cs typeface="ATT Aleck Sans"/>
                </a:rPr>
                <a:t>2025</a:t>
              </a:r>
              <a:r>
                <a:rPr sz="1050" spc="7" baseline="3968">
                  <a:latin typeface="ATT Aleck Sans"/>
                  <a:cs typeface="ATT Aleck Sans"/>
                </a:rPr>
                <a:t> </a:t>
              </a:r>
              <a:r>
                <a:rPr sz="1050" baseline="3968">
                  <a:latin typeface="ATT Aleck Sans"/>
                  <a:cs typeface="ATT Aleck Sans"/>
                </a:rPr>
                <a:t>AT&amp;T</a:t>
              </a:r>
              <a:r>
                <a:rPr sz="1050" spc="-37" baseline="3968">
                  <a:latin typeface="ATT Aleck Sans"/>
                  <a:cs typeface="ATT Aleck Sans"/>
                </a:rPr>
                <a:t> </a:t>
              </a:r>
              <a:r>
                <a:rPr sz="1050" baseline="3968">
                  <a:latin typeface="ATT Aleck Sans"/>
                  <a:cs typeface="ATT Aleck Sans"/>
                </a:rPr>
                <a:t>Intellectual</a:t>
              </a:r>
              <a:r>
                <a:rPr sz="1050" spc="15" baseline="3968">
                  <a:latin typeface="ATT Aleck Sans"/>
                  <a:cs typeface="ATT Aleck Sans"/>
                </a:rPr>
                <a:t> </a:t>
              </a:r>
              <a:r>
                <a:rPr sz="1050" baseline="3968">
                  <a:latin typeface="ATT Aleck Sans"/>
                  <a:cs typeface="ATT Aleck Sans"/>
                </a:rPr>
                <a:t>Property</a:t>
              </a:r>
              <a:r>
                <a:rPr sz="1050" spc="37" baseline="3968">
                  <a:latin typeface="ATT Aleck Sans"/>
                  <a:cs typeface="ATT Aleck Sans"/>
                </a:rPr>
                <a:t> </a:t>
              </a:r>
              <a:r>
                <a:rPr sz="1050" baseline="3968">
                  <a:latin typeface="ATT Aleck Sans"/>
                  <a:cs typeface="ATT Aleck Sans"/>
                </a:rPr>
                <a:t>-</a:t>
              </a:r>
              <a:r>
                <a:rPr sz="1050" spc="-15" baseline="3968">
                  <a:latin typeface="ATT Aleck Sans"/>
                  <a:cs typeface="ATT Aleck Sans"/>
                </a:rPr>
                <a:t> </a:t>
              </a:r>
              <a:r>
                <a:rPr sz="1050" baseline="3968">
                  <a:latin typeface="ATT Aleck Sans"/>
                  <a:cs typeface="ATT Aleck Sans"/>
                </a:rPr>
                <a:t>AT&amp;T</a:t>
              </a:r>
              <a:r>
                <a:rPr sz="1050" spc="-37" baseline="3968">
                  <a:latin typeface="ATT Aleck Sans"/>
                  <a:cs typeface="ATT Aleck Sans"/>
                </a:rPr>
                <a:t> </a:t>
              </a:r>
              <a:r>
                <a:rPr sz="1050" spc="-15" baseline="3968">
                  <a:latin typeface="ATT Aleck Sans"/>
                  <a:cs typeface="ATT Aleck Sans"/>
                </a:rPr>
                <a:t>Proprietary</a:t>
              </a:r>
              <a:r>
                <a:rPr sz="1050" spc="52" baseline="3968">
                  <a:latin typeface="ATT Aleck Sans"/>
                  <a:cs typeface="ATT Aleck Sans"/>
                </a:rPr>
                <a:t> </a:t>
              </a:r>
              <a:r>
                <a:rPr sz="1050" baseline="3968">
                  <a:latin typeface="ATT Aleck Sans"/>
                  <a:cs typeface="ATT Aleck Sans"/>
                </a:rPr>
                <a:t>(Internal</a:t>
              </a:r>
              <a:r>
                <a:rPr sz="1050" spc="-15" baseline="3968">
                  <a:latin typeface="ATT Aleck Sans"/>
                  <a:cs typeface="ATT Aleck Sans"/>
                </a:rPr>
                <a:t> </a:t>
              </a:r>
              <a:r>
                <a:rPr sz="1050" baseline="3968">
                  <a:latin typeface="ATT Aleck Sans"/>
                  <a:cs typeface="ATT Aleck Sans"/>
                </a:rPr>
                <a:t>Use</a:t>
              </a:r>
              <a:r>
                <a:rPr sz="1050" spc="-22" baseline="3968">
                  <a:latin typeface="ATT Aleck Sans"/>
                  <a:cs typeface="ATT Aleck Sans"/>
                </a:rPr>
                <a:t> </a:t>
              </a:r>
              <a:r>
                <a:rPr sz="1050" spc="-15" baseline="3968">
                  <a:latin typeface="ATT Aleck Sans"/>
                  <a:cs typeface="ATT Aleck Sans"/>
                </a:rPr>
                <a:t>Only)</a:t>
              </a:r>
              <a:endParaRPr sz="1050" baseline="3968">
                <a:latin typeface="ATT Aleck Sans"/>
                <a:cs typeface="ATT Aleck San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D6011FB-93DA-E786-6EB3-E13149C14164}"/>
                </a:ext>
              </a:extLst>
            </p:cNvPr>
            <p:cNvSpPr txBox="1"/>
            <p:nvPr/>
          </p:nvSpPr>
          <p:spPr>
            <a:xfrm>
              <a:off x="330571" y="1928903"/>
              <a:ext cx="544506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B0F0"/>
                  </a:solidFill>
                </a:rPr>
                <a:t>“Talent Attraction Starting 5 Lineup”</a:t>
              </a:r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Our ‘starting five’ represents the elite talent propelling us forward, with each player bringing a unique edge that strengthens the entire team.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1A54FD0-A8C6-5F5B-CE7C-9782FFCBA4BB}"/>
                </a:ext>
              </a:extLst>
            </p:cNvPr>
            <p:cNvSpPr txBox="1"/>
            <p:nvPr/>
          </p:nvSpPr>
          <p:spPr>
            <a:xfrm>
              <a:off x="6167490" y="1825327"/>
              <a:ext cx="5693939" cy="2477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B0F0"/>
                  </a:solidFill>
                </a:rPr>
                <a:t>Objectives:</a:t>
              </a:r>
            </a:p>
            <a:p>
              <a:endParaRPr lang="en-US" sz="1100" dirty="0"/>
            </a:p>
            <a:p>
              <a:pPr marL="285750" indent="-285750">
                <a:buFontTx/>
                <a:buChar char="-"/>
              </a:pPr>
              <a:r>
                <a:rPr lang="en-US" dirty="0"/>
                <a:t>Present traits and skills that we would want potential candidates to possess</a:t>
              </a:r>
            </a:p>
            <a:p>
              <a:pPr marL="285750" indent="-285750">
                <a:buFontTx/>
                <a:buChar char="-"/>
              </a:pPr>
              <a:r>
                <a:rPr lang="en-US" dirty="0"/>
                <a:t>Reinforce the high caliber of existing employees, setting a clear standard</a:t>
              </a:r>
            </a:p>
            <a:p>
              <a:pPr marL="285750" indent="-285750">
                <a:buFontTx/>
                <a:buChar char="-"/>
              </a:pPr>
              <a:r>
                <a:rPr lang="en-US" dirty="0"/>
                <a:t>Engage high-potential candidates who may not be actively job-seeking but could be inspired by the culture and opportunity.</a:t>
              </a:r>
            </a:p>
          </p:txBody>
        </p:sp>
        <p:pic>
          <p:nvPicPr>
            <p:cNvPr id="5" name="144566 Att March-Madness-Hv-Highlight-Cards_031725">
              <a:hlinkClick r:id="" action="ppaction://media"/>
              <a:extLst>
                <a:ext uri="{FF2B5EF4-FFF2-40B4-BE49-F238E27FC236}">
                  <a16:creationId xmlns:a16="http://schemas.microsoft.com/office/drawing/2014/main" id="{0F1D9020-471E-887C-70CE-AD8261D57247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5"/>
            <a:stretch>
              <a:fillRect/>
            </a:stretch>
          </p:blipFill>
          <p:spPr>
            <a:xfrm>
              <a:off x="532352" y="3429000"/>
              <a:ext cx="2660815" cy="2660815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1329AF-EA10-4585-C0E7-C9611F701137}"/>
                </a:ext>
              </a:extLst>
            </p:cNvPr>
            <p:cNvSpPr txBox="1"/>
            <p:nvPr/>
          </p:nvSpPr>
          <p:spPr>
            <a:xfrm>
              <a:off x="3284892" y="5809997"/>
              <a:ext cx="115471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View Post </a:t>
              </a:r>
              <a:r>
                <a:rPr lang="en-US" sz="1200" dirty="0">
                  <a:hlinkClick r:id="rId6"/>
                </a:rPr>
                <a:t>Here</a:t>
              </a:r>
              <a:endParaRPr lang="en-US" sz="1200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C3ED33-EB18-5776-28A0-0A5A7E8B18C6}"/>
                </a:ext>
              </a:extLst>
            </p:cNvPr>
            <p:cNvSpPr txBox="1"/>
            <p:nvPr/>
          </p:nvSpPr>
          <p:spPr>
            <a:xfrm>
              <a:off x="9166858" y="4396690"/>
              <a:ext cx="280998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/>
                <a:t>Results: </a:t>
              </a:r>
              <a:r>
                <a:rPr lang="en-US" sz="2400" b="1" dirty="0"/>
                <a:t>2.0% CTR</a:t>
              </a:r>
            </a:p>
            <a:p>
              <a:r>
                <a:rPr lang="en-US" sz="2400" b="1" dirty="0"/>
                <a:t>8.4k</a:t>
              </a:r>
              <a:r>
                <a:rPr lang="en-US" sz="2400" dirty="0"/>
                <a:t> Careersite visits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279198E-AB67-0BD6-4F58-3823D8DB8ADE}"/>
                </a:ext>
              </a:extLst>
            </p:cNvPr>
            <p:cNvSpPr txBox="1"/>
            <p:nvPr/>
          </p:nvSpPr>
          <p:spPr>
            <a:xfrm>
              <a:off x="6488833" y="4427569"/>
              <a:ext cx="27138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Goal: </a:t>
              </a:r>
              <a:r>
                <a:rPr lang="en-US" sz="2400" b="1" dirty="0"/>
                <a:t>&gt;1.01% CTR</a:t>
              </a:r>
            </a:p>
            <a:p>
              <a:endParaRPr lang="en-US" sz="2400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0036428-AE9F-8C21-E5C7-7108F74D7B3A}"/>
                </a:ext>
              </a:extLst>
            </p:cNvPr>
            <p:cNvSpPr/>
            <p:nvPr/>
          </p:nvSpPr>
          <p:spPr>
            <a:xfrm>
              <a:off x="6488833" y="4302928"/>
              <a:ext cx="5372596" cy="1075896"/>
            </a:xfrm>
            <a:prstGeom prst="roundRect">
              <a:avLst/>
            </a:prstGeom>
            <a:noFill/>
            <a:ln>
              <a:solidFill>
                <a:srgbClr val="00C9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859B5249-9739-79F1-D86E-1A0AB8C8A7E2}"/>
                </a:ext>
              </a:extLst>
            </p:cNvPr>
            <p:cNvCxnSpPr>
              <a:cxnSpLocks/>
            </p:cNvCxnSpPr>
            <p:nvPr/>
          </p:nvCxnSpPr>
          <p:spPr>
            <a:xfrm>
              <a:off x="6633882" y="4894729"/>
              <a:ext cx="2151530" cy="0"/>
            </a:xfrm>
            <a:prstGeom prst="straightConnector1">
              <a:avLst/>
            </a:prstGeom>
            <a:ln>
              <a:solidFill>
                <a:srgbClr val="00C9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9151147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7576">
                <p:cTn id="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28DE24-EEE7-13A7-A5CA-298744785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Additional Content Postings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392DFA51-B969-A49F-499A-8FD25F88AD50}"/>
              </a:ext>
            </a:extLst>
          </p:cNvPr>
          <p:cNvSpPr txBox="1"/>
          <p:nvPr/>
        </p:nvSpPr>
        <p:spPr>
          <a:xfrm>
            <a:off x="446632" y="6526782"/>
            <a:ext cx="5841433" cy="119905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700">
                <a:latin typeface="ATT Aleck Sans"/>
                <a:cs typeface="ATT Aleck Sans"/>
              </a:rPr>
              <a:t>2 	Social Media Strategy </a:t>
            </a:r>
            <a:r>
              <a:rPr sz="1050" baseline="3968">
                <a:latin typeface="ATT Aleck Sans"/>
                <a:cs typeface="ATT Aleck Sans"/>
              </a:rPr>
              <a:t>/</a:t>
            </a:r>
            <a:r>
              <a:rPr sz="1050" spc="-22" baseline="3968">
                <a:latin typeface="ATT Aleck Sans"/>
                <a:cs typeface="ATT Aleck Sans"/>
              </a:rPr>
              <a:t> </a:t>
            </a:r>
            <a:r>
              <a:rPr sz="1050" baseline="3968">
                <a:latin typeface="ATT Aleck Sans"/>
                <a:cs typeface="ATT Aleck Sans"/>
              </a:rPr>
              <a:t>©</a:t>
            </a:r>
            <a:r>
              <a:rPr sz="1050" spc="-22" baseline="3968">
                <a:latin typeface="ATT Aleck Sans"/>
                <a:cs typeface="ATT Aleck Sans"/>
              </a:rPr>
              <a:t> </a:t>
            </a:r>
            <a:r>
              <a:rPr lang="en-US" sz="1050" baseline="3968">
                <a:latin typeface="ATT Aleck Sans"/>
                <a:cs typeface="ATT Aleck Sans"/>
              </a:rPr>
              <a:t>2025</a:t>
            </a:r>
            <a:r>
              <a:rPr sz="1050" spc="7" baseline="3968">
                <a:latin typeface="ATT Aleck Sans"/>
                <a:cs typeface="ATT Aleck Sans"/>
              </a:rPr>
              <a:t> </a:t>
            </a:r>
            <a:r>
              <a:rPr sz="1050" baseline="3968">
                <a:latin typeface="ATT Aleck Sans"/>
                <a:cs typeface="ATT Aleck Sans"/>
              </a:rPr>
              <a:t>AT&amp;T</a:t>
            </a:r>
            <a:r>
              <a:rPr sz="1050" spc="-37" baseline="3968">
                <a:latin typeface="ATT Aleck Sans"/>
                <a:cs typeface="ATT Aleck Sans"/>
              </a:rPr>
              <a:t> </a:t>
            </a:r>
            <a:r>
              <a:rPr sz="1050" baseline="3968">
                <a:latin typeface="ATT Aleck Sans"/>
                <a:cs typeface="ATT Aleck Sans"/>
              </a:rPr>
              <a:t>Intellectual</a:t>
            </a:r>
            <a:r>
              <a:rPr sz="1050" spc="15" baseline="3968">
                <a:latin typeface="ATT Aleck Sans"/>
                <a:cs typeface="ATT Aleck Sans"/>
              </a:rPr>
              <a:t> </a:t>
            </a:r>
            <a:r>
              <a:rPr sz="1050" baseline="3968">
                <a:latin typeface="ATT Aleck Sans"/>
                <a:cs typeface="ATT Aleck Sans"/>
              </a:rPr>
              <a:t>Property</a:t>
            </a:r>
            <a:r>
              <a:rPr sz="1050" spc="37" baseline="3968">
                <a:latin typeface="ATT Aleck Sans"/>
                <a:cs typeface="ATT Aleck Sans"/>
              </a:rPr>
              <a:t> </a:t>
            </a:r>
            <a:r>
              <a:rPr sz="1050" baseline="3968">
                <a:latin typeface="ATT Aleck Sans"/>
                <a:cs typeface="ATT Aleck Sans"/>
              </a:rPr>
              <a:t>-</a:t>
            </a:r>
            <a:r>
              <a:rPr sz="1050" spc="-15" baseline="3968">
                <a:latin typeface="ATT Aleck Sans"/>
                <a:cs typeface="ATT Aleck Sans"/>
              </a:rPr>
              <a:t> </a:t>
            </a:r>
            <a:r>
              <a:rPr sz="1050" baseline="3968">
                <a:latin typeface="ATT Aleck Sans"/>
                <a:cs typeface="ATT Aleck Sans"/>
              </a:rPr>
              <a:t>AT&amp;T</a:t>
            </a:r>
            <a:r>
              <a:rPr sz="1050" spc="-37" baseline="3968">
                <a:latin typeface="ATT Aleck Sans"/>
                <a:cs typeface="ATT Aleck Sans"/>
              </a:rPr>
              <a:t> </a:t>
            </a:r>
            <a:r>
              <a:rPr sz="1050" spc="-15" baseline="3968">
                <a:latin typeface="ATT Aleck Sans"/>
                <a:cs typeface="ATT Aleck Sans"/>
              </a:rPr>
              <a:t>Proprietary</a:t>
            </a:r>
            <a:r>
              <a:rPr sz="1050" spc="52" baseline="3968">
                <a:latin typeface="ATT Aleck Sans"/>
                <a:cs typeface="ATT Aleck Sans"/>
              </a:rPr>
              <a:t> </a:t>
            </a:r>
            <a:r>
              <a:rPr sz="1050" baseline="3968">
                <a:latin typeface="ATT Aleck Sans"/>
                <a:cs typeface="ATT Aleck Sans"/>
              </a:rPr>
              <a:t>(Internal</a:t>
            </a:r>
            <a:r>
              <a:rPr sz="1050" spc="-15" baseline="3968">
                <a:latin typeface="ATT Aleck Sans"/>
                <a:cs typeface="ATT Aleck Sans"/>
              </a:rPr>
              <a:t> </a:t>
            </a:r>
            <a:r>
              <a:rPr sz="1050" baseline="3968">
                <a:latin typeface="ATT Aleck Sans"/>
                <a:cs typeface="ATT Aleck Sans"/>
              </a:rPr>
              <a:t>Use</a:t>
            </a:r>
            <a:r>
              <a:rPr sz="1050" spc="-22" baseline="3968">
                <a:latin typeface="ATT Aleck Sans"/>
                <a:cs typeface="ATT Aleck Sans"/>
              </a:rPr>
              <a:t> </a:t>
            </a:r>
            <a:r>
              <a:rPr sz="1050" spc="-15" baseline="3968">
                <a:latin typeface="ATT Aleck Sans"/>
                <a:cs typeface="ATT Aleck Sans"/>
              </a:rPr>
              <a:t>Only)</a:t>
            </a:r>
            <a:endParaRPr sz="1050" baseline="3968">
              <a:latin typeface="ATT Aleck Sans"/>
              <a:cs typeface="ATT Aleck San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194CB1D-7CA6-2AE3-26AE-CC86849D2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898" y="1078416"/>
            <a:ext cx="2533947" cy="213816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72E4E9D-3F31-AA76-6578-622653C00F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004" y="1066329"/>
            <a:ext cx="2001328" cy="215024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B105B67-35EF-4DAB-4174-95E5191125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9491" y="1066329"/>
            <a:ext cx="2335508" cy="215068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85AE15-42F7-39EF-4E34-D2DDE4511F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3522" y="3629815"/>
            <a:ext cx="2438188" cy="252180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589F17E-3E9A-C608-607A-A5CCAE2957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7332" y="3659133"/>
            <a:ext cx="2912279" cy="249249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A0DCBA3-5A6D-9037-375A-F52F9E6A56DD}"/>
              </a:ext>
            </a:extLst>
          </p:cNvPr>
          <p:cNvSpPr txBox="1"/>
          <p:nvPr/>
        </p:nvSpPr>
        <p:spPr>
          <a:xfrm>
            <a:off x="1038885" y="3302042"/>
            <a:ext cx="291227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View post </a:t>
            </a:r>
            <a:r>
              <a:rPr lang="en-US" sz="1050" dirty="0">
                <a:hlinkClick r:id="rId8"/>
              </a:rPr>
              <a:t>here</a:t>
            </a:r>
            <a:endParaRPr lang="en-US" sz="105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E5CEA6C-59E7-36D3-6D60-1669AA2F8773}"/>
              </a:ext>
            </a:extLst>
          </p:cNvPr>
          <p:cNvSpPr txBox="1"/>
          <p:nvPr/>
        </p:nvSpPr>
        <p:spPr>
          <a:xfrm>
            <a:off x="4933112" y="3264915"/>
            <a:ext cx="252818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View post </a:t>
            </a:r>
            <a:r>
              <a:rPr lang="en-US" sz="1050" dirty="0">
                <a:hlinkClick r:id="rId9"/>
              </a:rPr>
              <a:t>here</a:t>
            </a:r>
            <a:endParaRPr lang="en-US" sz="105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7641FA4-6213-5811-418D-710B063FBE4A}"/>
              </a:ext>
            </a:extLst>
          </p:cNvPr>
          <p:cNvSpPr txBox="1"/>
          <p:nvPr/>
        </p:nvSpPr>
        <p:spPr>
          <a:xfrm>
            <a:off x="8238222" y="3264915"/>
            <a:ext cx="178432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View post </a:t>
            </a:r>
            <a:r>
              <a:rPr lang="en-US" sz="1050" dirty="0">
                <a:hlinkClick r:id="rId10"/>
              </a:rPr>
              <a:t>here</a:t>
            </a:r>
            <a:endParaRPr lang="en-US" sz="105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8F906D2-515D-8342-F4B9-12298AC87AE3}"/>
              </a:ext>
            </a:extLst>
          </p:cNvPr>
          <p:cNvSpPr txBox="1"/>
          <p:nvPr/>
        </p:nvSpPr>
        <p:spPr>
          <a:xfrm>
            <a:off x="2495025" y="6109063"/>
            <a:ext cx="282694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View post </a:t>
            </a:r>
            <a:r>
              <a:rPr lang="en-US" sz="1050" dirty="0">
                <a:hlinkClick r:id="rId11"/>
              </a:rPr>
              <a:t>here</a:t>
            </a:r>
            <a:endParaRPr lang="en-US" sz="105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C057425-0EA1-2BC5-7F2E-84F23158D8AA}"/>
              </a:ext>
            </a:extLst>
          </p:cNvPr>
          <p:cNvSpPr txBox="1"/>
          <p:nvPr/>
        </p:nvSpPr>
        <p:spPr>
          <a:xfrm>
            <a:off x="6897907" y="6109063"/>
            <a:ext cx="361154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/>
              <a:t>View </a:t>
            </a:r>
            <a:r>
              <a:rPr lang="en-US" sz="1050"/>
              <a:t>post </a:t>
            </a:r>
            <a:r>
              <a:rPr lang="en-US" sz="1050">
                <a:hlinkClick r:id="rId12"/>
              </a:rPr>
              <a:t>here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383372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233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AADB968B18AC42B01D9ED72F7C1D3D" ma:contentTypeVersion="20" ma:contentTypeDescription="Create a new document." ma:contentTypeScope="" ma:versionID="18135ab8ab7f03b139be1d04a71e10f5">
  <xsd:schema xmlns:xsd="http://www.w3.org/2001/XMLSchema" xmlns:xs="http://www.w3.org/2001/XMLSchema" xmlns:p="http://schemas.microsoft.com/office/2006/metadata/properties" xmlns:ns1="http://schemas.microsoft.com/sharepoint/v3" xmlns:ns2="2b74084b-97bf-4afb-b5ed-7033a9db9191" xmlns:ns3="deffc8e3-b4d4-4b1e-b3ba-6b6855ae20c6" targetNamespace="http://schemas.microsoft.com/office/2006/metadata/properties" ma:root="true" ma:fieldsID="dd84fb5d30deae26e8dde64921cf9619" ns1:_="" ns2:_="" ns3:_="">
    <xsd:import namespace="http://schemas.microsoft.com/sharepoint/v3"/>
    <xsd:import namespace="2b74084b-97bf-4afb-b5ed-7033a9db9191"/>
    <xsd:import namespace="deffc8e3-b4d4-4b1e-b3ba-6b6855ae20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74084b-97bf-4afb-b5ed-7033a9db9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6626bf87-923a-48ee-b954-8598de2b05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fc8e3-b4d4-4b1e-b3ba-6b6855ae20c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0c872041-87f4-43b8-af2a-62ee492b4106}" ma:internalName="TaxCatchAll" ma:showField="CatchAllData" ma:web="deffc8e3-b4d4-4b1e-b3ba-6b6855ae20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2b74084b-97bf-4afb-b5ed-7033a9db9191">
      <Terms xmlns="http://schemas.microsoft.com/office/infopath/2007/PartnerControls"/>
    </lcf76f155ced4ddcb4097134ff3c332f>
    <_ip_UnifiedCompliancePolicyProperties xmlns="http://schemas.microsoft.com/sharepoint/v3" xsi:nil="true"/>
    <TaxCatchAll xmlns="deffc8e3-b4d4-4b1e-b3ba-6b6855ae20c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1D8657-5B3B-4E76-A600-BF643E343C6F}">
  <ds:schemaRefs>
    <ds:schemaRef ds:uri="2b74084b-97bf-4afb-b5ed-7033a9db9191"/>
    <ds:schemaRef ds:uri="deffc8e3-b4d4-4b1e-b3ba-6b6855ae20c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85714C6-F7F9-4DA7-8263-C543FA17F936}">
  <ds:schemaRefs>
    <ds:schemaRef ds:uri="2b74084b-97bf-4afb-b5ed-7033a9db9191"/>
    <ds:schemaRef ds:uri="deffc8e3-b4d4-4b1e-b3ba-6b6855ae20c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628A72-8E59-4C2E-9251-B97279E43E4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741d71c-c6b6-47b0-803c-0f3b32b07556}" enabled="0" method="" siteId="{e741d71c-c6b6-47b0-803c-0f3b32b0755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1251</TotalTime>
  <Words>222</Words>
  <Application>Microsoft Office PowerPoint</Application>
  <PresentationFormat>Widescreen</PresentationFormat>
  <Paragraphs>30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ATT Aleck Sans</vt:lpstr>
      <vt:lpstr>ATT Aleck Sans Black</vt:lpstr>
      <vt:lpstr>ATT Aleck Sans Light</vt:lpstr>
      <vt:lpstr>ATT Aleck Sans Medium</vt:lpstr>
      <vt:lpstr>Calibri</vt:lpstr>
      <vt:lpstr>Calibri Light</vt:lpstr>
      <vt:lpstr>Office Theme</vt:lpstr>
      <vt:lpstr>2025 AT&amp;T/Radancy March Madness W3 Award Submission Talent Attraction Activation</vt:lpstr>
      <vt:lpstr>PowerPoint Presentation</vt:lpstr>
      <vt:lpstr>PowerPoint Presentation</vt:lpstr>
      <vt:lpstr>PowerPoint Presentation</vt:lpstr>
    </vt:vector>
  </TitlesOfParts>
  <Company>ATT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WHITLEY, ERICCA</dc:creator>
  <cp:lastModifiedBy>Personette, Amanda</cp:lastModifiedBy>
  <cp:revision>5</cp:revision>
  <dcterms:created xsi:type="dcterms:W3CDTF">2024-03-11T20:51:58Z</dcterms:created>
  <dcterms:modified xsi:type="dcterms:W3CDTF">2025-04-24T20:13:10Z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0x010100E6AADB968B18AC42B01D9ED72F7C1D3D</vt:lpwstr>
  </property>
  <property fmtid="{D5CDD505-2E9C-101B-9397-08002B2CF9AE}" pid="3" name="MediaServiceImageTags">
    <vt:lpwstr/>
  </property>
</Properties>
</file>