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21"/>
  </p:notesMasterIdLst>
  <p:handoutMasterIdLst>
    <p:handoutMasterId r:id="rId22"/>
  </p:handoutMasterIdLst>
  <p:sldIdLst>
    <p:sldId id="256" r:id="rId6"/>
    <p:sldId id="1363" r:id="rId7"/>
    <p:sldId id="1364" r:id="rId8"/>
    <p:sldId id="1365" r:id="rId9"/>
    <p:sldId id="1366" r:id="rId10"/>
    <p:sldId id="1315" r:id="rId11"/>
    <p:sldId id="1367" r:id="rId12"/>
    <p:sldId id="1345" r:id="rId13"/>
    <p:sldId id="1328" r:id="rId14"/>
    <p:sldId id="1354" r:id="rId15"/>
    <p:sldId id="1356" r:id="rId16"/>
    <p:sldId id="1346" r:id="rId17"/>
    <p:sldId id="1368" r:id="rId18"/>
    <p:sldId id="1369" r:id="rId19"/>
    <p:sldId id="1370" r:id="rId20"/>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e, Amber" initials="GA" lastIdx="2" clrIdx="0">
    <p:extLst>
      <p:ext uri="{19B8F6BF-5375-455C-9EA6-DF929625EA0E}">
        <p15:presenceInfo xmlns:p15="http://schemas.microsoft.com/office/powerpoint/2012/main" userId="S::agove@rti.org::e7f7290e-06b1-44fc-9bfc-f0fab0180b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3B795-6021-43BF-8FA2-DCF2203D4903}" v="2" dt="2023-03-20T19:11:46.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67072" autoAdjust="0"/>
  </p:normalViewPr>
  <p:slideViewPr>
    <p:cSldViewPr snapToGrid="0">
      <p:cViewPr varScale="1">
        <p:scale>
          <a:sx n="115" d="100"/>
          <a:sy n="115" d="100"/>
        </p:scale>
        <p:origin x="1230" y="84"/>
      </p:cViewPr>
      <p:guideLst>
        <p:guide orient="horz" pos="355"/>
        <p:guide pos="2880"/>
        <p:guide orient="horz" pos="612"/>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da Poole, Medina" userId="7581988d-5376-4eba-8ae1-0c391f6da221" providerId="ADAL" clId="{77CB6B59-64E2-4BF3-8BA0-ABBA84E9C57D}"/>
    <pc:docChg chg="undo custSel addSld delSld modSld sldOrd">
      <pc:chgData name="Korda Poole, Medina" userId="7581988d-5376-4eba-8ae1-0c391f6da221" providerId="ADAL" clId="{77CB6B59-64E2-4BF3-8BA0-ABBA84E9C57D}" dt="2023-02-15T15:37:37.627" v="3061" actId="26606"/>
      <pc:docMkLst>
        <pc:docMk/>
      </pc:docMkLst>
      <pc:sldChg chg="modSp mod">
        <pc:chgData name="Korda Poole, Medina" userId="7581988d-5376-4eba-8ae1-0c391f6da221" providerId="ADAL" clId="{77CB6B59-64E2-4BF3-8BA0-ABBA84E9C57D}" dt="2023-02-15T15:02:15.313" v="987" actId="20577"/>
        <pc:sldMkLst>
          <pc:docMk/>
          <pc:sldMk cId="697004669" sldId="256"/>
        </pc:sldMkLst>
        <pc:spChg chg="mod">
          <ac:chgData name="Korda Poole, Medina" userId="7581988d-5376-4eba-8ae1-0c391f6da221" providerId="ADAL" clId="{77CB6B59-64E2-4BF3-8BA0-ABBA84E9C57D}" dt="2023-02-15T15:02:15.313" v="987" actId="20577"/>
          <ac:spMkLst>
            <pc:docMk/>
            <pc:sldMk cId="697004669" sldId="256"/>
            <ac:spMk id="4" creationId="{3781D856-37F4-8541-A934-2D80C4B0DD68}"/>
          </ac:spMkLst>
        </pc:spChg>
      </pc:sldChg>
      <pc:sldChg chg="modSp mod ord">
        <pc:chgData name="Korda Poole, Medina" userId="7581988d-5376-4eba-8ae1-0c391f6da221" providerId="ADAL" clId="{77CB6B59-64E2-4BF3-8BA0-ABBA84E9C57D}" dt="2023-02-15T15:07:11.262" v="1467" actId="403"/>
        <pc:sldMkLst>
          <pc:docMk/>
          <pc:sldMk cId="812791960" sldId="1315"/>
        </pc:sldMkLst>
        <pc:spChg chg="mod">
          <ac:chgData name="Korda Poole, Medina" userId="7581988d-5376-4eba-8ae1-0c391f6da221" providerId="ADAL" clId="{77CB6B59-64E2-4BF3-8BA0-ABBA84E9C57D}" dt="2023-02-15T15:07:11.262" v="1467" actId="403"/>
          <ac:spMkLst>
            <pc:docMk/>
            <pc:sldMk cId="812791960" sldId="1315"/>
            <ac:spMk id="2" creationId="{4C5E6726-0B69-47A4-ABD0-FB64AA45F08A}"/>
          </ac:spMkLst>
        </pc:spChg>
      </pc:sldChg>
      <pc:sldChg chg="modSp mod">
        <pc:chgData name="Korda Poole, Medina" userId="7581988d-5376-4eba-8ae1-0c391f6da221" providerId="ADAL" clId="{77CB6B59-64E2-4BF3-8BA0-ABBA84E9C57D}" dt="2023-02-15T15:07:30.474" v="1472" actId="403"/>
        <pc:sldMkLst>
          <pc:docMk/>
          <pc:sldMk cId="3274700023" sldId="1317"/>
        </pc:sldMkLst>
        <pc:spChg chg="mod">
          <ac:chgData name="Korda Poole, Medina" userId="7581988d-5376-4eba-8ae1-0c391f6da221" providerId="ADAL" clId="{77CB6B59-64E2-4BF3-8BA0-ABBA84E9C57D}" dt="2023-02-15T15:07:30.474" v="1472" actId="403"/>
          <ac:spMkLst>
            <pc:docMk/>
            <pc:sldMk cId="3274700023" sldId="1317"/>
            <ac:spMk id="2" creationId="{4C5E6726-0B69-47A4-ABD0-FB64AA45F08A}"/>
          </ac:spMkLst>
        </pc:spChg>
        <pc:picChg chg="mod">
          <ac:chgData name="Korda Poole, Medina" userId="7581988d-5376-4eba-8ae1-0c391f6da221" providerId="ADAL" clId="{77CB6B59-64E2-4BF3-8BA0-ABBA84E9C57D}" dt="2023-02-15T15:07:21.918" v="1469" actId="1076"/>
          <ac:picMkLst>
            <pc:docMk/>
            <pc:sldMk cId="3274700023" sldId="1317"/>
            <ac:picMk id="6" creationId="{32FC9106-5BB1-4F21-B32C-294AF0AF9495}"/>
          </ac:picMkLst>
        </pc:picChg>
      </pc:sldChg>
      <pc:sldChg chg="modSp mod">
        <pc:chgData name="Korda Poole, Medina" userId="7581988d-5376-4eba-8ae1-0c391f6da221" providerId="ADAL" clId="{77CB6B59-64E2-4BF3-8BA0-ABBA84E9C57D}" dt="2023-02-15T15:15:11.271" v="1923" actId="313"/>
        <pc:sldMkLst>
          <pc:docMk/>
          <pc:sldMk cId="2038752541" sldId="1345"/>
        </pc:sldMkLst>
        <pc:spChg chg="mod">
          <ac:chgData name="Korda Poole, Medina" userId="7581988d-5376-4eba-8ae1-0c391f6da221" providerId="ADAL" clId="{77CB6B59-64E2-4BF3-8BA0-ABBA84E9C57D}" dt="2023-02-15T15:13:56.390" v="1669" actId="20577"/>
          <ac:spMkLst>
            <pc:docMk/>
            <pc:sldMk cId="2038752541" sldId="1345"/>
            <ac:spMk id="2" creationId="{6BD18BDF-E659-7E46-DA96-21A082A4E504}"/>
          </ac:spMkLst>
        </pc:spChg>
        <pc:spChg chg="mod">
          <ac:chgData name="Korda Poole, Medina" userId="7581988d-5376-4eba-8ae1-0c391f6da221" providerId="ADAL" clId="{77CB6B59-64E2-4BF3-8BA0-ABBA84E9C57D}" dt="2023-02-15T15:15:11.271" v="1923" actId="313"/>
          <ac:spMkLst>
            <pc:docMk/>
            <pc:sldMk cId="2038752541" sldId="1345"/>
            <ac:spMk id="8" creationId="{9FD99A5D-C015-727E-CA8B-C37D2904FA4C}"/>
          </ac:spMkLst>
        </pc:spChg>
      </pc:sldChg>
      <pc:sldChg chg="addSp modSp mod ord">
        <pc:chgData name="Korda Poole, Medina" userId="7581988d-5376-4eba-8ae1-0c391f6da221" providerId="ADAL" clId="{77CB6B59-64E2-4BF3-8BA0-ABBA84E9C57D}" dt="2023-02-15T15:25:13.811" v="2226" actId="20577"/>
        <pc:sldMkLst>
          <pc:docMk/>
          <pc:sldMk cId="1537078984" sldId="1346"/>
        </pc:sldMkLst>
        <pc:spChg chg="mod">
          <ac:chgData name="Korda Poole, Medina" userId="7581988d-5376-4eba-8ae1-0c391f6da221" providerId="ADAL" clId="{77CB6B59-64E2-4BF3-8BA0-ABBA84E9C57D}" dt="2023-02-15T15:22:27.492" v="1959" actId="20577"/>
          <ac:spMkLst>
            <pc:docMk/>
            <pc:sldMk cId="1537078984" sldId="1346"/>
            <ac:spMk id="2" creationId="{FBD7B525-7F15-116F-97FF-D0FE50038B90}"/>
          </ac:spMkLst>
        </pc:spChg>
        <pc:spChg chg="mod">
          <ac:chgData name="Korda Poole, Medina" userId="7581988d-5376-4eba-8ae1-0c391f6da221" providerId="ADAL" clId="{77CB6B59-64E2-4BF3-8BA0-ABBA84E9C57D}" dt="2023-02-15T15:07:42.763" v="1473" actId="26606"/>
          <ac:spMkLst>
            <pc:docMk/>
            <pc:sldMk cId="1537078984" sldId="1346"/>
            <ac:spMk id="3" creationId="{017421E3-6E04-0B92-2CB4-FADC8AEEB7E1}"/>
          </ac:spMkLst>
        </pc:spChg>
        <pc:spChg chg="add mod">
          <ac:chgData name="Korda Poole, Medina" userId="7581988d-5376-4eba-8ae1-0c391f6da221" providerId="ADAL" clId="{77CB6B59-64E2-4BF3-8BA0-ABBA84E9C57D}" dt="2023-02-15T15:25:13.811" v="2226" actId="20577"/>
          <ac:spMkLst>
            <pc:docMk/>
            <pc:sldMk cId="1537078984" sldId="1346"/>
            <ac:spMk id="11" creationId="{BE39B1EA-D430-E95B-7D77-575021333D39}"/>
          </ac:spMkLst>
        </pc:spChg>
        <pc:picChg chg="mod">
          <ac:chgData name="Korda Poole, Medina" userId="7581988d-5376-4eba-8ae1-0c391f6da221" providerId="ADAL" clId="{77CB6B59-64E2-4BF3-8BA0-ABBA84E9C57D}" dt="2023-02-15T15:07:42.763" v="1473" actId="26606"/>
          <ac:picMkLst>
            <pc:docMk/>
            <pc:sldMk cId="1537078984" sldId="1346"/>
            <ac:picMk id="6" creationId="{117BC71A-7921-7FC3-844D-440C333A84F2}"/>
          </ac:picMkLst>
        </pc:picChg>
      </pc:sldChg>
      <pc:sldChg chg="new del">
        <pc:chgData name="Korda Poole, Medina" userId="7581988d-5376-4eba-8ae1-0c391f6da221" providerId="ADAL" clId="{77CB6B59-64E2-4BF3-8BA0-ABBA84E9C57D}" dt="2023-02-15T14:49:43.762" v="1" actId="2696"/>
        <pc:sldMkLst>
          <pc:docMk/>
          <pc:sldMk cId="1940893441" sldId="1363"/>
        </pc:sldMkLst>
      </pc:sldChg>
      <pc:sldChg chg="modSp new mod">
        <pc:chgData name="Korda Poole, Medina" userId="7581988d-5376-4eba-8ae1-0c391f6da221" providerId="ADAL" clId="{77CB6B59-64E2-4BF3-8BA0-ABBA84E9C57D}" dt="2023-02-15T15:25:44.953" v="2256" actId="20577"/>
        <pc:sldMkLst>
          <pc:docMk/>
          <pc:sldMk cId="3763146732" sldId="1363"/>
        </pc:sldMkLst>
        <pc:spChg chg="mod">
          <ac:chgData name="Korda Poole, Medina" userId="7581988d-5376-4eba-8ae1-0c391f6da221" providerId="ADAL" clId="{77CB6B59-64E2-4BF3-8BA0-ABBA84E9C57D}" dt="2023-02-15T14:50:08.588" v="25" actId="20577"/>
          <ac:spMkLst>
            <pc:docMk/>
            <pc:sldMk cId="3763146732" sldId="1363"/>
            <ac:spMk id="2" creationId="{9D131761-F107-756B-3779-A029722670A7}"/>
          </ac:spMkLst>
        </pc:spChg>
        <pc:spChg chg="mod">
          <ac:chgData name="Korda Poole, Medina" userId="7581988d-5376-4eba-8ae1-0c391f6da221" providerId="ADAL" clId="{77CB6B59-64E2-4BF3-8BA0-ABBA84E9C57D}" dt="2023-02-15T15:25:44.953" v="2256" actId="20577"/>
          <ac:spMkLst>
            <pc:docMk/>
            <pc:sldMk cId="3763146732" sldId="1363"/>
            <ac:spMk id="3" creationId="{05424A71-A770-1A51-63F2-FFDAB9412375}"/>
          </ac:spMkLst>
        </pc:spChg>
      </pc:sldChg>
      <pc:sldChg chg="addSp delSp modSp new mod modClrScheme chgLayout">
        <pc:chgData name="Korda Poole, Medina" userId="7581988d-5376-4eba-8ae1-0c391f6da221" providerId="ADAL" clId="{77CB6B59-64E2-4BF3-8BA0-ABBA84E9C57D}" dt="2023-02-15T15:01:24.201" v="973" actId="26606"/>
        <pc:sldMkLst>
          <pc:docMk/>
          <pc:sldMk cId="578335520" sldId="1364"/>
        </pc:sldMkLst>
        <pc:spChg chg="mod">
          <ac:chgData name="Korda Poole, Medina" userId="7581988d-5376-4eba-8ae1-0c391f6da221" providerId="ADAL" clId="{77CB6B59-64E2-4BF3-8BA0-ABBA84E9C57D}" dt="2023-02-15T15:01:24.201" v="973" actId="26606"/>
          <ac:spMkLst>
            <pc:docMk/>
            <pc:sldMk cId="578335520" sldId="1364"/>
            <ac:spMk id="2" creationId="{D8F0E2C4-BFF3-7683-BA02-DC2E4C2182B6}"/>
          </ac:spMkLst>
        </pc:spChg>
        <pc:spChg chg="add del mod ord">
          <ac:chgData name="Korda Poole, Medina" userId="7581988d-5376-4eba-8ae1-0c391f6da221" providerId="ADAL" clId="{77CB6B59-64E2-4BF3-8BA0-ABBA84E9C57D}" dt="2023-02-15T15:01:24.201" v="973" actId="26606"/>
          <ac:spMkLst>
            <pc:docMk/>
            <pc:sldMk cId="578335520" sldId="1364"/>
            <ac:spMk id="3" creationId="{B61BB90E-FC2D-79D3-4C1F-BC8A87A3B90C}"/>
          </ac:spMkLst>
        </pc:spChg>
        <pc:spChg chg="mod">
          <ac:chgData name="Korda Poole, Medina" userId="7581988d-5376-4eba-8ae1-0c391f6da221" providerId="ADAL" clId="{77CB6B59-64E2-4BF3-8BA0-ABBA84E9C57D}" dt="2023-02-15T15:01:24.201" v="973" actId="26606"/>
          <ac:spMkLst>
            <pc:docMk/>
            <pc:sldMk cId="578335520" sldId="1364"/>
            <ac:spMk id="4" creationId="{029B98EF-7766-C9E3-1ABF-0E85638F69C1}"/>
          </ac:spMkLst>
        </pc:spChg>
        <pc:picChg chg="add del mod">
          <ac:chgData name="Korda Poole, Medina" userId="7581988d-5376-4eba-8ae1-0c391f6da221" providerId="ADAL" clId="{77CB6B59-64E2-4BF3-8BA0-ABBA84E9C57D}" dt="2023-02-15T15:01:07.083" v="961"/>
          <ac:picMkLst>
            <pc:docMk/>
            <pc:sldMk cId="578335520" sldId="1364"/>
            <ac:picMk id="6" creationId="{8F9660D7-0DD9-6F74-1606-15D199F22958}"/>
          </ac:picMkLst>
        </pc:picChg>
        <pc:picChg chg="add mod">
          <ac:chgData name="Korda Poole, Medina" userId="7581988d-5376-4eba-8ae1-0c391f6da221" providerId="ADAL" clId="{77CB6B59-64E2-4BF3-8BA0-ABBA84E9C57D}" dt="2023-02-15T15:01:24.201" v="973" actId="26606"/>
          <ac:picMkLst>
            <pc:docMk/>
            <pc:sldMk cId="578335520" sldId="1364"/>
            <ac:picMk id="8" creationId="{818C3517-7722-6B09-E02D-B4FD4F74A230}"/>
          </ac:picMkLst>
        </pc:picChg>
      </pc:sldChg>
      <pc:sldChg chg="addSp modSp add mod modClrScheme chgLayout">
        <pc:chgData name="Korda Poole, Medina" userId="7581988d-5376-4eba-8ae1-0c391f6da221" providerId="ADAL" clId="{77CB6B59-64E2-4BF3-8BA0-ABBA84E9C57D}" dt="2023-02-15T14:59:59.820" v="955" actId="26606"/>
        <pc:sldMkLst>
          <pc:docMk/>
          <pc:sldMk cId="3103135796" sldId="1365"/>
        </pc:sldMkLst>
        <pc:spChg chg="mod">
          <ac:chgData name="Korda Poole, Medina" userId="7581988d-5376-4eba-8ae1-0c391f6da221" providerId="ADAL" clId="{77CB6B59-64E2-4BF3-8BA0-ABBA84E9C57D}" dt="2023-02-15T14:59:59.820" v="955" actId="26606"/>
          <ac:spMkLst>
            <pc:docMk/>
            <pc:sldMk cId="3103135796" sldId="1365"/>
            <ac:spMk id="2" creationId="{D8F0E2C4-BFF3-7683-BA02-DC2E4C2182B6}"/>
          </ac:spMkLst>
        </pc:spChg>
        <pc:spChg chg="mod ord">
          <ac:chgData name="Korda Poole, Medina" userId="7581988d-5376-4eba-8ae1-0c391f6da221" providerId="ADAL" clId="{77CB6B59-64E2-4BF3-8BA0-ABBA84E9C57D}" dt="2023-02-15T14:59:59.820" v="955" actId="26606"/>
          <ac:spMkLst>
            <pc:docMk/>
            <pc:sldMk cId="3103135796" sldId="1365"/>
            <ac:spMk id="3" creationId="{B61BB90E-FC2D-79D3-4C1F-BC8A87A3B90C}"/>
          </ac:spMkLst>
        </pc:spChg>
        <pc:spChg chg="mod">
          <ac:chgData name="Korda Poole, Medina" userId="7581988d-5376-4eba-8ae1-0c391f6da221" providerId="ADAL" clId="{77CB6B59-64E2-4BF3-8BA0-ABBA84E9C57D}" dt="2023-02-15T14:59:59.820" v="955" actId="26606"/>
          <ac:spMkLst>
            <pc:docMk/>
            <pc:sldMk cId="3103135796" sldId="1365"/>
            <ac:spMk id="4" creationId="{029B98EF-7766-C9E3-1ABF-0E85638F69C1}"/>
          </ac:spMkLst>
        </pc:spChg>
        <pc:picChg chg="add mod">
          <ac:chgData name="Korda Poole, Medina" userId="7581988d-5376-4eba-8ae1-0c391f6da221" providerId="ADAL" clId="{77CB6B59-64E2-4BF3-8BA0-ABBA84E9C57D}" dt="2023-02-15T14:59:59.820" v="955" actId="26606"/>
          <ac:picMkLst>
            <pc:docMk/>
            <pc:sldMk cId="3103135796" sldId="1365"/>
            <ac:picMk id="6" creationId="{DC54F3E7-816B-604D-35A7-B5FA7C640735}"/>
          </ac:picMkLst>
        </pc:picChg>
      </pc:sldChg>
      <pc:sldChg chg="addSp delSp modSp add mod modClrScheme chgLayout">
        <pc:chgData name="Korda Poole, Medina" userId="7581988d-5376-4eba-8ae1-0c391f6da221" providerId="ADAL" clId="{77CB6B59-64E2-4BF3-8BA0-ABBA84E9C57D}" dt="2023-02-15T15:07:01.947" v="1465" actId="20577"/>
        <pc:sldMkLst>
          <pc:docMk/>
          <pc:sldMk cId="2274437926" sldId="1366"/>
        </pc:sldMkLst>
        <pc:spChg chg="mod">
          <ac:chgData name="Korda Poole, Medina" userId="7581988d-5376-4eba-8ae1-0c391f6da221" providerId="ADAL" clId="{77CB6B59-64E2-4BF3-8BA0-ABBA84E9C57D}" dt="2023-02-15T15:07:01.947" v="1465" actId="20577"/>
          <ac:spMkLst>
            <pc:docMk/>
            <pc:sldMk cId="2274437926" sldId="1366"/>
            <ac:spMk id="2" creationId="{D8F0E2C4-BFF3-7683-BA02-DC2E4C2182B6}"/>
          </ac:spMkLst>
        </pc:spChg>
        <pc:spChg chg="mod">
          <ac:chgData name="Korda Poole, Medina" userId="7581988d-5376-4eba-8ae1-0c391f6da221" providerId="ADAL" clId="{77CB6B59-64E2-4BF3-8BA0-ABBA84E9C57D}" dt="2023-02-15T15:06:04.480" v="1447" actId="313"/>
          <ac:spMkLst>
            <pc:docMk/>
            <pc:sldMk cId="2274437926" sldId="1366"/>
            <ac:spMk id="3" creationId="{B61BB90E-FC2D-79D3-4C1F-BC8A87A3B90C}"/>
          </ac:spMkLst>
        </pc:spChg>
        <pc:spChg chg="mod">
          <ac:chgData name="Korda Poole, Medina" userId="7581988d-5376-4eba-8ae1-0c391f6da221" providerId="ADAL" clId="{77CB6B59-64E2-4BF3-8BA0-ABBA84E9C57D}" dt="2023-02-15T15:05:55.877" v="1446" actId="26606"/>
          <ac:spMkLst>
            <pc:docMk/>
            <pc:sldMk cId="2274437926" sldId="1366"/>
            <ac:spMk id="4" creationId="{029B98EF-7766-C9E3-1ABF-0E85638F69C1}"/>
          </ac:spMkLst>
        </pc:spChg>
        <pc:picChg chg="del">
          <ac:chgData name="Korda Poole, Medina" userId="7581988d-5376-4eba-8ae1-0c391f6da221" providerId="ADAL" clId="{77CB6B59-64E2-4BF3-8BA0-ABBA84E9C57D}" dt="2023-02-15T15:02:54.022" v="989" actId="478"/>
          <ac:picMkLst>
            <pc:docMk/>
            <pc:sldMk cId="2274437926" sldId="1366"/>
            <ac:picMk id="6" creationId="{DC54F3E7-816B-604D-35A7-B5FA7C640735}"/>
          </ac:picMkLst>
        </pc:picChg>
        <pc:picChg chg="add mod">
          <ac:chgData name="Korda Poole, Medina" userId="7581988d-5376-4eba-8ae1-0c391f6da221" providerId="ADAL" clId="{77CB6B59-64E2-4BF3-8BA0-ABBA84E9C57D}" dt="2023-02-15T15:05:55.877" v="1446" actId="26606"/>
          <ac:picMkLst>
            <pc:docMk/>
            <pc:sldMk cId="2274437926" sldId="1366"/>
            <ac:picMk id="7" creationId="{098307A4-33E2-F90C-3B60-32B5BFA80B1C}"/>
          </ac:picMkLst>
        </pc:picChg>
      </pc:sldChg>
      <pc:sldChg chg="addSp delSp modSp add mod ord">
        <pc:chgData name="Korda Poole, Medina" userId="7581988d-5376-4eba-8ae1-0c391f6da221" providerId="ADAL" clId="{77CB6B59-64E2-4BF3-8BA0-ABBA84E9C57D}" dt="2023-02-15T15:12:44.001" v="1620" actId="403"/>
        <pc:sldMkLst>
          <pc:docMk/>
          <pc:sldMk cId="2766497026" sldId="1367"/>
        </pc:sldMkLst>
        <pc:spChg chg="mod">
          <ac:chgData name="Korda Poole, Medina" userId="7581988d-5376-4eba-8ae1-0c391f6da221" providerId="ADAL" clId="{77CB6B59-64E2-4BF3-8BA0-ABBA84E9C57D}" dt="2023-02-15T15:12:21.661" v="1619" actId="20577"/>
          <ac:spMkLst>
            <pc:docMk/>
            <pc:sldMk cId="2766497026" sldId="1367"/>
            <ac:spMk id="2" creationId="{D8F0E2C4-BFF3-7683-BA02-DC2E4C2182B6}"/>
          </ac:spMkLst>
        </pc:spChg>
        <pc:spChg chg="mod ord">
          <ac:chgData name="Korda Poole, Medina" userId="7581988d-5376-4eba-8ae1-0c391f6da221" providerId="ADAL" clId="{77CB6B59-64E2-4BF3-8BA0-ABBA84E9C57D}" dt="2023-02-15T15:12:44.001" v="1620" actId="403"/>
          <ac:spMkLst>
            <pc:docMk/>
            <pc:sldMk cId="2766497026" sldId="1367"/>
            <ac:spMk id="3" creationId="{B61BB90E-FC2D-79D3-4C1F-BC8A87A3B90C}"/>
          </ac:spMkLst>
        </pc:spChg>
        <pc:picChg chg="add mod">
          <ac:chgData name="Korda Poole, Medina" userId="7581988d-5376-4eba-8ae1-0c391f6da221" providerId="ADAL" clId="{77CB6B59-64E2-4BF3-8BA0-ABBA84E9C57D}" dt="2023-02-15T15:09:58.323" v="1497" actId="26606"/>
          <ac:picMkLst>
            <pc:docMk/>
            <pc:sldMk cId="2766497026" sldId="1367"/>
            <ac:picMk id="6" creationId="{8CED8033-1131-A010-8665-630F4186AC27}"/>
          </ac:picMkLst>
        </pc:picChg>
        <pc:picChg chg="del">
          <ac:chgData name="Korda Poole, Medina" userId="7581988d-5376-4eba-8ae1-0c391f6da221" providerId="ADAL" clId="{77CB6B59-64E2-4BF3-8BA0-ABBA84E9C57D}" dt="2023-02-15T15:09:34.047" v="1491" actId="478"/>
          <ac:picMkLst>
            <pc:docMk/>
            <pc:sldMk cId="2766497026" sldId="1367"/>
            <ac:picMk id="7" creationId="{098307A4-33E2-F90C-3B60-32B5BFA80B1C}"/>
          </ac:picMkLst>
        </pc:picChg>
        <pc:picChg chg="add del mod">
          <ac:chgData name="Korda Poole, Medina" userId="7581988d-5376-4eba-8ae1-0c391f6da221" providerId="ADAL" clId="{77CB6B59-64E2-4BF3-8BA0-ABBA84E9C57D}" dt="2023-02-15T15:10:42" v="1542"/>
          <ac:picMkLst>
            <pc:docMk/>
            <pc:sldMk cId="2766497026" sldId="1367"/>
            <ac:picMk id="9" creationId="{0EF739DD-86C0-1E47-4221-AB7F268ED65E}"/>
          </ac:picMkLst>
        </pc:picChg>
      </pc:sldChg>
      <pc:sldChg chg="addSp delSp modSp add mod">
        <pc:chgData name="Korda Poole, Medina" userId="7581988d-5376-4eba-8ae1-0c391f6da221" providerId="ADAL" clId="{77CB6B59-64E2-4BF3-8BA0-ABBA84E9C57D}" dt="2023-02-15T15:33:03.653" v="2747" actId="5793"/>
        <pc:sldMkLst>
          <pc:docMk/>
          <pc:sldMk cId="3642557280" sldId="1368"/>
        </pc:sldMkLst>
        <pc:spChg chg="mod">
          <ac:chgData name="Korda Poole, Medina" userId="7581988d-5376-4eba-8ae1-0c391f6da221" providerId="ADAL" clId="{77CB6B59-64E2-4BF3-8BA0-ABBA84E9C57D}" dt="2023-02-15T15:25:32.898" v="2254" actId="20577"/>
          <ac:spMkLst>
            <pc:docMk/>
            <pc:sldMk cId="3642557280" sldId="1368"/>
            <ac:spMk id="2" creationId="{FBD7B525-7F15-116F-97FF-D0FE50038B90}"/>
          </ac:spMkLst>
        </pc:spChg>
        <pc:spChg chg="add del mod">
          <ac:chgData name="Korda Poole, Medina" userId="7581988d-5376-4eba-8ae1-0c391f6da221" providerId="ADAL" clId="{77CB6B59-64E2-4BF3-8BA0-ABBA84E9C57D}" dt="2023-02-15T15:30:30.627" v="2258"/>
          <ac:spMkLst>
            <pc:docMk/>
            <pc:sldMk cId="3642557280" sldId="1368"/>
            <ac:spMk id="5" creationId="{C7873DF3-9CBA-11C1-813A-83B52586D07B}"/>
          </ac:spMkLst>
        </pc:spChg>
        <pc:spChg chg="mod">
          <ac:chgData name="Korda Poole, Medina" userId="7581988d-5376-4eba-8ae1-0c391f6da221" providerId="ADAL" clId="{77CB6B59-64E2-4BF3-8BA0-ABBA84E9C57D}" dt="2023-02-15T15:33:03.653" v="2747" actId="5793"/>
          <ac:spMkLst>
            <pc:docMk/>
            <pc:sldMk cId="3642557280" sldId="1368"/>
            <ac:spMk id="11" creationId="{BE39B1EA-D430-E95B-7D77-575021333D39}"/>
          </ac:spMkLst>
        </pc:spChg>
        <pc:picChg chg="del">
          <ac:chgData name="Korda Poole, Medina" userId="7581988d-5376-4eba-8ae1-0c391f6da221" providerId="ADAL" clId="{77CB6B59-64E2-4BF3-8BA0-ABBA84E9C57D}" dt="2023-02-15T15:30:13.195" v="2257" actId="478"/>
          <ac:picMkLst>
            <pc:docMk/>
            <pc:sldMk cId="3642557280" sldId="1368"/>
            <ac:picMk id="6" creationId="{117BC71A-7921-7FC3-844D-440C333A84F2}"/>
          </ac:picMkLst>
        </pc:picChg>
        <pc:picChg chg="add mod">
          <ac:chgData name="Korda Poole, Medina" userId="7581988d-5376-4eba-8ae1-0c391f6da221" providerId="ADAL" clId="{77CB6B59-64E2-4BF3-8BA0-ABBA84E9C57D}" dt="2023-02-15T15:30:38.446" v="2259" actId="27614"/>
          <ac:picMkLst>
            <pc:docMk/>
            <pc:sldMk cId="3642557280" sldId="1368"/>
            <ac:picMk id="8" creationId="{4A52784B-682E-CD74-7151-2FDD1BE84688}"/>
          </ac:picMkLst>
        </pc:picChg>
      </pc:sldChg>
      <pc:sldChg chg="addSp delSp modSp new mod">
        <pc:chgData name="Korda Poole, Medina" userId="7581988d-5376-4eba-8ae1-0c391f6da221" providerId="ADAL" clId="{77CB6B59-64E2-4BF3-8BA0-ABBA84E9C57D}" dt="2023-02-15T15:37:37.627" v="3061" actId="26606"/>
        <pc:sldMkLst>
          <pc:docMk/>
          <pc:sldMk cId="2366513931" sldId="1369"/>
        </pc:sldMkLst>
        <pc:spChg chg="mod">
          <ac:chgData name="Korda Poole, Medina" userId="7581988d-5376-4eba-8ae1-0c391f6da221" providerId="ADAL" clId="{77CB6B59-64E2-4BF3-8BA0-ABBA84E9C57D}" dt="2023-02-15T15:37:37.627" v="3061" actId="26606"/>
          <ac:spMkLst>
            <pc:docMk/>
            <pc:sldMk cId="2366513931" sldId="1369"/>
            <ac:spMk id="2" creationId="{C032DC62-1839-6CBB-09C8-42CE39B641D9}"/>
          </ac:spMkLst>
        </pc:spChg>
        <pc:spChg chg="mod">
          <ac:chgData name="Korda Poole, Medina" userId="7581988d-5376-4eba-8ae1-0c391f6da221" providerId="ADAL" clId="{77CB6B59-64E2-4BF3-8BA0-ABBA84E9C57D}" dt="2023-02-15T15:37:37.627" v="3061" actId="26606"/>
          <ac:spMkLst>
            <pc:docMk/>
            <pc:sldMk cId="2366513931" sldId="1369"/>
            <ac:spMk id="3" creationId="{FC70A573-7782-F04F-BE19-D19C1170266D}"/>
          </ac:spMkLst>
        </pc:spChg>
        <pc:spChg chg="mod">
          <ac:chgData name="Korda Poole, Medina" userId="7581988d-5376-4eba-8ae1-0c391f6da221" providerId="ADAL" clId="{77CB6B59-64E2-4BF3-8BA0-ABBA84E9C57D}" dt="2023-02-15T15:37:37.627" v="3061" actId="26606"/>
          <ac:spMkLst>
            <pc:docMk/>
            <pc:sldMk cId="2366513931" sldId="1369"/>
            <ac:spMk id="4" creationId="{6A255626-DE89-DEA8-BC10-BBDFAA1FE823}"/>
          </ac:spMkLst>
        </pc:spChg>
        <pc:spChg chg="del">
          <ac:chgData name="Korda Poole, Medina" userId="7581988d-5376-4eba-8ae1-0c391f6da221" providerId="ADAL" clId="{77CB6B59-64E2-4BF3-8BA0-ABBA84E9C57D}" dt="2023-02-15T15:33:26.055" v="2759" actId="21"/>
          <ac:spMkLst>
            <pc:docMk/>
            <pc:sldMk cId="2366513931" sldId="1369"/>
            <ac:spMk id="5" creationId="{E7BCA838-77DD-BDA3-C4E2-C6842B8215F2}"/>
          </ac:spMkLst>
        </pc:spChg>
        <pc:picChg chg="add mod">
          <ac:chgData name="Korda Poole, Medina" userId="7581988d-5376-4eba-8ae1-0c391f6da221" providerId="ADAL" clId="{77CB6B59-64E2-4BF3-8BA0-ABBA84E9C57D}" dt="2023-02-15T15:37:37.627" v="3061" actId="26606"/>
          <ac:picMkLst>
            <pc:docMk/>
            <pc:sldMk cId="2366513931" sldId="1369"/>
            <ac:picMk id="7" creationId="{F4528C80-CD5A-5106-F3C5-27CF6EE71F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Good afternoon, dear participants of the CIES conference! We are very happy to welcome you to our presentation “FORMATIVE AND CLASSROOM OBSERVATION APPS’ ROLE IN IMPROVING TEACHING AND LEARNING“.</a:t>
            </a:r>
          </a:p>
          <a:p>
            <a:r>
              <a:rPr lang="en-US" sz="1400" dirty="0"/>
              <a:t>Let me briefly introduce myself- My name is </a:t>
            </a:r>
            <a:r>
              <a:rPr lang="en-US" sz="1400" dirty="0" err="1"/>
              <a:t>Ulanbek</a:t>
            </a:r>
            <a:r>
              <a:rPr lang="en-US" sz="1400" dirty="0"/>
              <a:t> </a:t>
            </a:r>
            <a:r>
              <a:rPr lang="en-US" sz="1400" dirty="0" err="1"/>
              <a:t>Mambetakunov</a:t>
            </a:r>
            <a:r>
              <a:rPr lang="en-US" sz="1400" dirty="0"/>
              <a:t>, Ministry of Education and Science of the  Kyrgyz Republic and my partner Aikynai Iusupova, Reading Specialist, RTI International, USAID Okuu Keremet! Project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207775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One of the </a:t>
            </a:r>
            <a:r>
              <a:rPr lang="en-US" dirty="0"/>
              <a:t>key aspects of BaalooApp is the feedback. The feedback provides 3 pieces of information.</a:t>
            </a:r>
          </a:p>
          <a:p>
            <a:pPr marL="171450" indent="-171450">
              <a:buFont typeface="Arial" panose="020B0604020202020204" pitchFamily="34" charset="0"/>
              <a:buChar char="•"/>
            </a:pPr>
            <a:r>
              <a:rPr lang="en-US" dirty="0"/>
              <a:t>1) </a:t>
            </a:r>
            <a:r>
              <a:rPr lang="en-US" b="1" dirty="0"/>
              <a:t>It summarizes </a:t>
            </a:r>
            <a:r>
              <a:rPr lang="en-US" dirty="0"/>
              <a:t>the results for a student or group of students.</a:t>
            </a:r>
          </a:p>
          <a:p>
            <a:pPr marL="171450" indent="-171450">
              <a:buFont typeface="Arial" panose="020B0604020202020204" pitchFamily="34" charset="0"/>
              <a:buChar char="•"/>
            </a:pPr>
            <a:r>
              <a:rPr lang="en-US" dirty="0"/>
              <a:t>2) </a:t>
            </a:r>
            <a:r>
              <a:rPr lang="en-US" b="1" dirty="0"/>
              <a:t>It suggests </a:t>
            </a:r>
            <a:r>
              <a:rPr lang="en-US" dirty="0"/>
              <a:t>how to formulate the results and share the feedback with these students.</a:t>
            </a:r>
          </a:p>
          <a:p>
            <a:pPr marL="171450" indent="-171450">
              <a:buFont typeface="Arial" panose="020B0604020202020204" pitchFamily="34" charset="0"/>
              <a:buChar char="•"/>
            </a:pPr>
            <a:r>
              <a:rPr lang="en-US" dirty="0"/>
              <a:t>3) It provides instructional suggestions about teaching strategies or next tasks for the teacher and student to help improve teaching and learning.</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32118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use of BaalooApp </a:t>
            </a:r>
            <a:r>
              <a:rPr lang="en-US" dirty="0"/>
              <a:t>brought a lot of positive improvements to students and teacher performance according to teachers’ perceptions:</a:t>
            </a:r>
          </a:p>
          <a:p>
            <a:pPr marL="0" indent="0">
              <a:buFont typeface="Arial" panose="020B0604020202020204" pitchFamily="34" charset="0"/>
              <a:buNone/>
            </a:pPr>
            <a:r>
              <a:rPr lang="en-US" b="1" dirty="0"/>
              <a:t>They are:</a:t>
            </a:r>
          </a:p>
          <a:p>
            <a:pPr marL="171450" indent="-171450">
              <a:buFont typeface="Arial" panose="020B0604020202020204" pitchFamily="34" charset="0"/>
              <a:buChar char="•"/>
            </a:pPr>
            <a:r>
              <a:rPr lang="en-US" dirty="0"/>
              <a:t>supportive </a:t>
            </a:r>
            <a:r>
              <a:rPr lang="en-US" b="1" dirty="0"/>
              <a:t>learning environment was created </a:t>
            </a:r>
            <a:r>
              <a:rPr lang="en-US" dirty="0"/>
              <a:t>and improvement of learning outcomes of the students (1-4 grades),</a:t>
            </a:r>
          </a:p>
          <a:p>
            <a:pPr marL="171450" indent="-171450">
              <a:buFont typeface="Arial" panose="020B0604020202020204" pitchFamily="34" charset="0"/>
              <a:buChar char="•"/>
            </a:pPr>
            <a:r>
              <a:rPr lang="en-US" dirty="0"/>
              <a:t>students </a:t>
            </a:r>
            <a:r>
              <a:rPr lang="en-US" b="1" dirty="0"/>
              <a:t>motivation enhanced</a:t>
            </a:r>
            <a:r>
              <a:rPr lang="en-US" dirty="0"/>
              <a:t>, they become more active and responsible for their learning,</a:t>
            </a:r>
          </a:p>
          <a:p>
            <a:pPr marL="171450" indent="-171450">
              <a:buFont typeface="Arial" panose="020B0604020202020204" pitchFamily="34" charset="0"/>
              <a:buChar char="•"/>
            </a:pPr>
            <a:r>
              <a:rPr lang="en-US" dirty="0"/>
              <a:t>students </a:t>
            </a:r>
            <a:r>
              <a:rPr lang="en-US" b="1" dirty="0"/>
              <a:t>freely express their </a:t>
            </a:r>
            <a:r>
              <a:rPr lang="en-US" dirty="0"/>
              <a:t>opinions and can ask questions,</a:t>
            </a:r>
          </a:p>
          <a:p>
            <a:pPr marL="171450" indent="-171450">
              <a:buFont typeface="Arial" panose="020B0604020202020204" pitchFamily="34" charset="0"/>
              <a:buChar char="•"/>
            </a:pPr>
            <a:r>
              <a:rPr lang="en-US" dirty="0"/>
              <a:t>teachers improves their digital competency,</a:t>
            </a:r>
          </a:p>
          <a:p>
            <a:pPr marL="171450" indent="-171450">
              <a:buFont typeface="Arial" panose="020B0604020202020204" pitchFamily="34" charset="0"/>
              <a:buChar char="•"/>
            </a:pPr>
            <a:r>
              <a:rPr lang="en-US" dirty="0"/>
              <a:t>teachers learnt to adjust instruction to ensure that all students are keeping pace with the learning goals,</a:t>
            </a:r>
          </a:p>
          <a:p>
            <a:pPr marL="171450" indent="-171450">
              <a:buFont typeface="Arial" panose="020B0604020202020204" pitchFamily="34" charset="0"/>
              <a:buChar char="•"/>
            </a:pPr>
            <a:r>
              <a:rPr lang="en-US" dirty="0"/>
              <a:t>teachers used more higher-order questions to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218976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successes in the use of Applications there are some challenges. They are as following:</a:t>
            </a:r>
          </a:p>
          <a:p>
            <a:r>
              <a:rPr lang="en-US" b="1" dirty="0"/>
              <a:t>SabakApp:</a:t>
            </a:r>
          </a:p>
          <a:p>
            <a:r>
              <a:rPr lang="en-US" dirty="0"/>
              <a:t>-	turnover among trained </a:t>
            </a:r>
            <a:r>
              <a:rPr lang="en-US" dirty="0" err="1"/>
              <a:t>HNU</a:t>
            </a:r>
            <a:r>
              <a:rPr lang="en-US" dirty="0"/>
              <a:t>,  IST team and </a:t>
            </a:r>
            <a:r>
              <a:rPr lang="en-US" dirty="0" err="1"/>
              <a:t>DEDs</a:t>
            </a:r>
            <a:r>
              <a:rPr lang="en-US" dirty="0"/>
              <a:t>,</a:t>
            </a:r>
          </a:p>
          <a:p>
            <a:r>
              <a:rPr lang="en-US" dirty="0"/>
              <a:t>-	low capacity building of some IST team and </a:t>
            </a:r>
            <a:r>
              <a:rPr lang="en-US" dirty="0" err="1"/>
              <a:t>DEDs</a:t>
            </a:r>
            <a:r>
              <a:rPr lang="en-US" dirty="0"/>
              <a:t> on the content of reading and math modules,</a:t>
            </a:r>
          </a:p>
          <a:p>
            <a:r>
              <a:rPr lang="en-US" dirty="0"/>
              <a:t>-	low technical skills on the use of the Application (updating the program, synchronization of the data, how to register…)</a:t>
            </a:r>
          </a:p>
          <a:p>
            <a:r>
              <a:rPr lang="en-US" dirty="0"/>
              <a:t>-	internet connection,</a:t>
            </a:r>
          </a:p>
          <a:p>
            <a:r>
              <a:rPr lang="en-US" dirty="0"/>
              <a:t>-	some teachers do not have mobile telephones or if have they do not support that program</a:t>
            </a:r>
          </a:p>
          <a:p>
            <a:r>
              <a:rPr lang="en-US" dirty="0"/>
              <a:t>-	how to work with data effectively,</a:t>
            </a:r>
          </a:p>
          <a:p>
            <a:r>
              <a:rPr lang="en-US" dirty="0"/>
              <a:t>-	overload of IST team and </a:t>
            </a:r>
            <a:r>
              <a:rPr lang="en-US" dirty="0" err="1"/>
              <a:t>DEDs</a:t>
            </a:r>
            <a:endParaRPr lang="en-US" dirty="0"/>
          </a:p>
          <a:p>
            <a:r>
              <a:rPr lang="en-US" b="1" dirty="0"/>
              <a:t>BaalooApp:</a:t>
            </a:r>
          </a:p>
          <a:p>
            <a:r>
              <a:rPr lang="en-US" dirty="0"/>
              <a:t>-	too big classes,</a:t>
            </a:r>
          </a:p>
          <a:p>
            <a:r>
              <a:rPr lang="en-US" dirty="0"/>
              <a:t>-	low technical skills on the use of the Application (updating the program, synchronization of the data, how to register…)</a:t>
            </a:r>
          </a:p>
          <a:p>
            <a:r>
              <a:rPr lang="en-US" dirty="0"/>
              <a:t>-	internet connection,</a:t>
            </a:r>
          </a:p>
          <a:p>
            <a:r>
              <a:rPr lang="en-US" dirty="0"/>
              <a:t>-	some teachers do not have mobile telephones or if have they do not support that program</a:t>
            </a:r>
          </a:p>
          <a:p>
            <a:r>
              <a:rPr lang="en-US" dirty="0"/>
              <a:t>-	how to work with data effectively,</a:t>
            </a:r>
          </a:p>
          <a:p>
            <a:r>
              <a:rPr lang="en-US" dirty="0"/>
              <a:t>-	overload of teachers,</a:t>
            </a:r>
          </a:p>
          <a:p>
            <a:r>
              <a:rPr lang="en-US" dirty="0"/>
              <a:t>-	takes time for preparation,</a:t>
            </a:r>
          </a:p>
          <a:p>
            <a:r>
              <a:rPr lang="en-US" dirty="0"/>
              <a:t>-	use of the formative assessment tools without careful planning</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168277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Formative and </a:t>
            </a:r>
            <a:r>
              <a:rPr lang="en-US" dirty="0"/>
              <a:t>classroom observation apps’ role in improving teaching and learning is great. And we should admit that benefits outweigh the challenges.</a:t>
            </a:r>
          </a:p>
          <a:p>
            <a:r>
              <a:rPr lang="en-US" dirty="0"/>
              <a:t>The project Okuu Keremet will continue with training on reading and math, so that apps continue to make even more sense.</a:t>
            </a:r>
          </a:p>
          <a:p>
            <a:r>
              <a:rPr lang="en-US" dirty="0"/>
              <a:t>Continue to refine the  tools </a:t>
            </a:r>
          </a:p>
          <a:p>
            <a:r>
              <a:rPr lang="en-US" dirty="0"/>
              <a:t>Continue dialogue with the MOE to use these app as formal tools to improve quality of instruction</a:t>
            </a:r>
          </a:p>
          <a:p>
            <a:r>
              <a:rPr lang="en-US" dirty="0"/>
              <a:t>I'd like to finish our presentation by thanking you all for your kind attention! Thank you!</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88739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168361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presentation will focus on the following topics: Education System in the Kyrgyz Republic, Okuu Keremet! project description, Technology in service of instructional improvements, Coaching App- SabakApp, Formative Assessment App – BaalooApp, Implementation challenges and Next steps.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324771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USAID funded “Okuu Keremet!” project is designed to help improve learning outcomes in reading and math among 300,000 students in grades 1-4 in 1,686 target schools in Kyrgyzstan. </a:t>
            </a:r>
            <a:endParaRPr lang="ru-RU" dirty="0"/>
          </a:p>
          <a:p>
            <a:r>
              <a:rPr lang="en-US" dirty="0"/>
              <a:t>The Objectives are: </a:t>
            </a:r>
          </a:p>
          <a:p>
            <a:r>
              <a:rPr lang="en-US" dirty="0" err="1"/>
              <a:t>1.IMPROVE</a:t>
            </a:r>
            <a:r>
              <a:rPr lang="en-US" dirty="0"/>
              <a:t> instructional quality in reading  and mathematics in primary grades 1-4</a:t>
            </a:r>
          </a:p>
          <a:p>
            <a:r>
              <a:rPr lang="en-US" dirty="0" err="1"/>
              <a:t>2.IMPROVE</a:t>
            </a:r>
            <a:r>
              <a:rPr lang="en-US" dirty="0"/>
              <a:t> formal and non-formal learning environments – by providing students with out-of-school materials and activities to reinforce learning such as SRM, community activities, communications outreach, libraries...</a:t>
            </a:r>
          </a:p>
          <a:p>
            <a:r>
              <a:rPr lang="en-US" dirty="0" err="1"/>
              <a:t>3.STRENGTHEN</a:t>
            </a:r>
            <a:r>
              <a:rPr lang="en-US" dirty="0"/>
              <a:t> education system in the primary school – quality for every child.</a:t>
            </a:r>
            <a:endParaRPr lang="ru-RU" dirty="0"/>
          </a:p>
          <a:p>
            <a:r>
              <a:rPr lang="en-US" dirty="0"/>
              <a:t>o To improve primary grade students’  performance  in target schools, the Project supported to develop two user-friendly applications: SabakApp (classroom observation) and BaalooApp (formative assessment) in four languages (Kyrgyz, Russian, Uzbek and Tajik).</a:t>
            </a:r>
          </a:p>
          <a:p>
            <a:r>
              <a:rPr lang="en-US" dirty="0"/>
              <a:t>SabakApp and BaalooApp were developed on Tangerine- open-source electronic data collection software designed for use on mobile devices, including Android tablets and smartphones.</a:t>
            </a:r>
          </a:p>
          <a:p>
            <a:r>
              <a:rPr lang="en-US" dirty="0"/>
              <a:t>Regular use of these Apps will allow primary school teachers to improve their instructions in reading and math that will result in stronger early grade students’ performance.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65632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C00000"/>
                </a:solidFill>
                <a:highlight>
                  <a:srgbClr val="FFFF00"/>
                </a:highlight>
              </a:rPr>
              <a:t>	</a:t>
            </a:r>
            <a:r>
              <a:rPr lang="en-US" sz="1400" b="1" dirty="0">
                <a:solidFill>
                  <a:srgbClr val="C00000"/>
                </a:solidFill>
                <a:highlight>
                  <a:srgbClr val="FFFF00"/>
                </a:highlight>
              </a:rPr>
              <a:t>SabakApp</a:t>
            </a:r>
            <a:r>
              <a:rPr lang="en-US" sz="1400" dirty="0">
                <a:solidFill>
                  <a:srgbClr val="C00000"/>
                </a:solidFill>
                <a:highlight>
                  <a:srgbClr val="FFFF00"/>
                </a:highlight>
              </a:rPr>
              <a:t> is a coaching application tool for classroom observation in reading and math to support teachers to improve their instructional performance</a:t>
            </a:r>
            <a:r>
              <a:rPr lang="en-US" sz="1400" dirty="0"/>
              <a:t>. This App </a:t>
            </a:r>
            <a:r>
              <a:rPr lang="en-US" sz="1400" b="1" dirty="0"/>
              <a:t>enables to conduct classroom observation, use </a:t>
            </a:r>
            <a:r>
              <a:rPr lang="en-US" sz="1400" dirty="0"/>
              <a:t>data to provide real-time focused feedback to teachers’ performance, and advice on mentoring support and modeling . It can be used by school mentors, trainers, external coaches, system staff, and officials.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	</a:t>
            </a:r>
            <a:r>
              <a:rPr lang="en-US" sz="1400" b="1" dirty="0"/>
              <a:t>All data </a:t>
            </a:r>
            <a:r>
              <a:rPr lang="en-US" sz="1400" dirty="0"/>
              <a:t>from the lesson observations syncs into a dashboard to allow across the system performance views - provides information on which schools to target. To date, more than 14,500 teachers were provided with focused mentoring support at teacher, school and district levels.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65565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r>
              <a:rPr lang="en-US" b="1" dirty="0"/>
              <a:t>On the </a:t>
            </a:r>
            <a:r>
              <a:rPr lang="en-US" dirty="0"/>
              <a:t>slide you can see the data on teacher performance in reading across the country. This data the project regularly provides to each district to analyze them and take decisions at different levels.  </a:t>
            </a:r>
          </a:p>
          <a:p>
            <a:pPr marL="0" indent="0">
              <a:buFont typeface="Arial" panose="020B0604020202020204" pitchFamily="34" charset="0"/>
              <a:buNone/>
            </a:pPr>
            <a:r>
              <a:rPr lang="en-US" dirty="0"/>
              <a:t>•	</a:t>
            </a:r>
            <a:r>
              <a:rPr lang="en-US" b="1" dirty="0"/>
              <a:t>The dashboard </a:t>
            </a:r>
            <a:r>
              <a:rPr lang="en-US" dirty="0"/>
              <a:t>tracks teachers’ progress by region, language, month, school, </a:t>
            </a:r>
            <a:r>
              <a:rPr lang="en-US" dirty="0" err="1"/>
              <a:t>etc</a:t>
            </a:r>
            <a:r>
              <a:rPr lang="en-US" dirty="0"/>
              <a:t>,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334158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a:t>As a result of the use of this application more than 40% of the primary school teachers got positive timely feedback from their mentors to enhance their performance and were provided with focused mentoring support at individual, school, and district levels by the school and district leaders. </a:t>
            </a:r>
          </a:p>
          <a:p>
            <a:pPr marL="171450" indent="-171450">
              <a:buFont typeface="Courier New" panose="02070309020205020404" pitchFamily="49" charset="0"/>
              <a:buChar char="o"/>
            </a:pPr>
            <a:r>
              <a:rPr lang="en-US" b="1" dirty="0"/>
              <a:t>At teacher level- </a:t>
            </a:r>
            <a:r>
              <a:rPr lang="en-US" dirty="0"/>
              <a:t>teachers are improving their instructional practices in reading and math, the learning environment in the classroom, the teacher-student interaction improved, the interaction between them became more trusting; teachers feel that they are more valued, became more confident and motivated in teaching students…</a:t>
            </a:r>
          </a:p>
          <a:p>
            <a:pPr marL="171450" indent="-171450">
              <a:buFont typeface="Courier New" panose="02070309020205020404" pitchFamily="49" charset="0"/>
              <a:buChar char="o"/>
            </a:pPr>
            <a:r>
              <a:rPr lang="en-US" b="1" dirty="0"/>
              <a:t>At school level- </a:t>
            </a:r>
            <a:r>
              <a:rPr lang="en-US" b="0" dirty="0"/>
              <a:t>professional learning community within the school was created, the culture of conducting lesson observations by the school administration and HMU, provision of timely and positive feedback has improved, supportive environment at schools was created, the interaction among primary school teachers, the head of the methodological unit (MU), and the school administration has improved…</a:t>
            </a:r>
          </a:p>
          <a:p>
            <a:pPr marL="171450" indent="-171450">
              <a:buFont typeface="Courier New" panose="02070309020205020404" pitchFamily="49" charset="0"/>
              <a:buChar char="o"/>
            </a:pPr>
            <a:r>
              <a:rPr lang="en-US" b="1" dirty="0"/>
              <a:t>At district level- </a:t>
            </a:r>
            <a:r>
              <a:rPr lang="en-US" b="0" dirty="0"/>
              <a:t>methodologists of </a:t>
            </a:r>
            <a:r>
              <a:rPr lang="en-US" b="0" dirty="0" err="1"/>
              <a:t>DEDs</a:t>
            </a:r>
            <a:r>
              <a:rPr lang="en-US" b="0" dirty="0"/>
              <a:t> have increased their capacity building on mentoring, become more aware of their responsibilities as a mentor (Job description): what, where, how to do?, they improved the skills in data management, collaborative analysis of them, planning, and decision making to provide addressed mentoring support to primary school teachers and IST team at district level….</a:t>
            </a:r>
          </a:p>
          <a:p>
            <a:pPr marL="171450" indent="-17145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7786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b="1" dirty="0"/>
              <a:t>BaalooApp </a:t>
            </a:r>
            <a:r>
              <a:rPr lang="en-US" b="0" dirty="0"/>
              <a:t>is a formative assessment application developed to support primary school teachers to identify strengths and weaknesses in student performance, to use differentiated instruction for their students; to provide individual descriptive and actionable feedback to students; and regularly reflect and adapt their own instruction with the aim to improve student learning outcomes. </a:t>
            </a:r>
          </a:p>
          <a:p>
            <a:pPr marL="171450" indent="-171450">
              <a:buFont typeface="Courier New" panose="02070309020205020404" pitchFamily="49" charset="0"/>
              <a:buChar char="o"/>
            </a:pPr>
            <a:r>
              <a:rPr lang="en-US" b="1" dirty="0"/>
              <a:t>It is used by</a:t>
            </a:r>
            <a:r>
              <a:rPr lang="en-US" b="0" dirty="0"/>
              <a:t> teachers and school-based coaching team. More than 14 000 teachers, 3400 school administration  and 62 methodologists from </a:t>
            </a:r>
            <a:r>
              <a:rPr lang="en-US" b="0" dirty="0" err="1"/>
              <a:t>DEDs</a:t>
            </a:r>
            <a:r>
              <a:rPr lang="en-US" b="0" dirty="0"/>
              <a:t> were taught how to use this application in reading and math. </a:t>
            </a:r>
          </a:p>
          <a:p>
            <a:pPr marL="171450" indent="-171450">
              <a:buFont typeface="Courier New" panose="02070309020205020404" pitchFamily="49" charset="0"/>
              <a:buChar char="o"/>
            </a:pPr>
            <a:r>
              <a:rPr lang="en-US" b="1" dirty="0"/>
              <a:t>Data shared </a:t>
            </a:r>
            <a:r>
              <a:rPr lang="en-US" b="0" dirty="0"/>
              <a:t>with children, teachers, and parents.</a:t>
            </a:r>
          </a:p>
          <a:p>
            <a:pPr marL="171450" indent="-171450">
              <a:buFont typeface="Courier New" panose="02070309020205020404" pitchFamily="49" charset="0"/>
              <a:buChar char="o"/>
            </a:pPr>
            <a:r>
              <a:rPr lang="en-US" b="0" dirty="0"/>
              <a:t>T</a:t>
            </a:r>
            <a:r>
              <a:rPr lang="en-US" b="1" dirty="0"/>
              <a:t>eachers </a:t>
            </a:r>
            <a:r>
              <a:rPr lang="en-US" b="0" dirty="0"/>
              <a:t>conduct formative assessment quarterly.</a:t>
            </a:r>
          </a:p>
          <a:p>
            <a:pPr marL="171450" indent="-171450">
              <a:buFont typeface="Courier New" panose="02070309020205020404" pitchFamily="49" charset="0"/>
              <a:buChar char="o"/>
            </a:pPr>
            <a:r>
              <a:rPr lang="en-US" b="0" dirty="0"/>
              <a:t>B</a:t>
            </a:r>
            <a:r>
              <a:rPr lang="en-US" b="1" dirty="0"/>
              <a:t>aalooApp</a:t>
            </a:r>
            <a:r>
              <a:rPr lang="en-US" b="0" dirty="0"/>
              <a:t> on reading and math both were approved by the Academic Council of the KAE and was recommended to use in 1687 target schools.</a:t>
            </a:r>
          </a:p>
          <a:p>
            <a:pPr marL="171450" indent="-171450">
              <a:buFont typeface="Courier New" panose="02070309020205020404" pitchFamily="49" charset="0"/>
              <a:buChar char="o"/>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144197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slide demonstrates the data on formative assessment by class, month, number of students  participated, number of teachers conducted the assessment.</a:t>
            </a:r>
          </a:p>
        </p:txBody>
      </p:sp>
      <p:sp>
        <p:nvSpPr>
          <p:cNvPr id="4" name="Slide Number Placeholder 3"/>
          <p:cNvSpPr>
            <a:spLocks noGrp="1"/>
          </p:cNvSpPr>
          <p:nvPr>
            <p:ph type="sldNum" sz="quarter" idx="5"/>
          </p:nvPr>
        </p:nvSpPr>
        <p:spPr/>
        <p:txBody>
          <a:bodyPr/>
          <a:lstStyle/>
          <a:p>
            <a:pPr marL="0" marR="0" lvl="0" indent="0" algn="r" defTabSz="930251"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0251"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311545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important aspects we want to promote by using App:  using variety of assessment tools to measure learning outcomes achievement according curriculum,  specific and timely feedback to students and teachers,  reflection and implementing recommendations for  learning and teaching improvement.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431796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62400" y="0"/>
            <a:ext cx="5181600" cy="4646496"/>
          </a:xfrm>
          <a:prstGeom prst="rect">
            <a:avLst/>
          </a:prstGeom>
        </p:spPr>
      </p:pic>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endParaRPr lang="en-US" dirty="0"/>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6" name="Text Box 14">
            <a:extLst>
              <a:ext uri="{FF2B5EF4-FFF2-40B4-BE49-F238E27FC236}">
                <a16:creationId xmlns:a16="http://schemas.microsoft.com/office/drawing/2014/main" id="{115306A3-2F40-4717-A12A-64B28277B94E}"/>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8" name="Text Box 14">
            <a:extLst>
              <a:ext uri="{FF2B5EF4-FFF2-40B4-BE49-F238E27FC236}">
                <a16:creationId xmlns:a16="http://schemas.microsoft.com/office/drawing/2014/main" id="{164EC914-AA69-4F09-A62A-B9113F391189}"/>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9" name="Text Box 14">
            <a:extLst>
              <a:ext uri="{FF2B5EF4-FFF2-40B4-BE49-F238E27FC236}">
                <a16:creationId xmlns:a16="http://schemas.microsoft.com/office/drawing/2014/main" id="{D4E56362-768A-4503-B559-B3CEBE1A40AF}"/>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5" name="Text Box 14">
            <a:extLst>
              <a:ext uri="{FF2B5EF4-FFF2-40B4-BE49-F238E27FC236}">
                <a16:creationId xmlns:a16="http://schemas.microsoft.com/office/drawing/2014/main" id="{7B2D9500-A63A-4F0F-9CED-5ADFC452B4E7}"/>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6" name="Text Box 14">
            <a:extLst>
              <a:ext uri="{FF2B5EF4-FFF2-40B4-BE49-F238E27FC236}">
                <a16:creationId xmlns:a16="http://schemas.microsoft.com/office/drawing/2014/main" id="{D52D1B10-0650-407E-AB62-F4F04F35D698}"/>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86662"/>
            <a:ext cx="3809696" cy="3174922"/>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86662"/>
            <a:ext cx="3810304" cy="3174922"/>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06072"/>
            <a:ext cx="2133600" cy="184666"/>
          </a:xfrm>
        </p:spPr>
        <p:txBody>
          <a:bodyPr/>
          <a:lstStyle>
            <a:lvl1pPr>
              <a:defRPr>
                <a:solidFill>
                  <a:srgbClr val="6C6463"/>
                </a:solidFill>
              </a:defRPr>
            </a:lvl1pPr>
          </a:lstStyle>
          <a:p>
            <a:fld id="{AB18E012-EC0C-1649-A039-CB178266D114}" type="datetime1">
              <a:rPr lang="en-US" smtClean="0"/>
              <a:t>3/20/2023</a:t>
            </a:fld>
            <a:endParaRPr lang="en-US"/>
          </a:p>
        </p:txBody>
      </p:sp>
      <p:sp>
        <p:nvSpPr>
          <p:cNvPr id="6" name="Footer Placeholder 5"/>
          <p:cNvSpPr>
            <a:spLocks noGrp="1"/>
          </p:cNvSpPr>
          <p:nvPr>
            <p:ph type="ftr" sz="quarter" idx="11"/>
          </p:nvPr>
        </p:nvSpPr>
        <p:spPr>
          <a:xfrm>
            <a:off x="3124200" y="4806072"/>
            <a:ext cx="2895600" cy="184666"/>
          </a:xfrm>
        </p:spPr>
        <p:txBody>
          <a:bodyPr/>
          <a:lstStyle>
            <a:lvl1pPr>
              <a:defRPr>
                <a:solidFill>
                  <a:srgbClr val="6C6463"/>
                </a:solidFill>
              </a:defRPr>
            </a:lvl1pPr>
          </a:lstStyle>
          <a:p>
            <a:r>
              <a:rPr lang="en-US" dirty="0"/>
              <a:t>IMPROVED BASIC EDUCATION IN THE KYRGYZ REPUBLIC</a:t>
            </a:r>
          </a:p>
        </p:txBody>
      </p:sp>
      <p:sp>
        <p:nvSpPr>
          <p:cNvPr id="7" name="Slide Number Placeholder 6"/>
          <p:cNvSpPr>
            <a:spLocks noGrp="1"/>
          </p:cNvSpPr>
          <p:nvPr>
            <p:ph type="sldNum" sz="quarter" idx="12"/>
          </p:nvPr>
        </p:nvSpPr>
        <p:spPr>
          <a:xfrm>
            <a:off x="6858000" y="4806072"/>
            <a:ext cx="2133600" cy="18466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63011"/>
            <a:ext cx="7772400" cy="572464"/>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32037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62400" y="0"/>
            <a:ext cx="5181600" cy="4646496"/>
          </a:xfrm>
          <a:prstGeom prst="rect">
            <a:avLst/>
          </a:prstGeom>
        </p:spPr>
      </p:pic>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endParaRPr lang="en-US" dirty="0"/>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endParaRPr lang="en-US" dirty="0"/>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dirty="0"/>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7" name="Text Box 14">
            <a:extLst>
              <a:ext uri="{FF2B5EF4-FFF2-40B4-BE49-F238E27FC236}">
                <a16:creationId xmlns:a16="http://schemas.microsoft.com/office/drawing/2014/main" id="{8F70F255-4848-441D-AB80-C861A0B2C21A}"/>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7" name="Text Box 14">
            <a:extLst>
              <a:ext uri="{FF2B5EF4-FFF2-40B4-BE49-F238E27FC236}">
                <a16:creationId xmlns:a16="http://schemas.microsoft.com/office/drawing/2014/main" id="{A5282512-D5E3-4F84-B5D4-4887A2784046}"/>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10" name="Text Box 14">
            <a:extLst>
              <a:ext uri="{FF2B5EF4-FFF2-40B4-BE49-F238E27FC236}">
                <a16:creationId xmlns:a16="http://schemas.microsoft.com/office/drawing/2014/main" id="{3F08F39F-BFB1-4D20-BE66-5CBC513DD536}"/>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7" name="Text Box 14">
            <a:extLst>
              <a:ext uri="{FF2B5EF4-FFF2-40B4-BE49-F238E27FC236}">
                <a16:creationId xmlns:a16="http://schemas.microsoft.com/office/drawing/2014/main" id="{817BF352-5148-4752-BDD4-7ACC14475313}"/>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8" name="Text Box 14">
            <a:extLst>
              <a:ext uri="{FF2B5EF4-FFF2-40B4-BE49-F238E27FC236}">
                <a16:creationId xmlns:a16="http://schemas.microsoft.com/office/drawing/2014/main" id="{DEA7E503-B9F6-448C-967B-002165CB6984}"/>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
        <p:nvSpPr>
          <p:cNvPr id="11" name="Text Box 14">
            <a:extLst>
              <a:ext uri="{FF2B5EF4-FFF2-40B4-BE49-F238E27FC236}">
                <a16:creationId xmlns:a16="http://schemas.microsoft.com/office/drawing/2014/main" id="{5946CD63-BBEB-44FD-9CF4-8A6EEAF584B0}"/>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8.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 id="2147484032" r:id="rId15"/>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3/20/2023</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6af31871-1a0b-4ab7-a0d7-1887d268f2c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a:xfrm>
            <a:off x="225510" y="423225"/>
            <a:ext cx="8289011" cy="572464"/>
          </a:xfrm>
        </p:spPr>
        <p:txBody>
          <a:bodyPr/>
          <a:lstStyle/>
          <a:p>
            <a:r>
              <a:rPr lang="en-US" dirty="0">
                <a:solidFill>
                  <a:schemeClr val="accent1">
                    <a:lumMod val="75000"/>
                  </a:schemeClr>
                </a:solidFill>
              </a:rPr>
              <a:t>Kyrgyz Republic</a:t>
            </a:r>
          </a:p>
        </p:txBody>
      </p:sp>
      <p:sp>
        <p:nvSpPr>
          <p:cNvPr id="3" name="Subtitle 2">
            <a:extLst>
              <a:ext uri="{FF2B5EF4-FFF2-40B4-BE49-F238E27FC236}">
                <a16:creationId xmlns:a16="http://schemas.microsoft.com/office/drawing/2014/main" id="{D7A4960A-174E-A44C-A223-BFA663AFD28C}"/>
              </a:ext>
            </a:extLst>
          </p:cNvPr>
          <p:cNvSpPr>
            <a:spLocks noGrp="1"/>
          </p:cNvSpPr>
          <p:nvPr>
            <p:ph type="subTitle" idx="1"/>
          </p:nvPr>
        </p:nvSpPr>
        <p:spPr>
          <a:xfrm>
            <a:off x="325880" y="1946569"/>
            <a:ext cx="4662560" cy="297081"/>
          </a:xfrm>
        </p:spPr>
        <p:txBody>
          <a:bodyPr/>
          <a:lstStyle/>
          <a:p>
            <a:r>
              <a:rPr lang="en-US" b="1" dirty="0"/>
              <a:t>CIES 2023</a:t>
            </a:r>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a:xfrm>
            <a:off x="225509" y="2418121"/>
            <a:ext cx="4990862" cy="1430866"/>
          </a:xfrm>
        </p:spPr>
        <p:txBody>
          <a:bodyPr/>
          <a:lstStyle/>
          <a:p>
            <a:r>
              <a:rPr lang="en-US" dirty="0">
                <a:solidFill>
                  <a:srgbClr val="002060"/>
                </a:solidFill>
                <a:latin typeface="Arial Narrow" panose="020B0606020202030204" pitchFamily="34" charset="0"/>
                <a:ea typeface="Calibri" panose="020F0502020204030204" pitchFamily="34" charset="0"/>
                <a:cs typeface="Arial" panose="020B0604020202020204" pitchFamily="34" charset="0"/>
              </a:rPr>
              <a:t>Ulanbek </a:t>
            </a:r>
            <a:r>
              <a:rPr lang="en-US" dirty="0" err="1">
                <a:solidFill>
                  <a:srgbClr val="002060"/>
                </a:solidFill>
                <a:latin typeface="Arial Narrow" panose="020B0606020202030204" pitchFamily="34" charset="0"/>
                <a:ea typeface="Calibri" panose="020F0502020204030204" pitchFamily="34" charset="0"/>
                <a:cs typeface="Arial" panose="020B0604020202020204" pitchFamily="34" charset="0"/>
              </a:rPr>
              <a:t>Mambetakunov</a:t>
            </a:r>
            <a:r>
              <a:rPr lang="en-US" dirty="0">
                <a:solidFill>
                  <a:srgbClr val="002060"/>
                </a:solidFill>
                <a:latin typeface="Arial Narrow" panose="020B0606020202030204" pitchFamily="34" charset="0"/>
                <a:ea typeface="Calibri" panose="020F0502020204030204" pitchFamily="34" charset="0"/>
                <a:cs typeface="Arial" panose="020B0604020202020204" pitchFamily="34" charset="0"/>
              </a:rPr>
              <a:t>, Ministry of Education and Science  Kyrgyz Republic  </a:t>
            </a:r>
            <a:endParaRPr lang="en-US" dirty="0">
              <a:solidFill>
                <a:srgbClr val="002060"/>
              </a:solidFill>
              <a:latin typeface="Arial Narrow" panose="020B0606020202030204" pitchFamily="34" charset="0"/>
            </a:endParaRPr>
          </a:p>
          <a:p>
            <a:r>
              <a:rPr lang="sv-SE" dirty="0">
                <a:solidFill>
                  <a:srgbClr val="002060"/>
                </a:solidFill>
                <a:latin typeface="Arial Narrow" panose="020B0606020202030204" pitchFamily="34" charset="0"/>
              </a:rPr>
              <a:t>Aikynai Iusupova, Reading Specialist, RTI International, USAID Okuu Keremet! Project</a:t>
            </a:r>
          </a:p>
          <a:p>
            <a:endParaRPr lang="sv-SE" dirty="0">
              <a:solidFill>
                <a:srgbClr val="002060"/>
              </a:solidFill>
              <a:latin typeface="Arial Narrow" panose="020B0606020202030204" pitchFamily="34" charset="0"/>
            </a:endParaRPr>
          </a:p>
        </p:txBody>
      </p:sp>
      <p:sp>
        <p:nvSpPr>
          <p:cNvPr id="8" name="Title 1">
            <a:extLst>
              <a:ext uri="{FF2B5EF4-FFF2-40B4-BE49-F238E27FC236}">
                <a16:creationId xmlns:a16="http://schemas.microsoft.com/office/drawing/2014/main" id="{07A86A04-8FD9-4074-A85C-C18E567E2810}"/>
              </a:ext>
            </a:extLst>
          </p:cNvPr>
          <p:cNvSpPr txBox="1">
            <a:spLocks/>
          </p:cNvSpPr>
          <p:nvPr/>
        </p:nvSpPr>
        <p:spPr bwMode="auto">
          <a:xfrm>
            <a:off x="225509" y="995689"/>
            <a:ext cx="8170345" cy="950880"/>
          </a:xfrm>
          <a:prstGeom prst="rect">
            <a:avLst/>
          </a:prstGeom>
          <a:noFill/>
          <a:ln w="9525" algn="ctr">
            <a:noFill/>
            <a:miter lim="800000"/>
            <a:headEnd/>
            <a:tailEnd/>
          </a:ln>
        </p:spPr>
        <p:txBody>
          <a:bodyPr vert="horz" wrap="square" lIns="91440" tIns="91440" rIns="91440" bIns="91440" numCol="1" anchor="ctr" anchorCtr="0" compatLnSpc="1">
            <a:prstTxWarp prst="textNoShape">
              <a:avLst/>
            </a:prstTxWarp>
            <a:noAutofit/>
          </a:bodyPr>
          <a:lstStyle>
            <a:lvl1pPr marL="0" algn="l" rtl="0" eaLnBrk="1" fontAlgn="base" hangingPunct="1">
              <a:lnSpc>
                <a:spcPct val="90000"/>
              </a:lnSpc>
              <a:spcBef>
                <a:spcPct val="0"/>
              </a:spcBef>
              <a:spcAft>
                <a:spcPct val="0"/>
              </a:spcAft>
              <a:defRPr sz="2800" b="1"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sz="2400" kern="0" dirty="0">
                <a:solidFill>
                  <a:schemeClr val="accent1">
                    <a:lumMod val="75000"/>
                  </a:schemeClr>
                </a:solidFill>
              </a:rPr>
              <a:t>FORMATIVE AND CLASSROOM OBSERVATION APPS’ ROLE IN IMPROVING TEACHING AND LEARNING </a:t>
            </a:r>
          </a:p>
        </p:txBody>
      </p:sp>
    </p:spTree>
    <p:extLst>
      <p:ext uri="{BB962C8B-B14F-4D97-AF65-F5344CB8AC3E}">
        <p14:creationId xmlns:p14="http://schemas.microsoft.com/office/powerpoint/2010/main" val="69700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3B7B-D33C-4947-A2AB-3F2478E55948}"/>
              </a:ext>
            </a:extLst>
          </p:cNvPr>
          <p:cNvSpPr>
            <a:spLocks noGrp="1"/>
          </p:cNvSpPr>
          <p:nvPr>
            <p:ph type="title"/>
          </p:nvPr>
        </p:nvSpPr>
        <p:spPr>
          <a:xfrm>
            <a:off x="137160" y="137160"/>
            <a:ext cx="8842248" cy="618214"/>
          </a:xfrm>
        </p:spPr>
        <p:txBody>
          <a:bodyPr/>
          <a:lstStyle/>
          <a:p>
            <a:r>
              <a:rPr lang="en-US" b="1" dirty="0"/>
              <a:t>How it works- BaalooApp</a:t>
            </a:r>
          </a:p>
        </p:txBody>
      </p:sp>
      <p:pic>
        <p:nvPicPr>
          <p:cNvPr id="5" name="Content Placeholder 4">
            <a:extLst>
              <a:ext uri="{FF2B5EF4-FFF2-40B4-BE49-F238E27FC236}">
                <a16:creationId xmlns:a16="http://schemas.microsoft.com/office/drawing/2014/main" id="{D93D5B4D-E710-AE48-0702-D7972497ECE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1398" y="836650"/>
            <a:ext cx="7753772" cy="3974113"/>
          </a:xfrm>
          <a:prstGeom prst="rect">
            <a:avLst/>
          </a:prstGeom>
        </p:spPr>
      </p:pic>
      <p:sp>
        <p:nvSpPr>
          <p:cNvPr id="4" name="Slide Number Placeholder 3">
            <a:extLst>
              <a:ext uri="{FF2B5EF4-FFF2-40B4-BE49-F238E27FC236}">
                <a16:creationId xmlns:a16="http://schemas.microsoft.com/office/drawing/2014/main" id="{9831106E-E106-C7FB-C0BC-352F23933660}"/>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81273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B634-C520-B32A-536C-2CD962D509E6}"/>
              </a:ext>
            </a:extLst>
          </p:cNvPr>
          <p:cNvSpPr>
            <a:spLocks noGrp="1"/>
          </p:cNvSpPr>
          <p:nvPr>
            <p:ph type="title"/>
          </p:nvPr>
        </p:nvSpPr>
        <p:spPr>
          <a:xfrm>
            <a:off x="137160" y="137160"/>
            <a:ext cx="8842248" cy="522798"/>
          </a:xfrm>
        </p:spPr>
        <p:txBody>
          <a:bodyPr/>
          <a:lstStyle/>
          <a:p>
            <a:r>
              <a:rPr lang="en-US" b="1" dirty="0"/>
              <a:t>Feedback- BaalooApp (reading)</a:t>
            </a:r>
          </a:p>
        </p:txBody>
      </p:sp>
      <p:pic>
        <p:nvPicPr>
          <p:cNvPr id="5" name="Content Placeholder 4">
            <a:extLst>
              <a:ext uri="{FF2B5EF4-FFF2-40B4-BE49-F238E27FC236}">
                <a16:creationId xmlns:a16="http://schemas.microsoft.com/office/drawing/2014/main" id="{1C45DCC6-ACC0-32ED-8F86-9B7A8586557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1419" y="665575"/>
            <a:ext cx="8397012" cy="4001841"/>
          </a:xfrm>
          <a:prstGeom prst="rect">
            <a:avLst/>
          </a:prstGeom>
        </p:spPr>
      </p:pic>
      <p:sp>
        <p:nvSpPr>
          <p:cNvPr id="4" name="Slide Number Placeholder 3">
            <a:extLst>
              <a:ext uri="{FF2B5EF4-FFF2-40B4-BE49-F238E27FC236}">
                <a16:creationId xmlns:a16="http://schemas.microsoft.com/office/drawing/2014/main" id="{4BFC7A70-3AC7-D2F9-11A1-F777BBA233BE}"/>
              </a:ext>
            </a:extLst>
          </p:cNvPr>
          <p:cNvSpPr>
            <a:spLocks noGrp="1"/>
          </p:cNvSpPr>
          <p:nvPr>
            <p:ph type="sldNum" sz="quarter" idx="10"/>
          </p:nvPr>
        </p:nvSpPr>
        <p:spPr/>
        <p:txBody>
          <a:bodyPr/>
          <a:lstStyle/>
          <a:p>
            <a:fld id="{D4325D4D-289E-48C1-B277-2BEB492A7D19}" type="slidenum">
              <a:rPr lang="en-US" smtClean="0"/>
              <a:pPr/>
              <a:t>11</a:t>
            </a:fld>
            <a:endParaRPr lang="en-US"/>
          </a:p>
        </p:txBody>
      </p:sp>
    </p:spTree>
    <p:extLst>
      <p:ext uri="{BB962C8B-B14F-4D97-AF65-F5344CB8AC3E}">
        <p14:creationId xmlns:p14="http://schemas.microsoft.com/office/powerpoint/2010/main" val="173490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B525-7F15-116F-97FF-D0FE50038B90}"/>
              </a:ext>
            </a:extLst>
          </p:cNvPr>
          <p:cNvSpPr>
            <a:spLocks noGrp="1"/>
          </p:cNvSpPr>
          <p:nvPr>
            <p:ph type="title"/>
          </p:nvPr>
        </p:nvSpPr>
        <p:spPr>
          <a:xfrm>
            <a:off x="137160" y="137160"/>
            <a:ext cx="8842248" cy="572464"/>
          </a:xfrm>
        </p:spPr>
        <p:txBody>
          <a:bodyPr wrap="square" anchor="ctr">
            <a:normAutofit/>
          </a:bodyPr>
          <a:lstStyle/>
          <a:p>
            <a:r>
              <a:rPr lang="en-US" b="1" dirty="0"/>
              <a:t>Formative assessment App- benefits</a:t>
            </a:r>
          </a:p>
        </p:txBody>
      </p:sp>
      <p:sp>
        <p:nvSpPr>
          <p:cNvPr id="3" name="Slide Number Placeholder 2">
            <a:extLst>
              <a:ext uri="{FF2B5EF4-FFF2-40B4-BE49-F238E27FC236}">
                <a16:creationId xmlns:a16="http://schemas.microsoft.com/office/drawing/2014/main" id="{017421E3-6E04-0B92-2CB4-FADC8AEEB7E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12</a:t>
            </a:fld>
            <a:endParaRPr lang="en-US"/>
          </a:p>
        </p:txBody>
      </p:sp>
      <p:sp>
        <p:nvSpPr>
          <p:cNvPr id="11" name="Content Placeholder 3">
            <a:extLst>
              <a:ext uri="{FF2B5EF4-FFF2-40B4-BE49-F238E27FC236}">
                <a16:creationId xmlns:a16="http://schemas.microsoft.com/office/drawing/2014/main" id="{BE39B1EA-D430-E95B-7D77-575021333D39}"/>
              </a:ext>
            </a:extLst>
          </p:cNvPr>
          <p:cNvSpPr>
            <a:spLocks noGrp="1"/>
          </p:cNvSpPr>
          <p:nvPr>
            <p:ph sz="quarter" idx="12"/>
          </p:nvPr>
        </p:nvSpPr>
        <p:spPr>
          <a:xfrm>
            <a:off x="63610" y="676274"/>
            <a:ext cx="4977518" cy="4215765"/>
          </a:xfrm>
        </p:spPr>
        <p:txBody>
          <a:bodyPr/>
          <a:lstStyle/>
          <a:p>
            <a:pPr>
              <a:lnSpc>
                <a:spcPct val="90000"/>
              </a:lnSpc>
              <a:buFont typeface="Wingdings" panose="05000000000000000000" pitchFamily="2" charset="2"/>
              <a:buChar char="Ø"/>
            </a:pPr>
            <a:r>
              <a:rPr lang="en-US" sz="1800" dirty="0"/>
              <a:t>“The use of formative assessment with BaalooApp made the teacher's job easier, in the sense that it is quick” – teacher.</a:t>
            </a:r>
          </a:p>
          <a:p>
            <a:pPr>
              <a:lnSpc>
                <a:spcPct val="90000"/>
              </a:lnSpc>
              <a:buFont typeface="Wingdings" panose="05000000000000000000" pitchFamily="2" charset="2"/>
              <a:buChar char="Ø"/>
            </a:pPr>
            <a:r>
              <a:rPr lang="en-US" sz="1800" dirty="0"/>
              <a:t>“Enables me to track students' progress toward their learning goals and helps the teacher adjust the learning process at early stage. In doing so, the student becomes more responsible for their learning” –teacher</a:t>
            </a:r>
          </a:p>
          <a:p>
            <a:pPr>
              <a:lnSpc>
                <a:spcPct val="90000"/>
              </a:lnSpc>
              <a:buFont typeface="Wingdings" panose="05000000000000000000" pitchFamily="2" charset="2"/>
              <a:buChar char="Ø"/>
            </a:pPr>
            <a:r>
              <a:rPr lang="en-US" sz="1800" b="1" dirty="0"/>
              <a:t>Other benefits: </a:t>
            </a:r>
          </a:p>
          <a:p>
            <a:pPr lvl="1">
              <a:lnSpc>
                <a:spcPct val="90000"/>
              </a:lnSpc>
              <a:buFont typeface="Wingdings" panose="05000000000000000000" pitchFamily="2" charset="2"/>
              <a:buChar char="Ø"/>
            </a:pPr>
            <a:r>
              <a:rPr lang="en-US" dirty="0"/>
              <a:t>Students freely express their opinions</a:t>
            </a:r>
          </a:p>
          <a:p>
            <a:pPr lvl="1">
              <a:lnSpc>
                <a:spcPct val="90000"/>
              </a:lnSpc>
              <a:buFont typeface="Wingdings" panose="05000000000000000000" pitchFamily="2" charset="2"/>
              <a:buChar char="Ø"/>
            </a:pPr>
            <a:r>
              <a:rPr lang="en-US" dirty="0"/>
              <a:t>Teachers using higher order questions – how and why</a:t>
            </a:r>
          </a:p>
          <a:p>
            <a:pPr lvl="1">
              <a:lnSpc>
                <a:spcPct val="90000"/>
              </a:lnSpc>
              <a:buFont typeface="Wingdings" panose="05000000000000000000" pitchFamily="2" charset="2"/>
              <a:buChar char="Ø"/>
            </a:pPr>
            <a:r>
              <a:rPr lang="en-US" dirty="0"/>
              <a:t>Improved digital literacy</a:t>
            </a:r>
          </a:p>
          <a:p>
            <a:pPr lvl="1">
              <a:lnSpc>
                <a:spcPct val="90000"/>
              </a:lnSpc>
              <a:buFont typeface="Wingdings" panose="05000000000000000000" pitchFamily="2" charset="2"/>
              <a:buChar char="Ø"/>
            </a:pPr>
            <a:r>
              <a:rPr lang="en-US" dirty="0"/>
              <a:t>Differentiated instruction becoming the norm</a:t>
            </a:r>
          </a:p>
        </p:txBody>
      </p:sp>
      <p:pic>
        <p:nvPicPr>
          <p:cNvPr id="6" name="Content Placeholder 5">
            <a:extLst>
              <a:ext uri="{FF2B5EF4-FFF2-40B4-BE49-F238E27FC236}">
                <a16:creationId xmlns:a16="http://schemas.microsoft.com/office/drawing/2014/main" id="{117BC71A-7921-7FC3-844D-440C333A84F2}"/>
              </a:ext>
            </a:extLst>
          </p:cNvPr>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b="-2"/>
          <a:stretch/>
        </p:blipFill>
        <p:spPr>
          <a:xfrm>
            <a:off x="5124538" y="914400"/>
            <a:ext cx="3854869" cy="3315694"/>
          </a:xfrm>
          <a:prstGeom prst="rect">
            <a:avLst/>
          </a:prstGeom>
          <a:noFill/>
        </p:spPr>
      </p:pic>
    </p:spTree>
    <p:extLst>
      <p:ext uri="{BB962C8B-B14F-4D97-AF65-F5344CB8AC3E}">
        <p14:creationId xmlns:p14="http://schemas.microsoft.com/office/powerpoint/2010/main" val="153707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B525-7F15-116F-97FF-D0FE50038B90}"/>
              </a:ext>
            </a:extLst>
          </p:cNvPr>
          <p:cNvSpPr>
            <a:spLocks noGrp="1"/>
          </p:cNvSpPr>
          <p:nvPr>
            <p:ph type="title"/>
          </p:nvPr>
        </p:nvSpPr>
        <p:spPr>
          <a:xfrm>
            <a:off x="137160" y="137160"/>
            <a:ext cx="8842248" cy="572464"/>
          </a:xfrm>
        </p:spPr>
        <p:txBody>
          <a:bodyPr wrap="square" anchor="ctr">
            <a:normAutofit/>
          </a:bodyPr>
          <a:lstStyle/>
          <a:p>
            <a:r>
              <a:rPr lang="en-US" b="1" dirty="0"/>
              <a:t>Implementation Challenges</a:t>
            </a:r>
          </a:p>
        </p:txBody>
      </p:sp>
      <p:sp>
        <p:nvSpPr>
          <p:cNvPr id="3" name="Slide Number Placeholder 2">
            <a:extLst>
              <a:ext uri="{FF2B5EF4-FFF2-40B4-BE49-F238E27FC236}">
                <a16:creationId xmlns:a16="http://schemas.microsoft.com/office/drawing/2014/main" id="{017421E3-6E04-0B92-2CB4-FADC8AEEB7E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13</a:t>
            </a:fld>
            <a:endParaRPr lang="en-US"/>
          </a:p>
        </p:txBody>
      </p:sp>
      <p:sp>
        <p:nvSpPr>
          <p:cNvPr id="11" name="Content Placeholder 3">
            <a:extLst>
              <a:ext uri="{FF2B5EF4-FFF2-40B4-BE49-F238E27FC236}">
                <a16:creationId xmlns:a16="http://schemas.microsoft.com/office/drawing/2014/main" id="{BE39B1EA-D430-E95B-7D77-575021333D39}"/>
              </a:ext>
            </a:extLst>
          </p:cNvPr>
          <p:cNvSpPr>
            <a:spLocks noGrp="1"/>
          </p:cNvSpPr>
          <p:nvPr>
            <p:ph sz="quarter" idx="12"/>
          </p:nvPr>
        </p:nvSpPr>
        <p:spPr>
          <a:xfrm>
            <a:off x="164593" y="812011"/>
            <a:ext cx="4617721" cy="3945191"/>
          </a:xfrm>
        </p:spPr>
        <p:txBody>
          <a:bodyPr/>
          <a:lstStyle/>
          <a:p>
            <a:pPr marL="0" indent="0">
              <a:lnSpc>
                <a:spcPct val="90000"/>
              </a:lnSpc>
              <a:buNone/>
            </a:pPr>
            <a:r>
              <a:rPr lang="en-US" sz="1800" b="1" dirty="0"/>
              <a:t>SabakApp</a:t>
            </a:r>
          </a:p>
          <a:p>
            <a:pPr>
              <a:lnSpc>
                <a:spcPct val="90000"/>
              </a:lnSpc>
              <a:buFont typeface="Wingdings" panose="05000000000000000000" pitchFamily="2" charset="2"/>
              <a:buChar char="Ø"/>
            </a:pPr>
            <a:r>
              <a:rPr lang="en-US" sz="1800" dirty="0"/>
              <a:t>Low digital literacy skills, in addition to a need to continue building up reading and math skills;</a:t>
            </a:r>
          </a:p>
          <a:p>
            <a:pPr>
              <a:lnSpc>
                <a:spcPct val="90000"/>
              </a:lnSpc>
              <a:buFont typeface="Wingdings" panose="05000000000000000000" pitchFamily="2" charset="2"/>
              <a:buChar char="Ø"/>
            </a:pPr>
            <a:r>
              <a:rPr lang="en-US" sz="1800" dirty="0"/>
              <a:t>Smartphones  are not compatible with the Apps;</a:t>
            </a:r>
          </a:p>
          <a:p>
            <a:pPr>
              <a:lnSpc>
                <a:spcPct val="90000"/>
              </a:lnSpc>
              <a:buFont typeface="Wingdings" panose="05000000000000000000" pitchFamily="2" charset="2"/>
              <a:buChar char="Ø"/>
            </a:pPr>
            <a:r>
              <a:rPr lang="en-US" sz="1800" dirty="0"/>
              <a:t>Support staff too busy to take on yet another tool…</a:t>
            </a:r>
          </a:p>
          <a:p>
            <a:pPr marL="0" indent="0">
              <a:lnSpc>
                <a:spcPct val="90000"/>
              </a:lnSpc>
              <a:buNone/>
            </a:pPr>
            <a:r>
              <a:rPr lang="en-US" sz="1800" b="1" dirty="0"/>
              <a:t>BaalooApp</a:t>
            </a:r>
          </a:p>
          <a:p>
            <a:pPr>
              <a:lnSpc>
                <a:spcPct val="90000"/>
              </a:lnSpc>
              <a:buFont typeface="Wingdings" panose="05000000000000000000" pitchFamily="2" charset="2"/>
              <a:buChar char="Ø"/>
            </a:pPr>
            <a:r>
              <a:rPr lang="en-US" sz="1800" dirty="0"/>
              <a:t>Large classes</a:t>
            </a:r>
          </a:p>
          <a:p>
            <a:pPr>
              <a:lnSpc>
                <a:spcPct val="90000"/>
              </a:lnSpc>
              <a:buFont typeface="Wingdings" panose="05000000000000000000" pitchFamily="2" charset="2"/>
              <a:buChar char="Ø"/>
            </a:pPr>
            <a:r>
              <a:rPr lang="en-US" sz="1800" dirty="0"/>
              <a:t>Low digital literacy skills</a:t>
            </a:r>
          </a:p>
          <a:p>
            <a:pPr>
              <a:lnSpc>
                <a:spcPct val="90000"/>
              </a:lnSpc>
              <a:buFont typeface="Wingdings" panose="05000000000000000000" pitchFamily="2" charset="2"/>
              <a:buChar char="Ø"/>
            </a:pPr>
            <a:r>
              <a:rPr lang="en-US" sz="1800" dirty="0"/>
              <a:t>No internet in schools</a:t>
            </a:r>
          </a:p>
          <a:p>
            <a:pPr>
              <a:lnSpc>
                <a:spcPct val="90000"/>
              </a:lnSpc>
              <a:buFont typeface="Wingdings" panose="05000000000000000000" pitchFamily="2" charset="2"/>
              <a:buChar char="Ø"/>
            </a:pPr>
            <a:r>
              <a:rPr lang="en-US" sz="1800" dirty="0"/>
              <a:t>Time consuming</a:t>
            </a:r>
          </a:p>
          <a:p>
            <a:pPr>
              <a:lnSpc>
                <a:spcPct val="90000"/>
              </a:lnSpc>
              <a:buFont typeface="Wingdings" panose="05000000000000000000" pitchFamily="2" charset="2"/>
              <a:buChar char="Ø"/>
            </a:pPr>
            <a:r>
              <a:rPr lang="en-US" sz="1800" dirty="0"/>
              <a:t>…</a:t>
            </a:r>
          </a:p>
          <a:p>
            <a:pPr marL="0" indent="0">
              <a:lnSpc>
                <a:spcPct val="90000"/>
              </a:lnSpc>
              <a:buNone/>
            </a:pPr>
            <a:endParaRPr lang="en-US" sz="1600" dirty="0"/>
          </a:p>
          <a:p>
            <a:pPr>
              <a:lnSpc>
                <a:spcPct val="90000"/>
              </a:lnSpc>
              <a:buFont typeface="Wingdings" panose="05000000000000000000" pitchFamily="2" charset="2"/>
              <a:buChar char="Ø"/>
            </a:pPr>
            <a:endParaRPr lang="en-US" sz="1400" dirty="0"/>
          </a:p>
        </p:txBody>
      </p:sp>
      <p:pic>
        <p:nvPicPr>
          <p:cNvPr id="8" name="Content Placeholder 7" descr="A group of people wearing masks&#10;&#10;Description automatically generated with medium confidence">
            <a:extLst>
              <a:ext uri="{FF2B5EF4-FFF2-40B4-BE49-F238E27FC236}">
                <a16:creationId xmlns:a16="http://schemas.microsoft.com/office/drawing/2014/main" id="{4A52784B-682E-CD74-7151-2FDD1BE84688}"/>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879974" y="657770"/>
            <a:ext cx="4099433" cy="4099433"/>
          </a:xfrm>
        </p:spPr>
      </p:pic>
    </p:spTree>
    <p:extLst>
      <p:ext uri="{BB962C8B-B14F-4D97-AF65-F5344CB8AC3E}">
        <p14:creationId xmlns:p14="http://schemas.microsoft.com/office/powerpoint/2010/main" val="364255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DC62-1839-6CBB-09C8-42CE39B641D9}"/>
              </a:ext>
            </a:extLst>
          </p:cNvPr>
          <p:cNvSpPr>
            <a:spLocks noGrp="1"/>
          </p:cNvSpPr>
          <p:nvPr>
            <p:ph type="title"/>
          </p:nvPr>
        </p:nvSpPr>
        <p:spPr>
          <a:xfrm>
            <a:off x="552091" y="155246"/>
            <a:ext cx="8427317" cy="572464"/>
          </a:xfrm>
        </p:spPr>
        <p:txBody>
          <a:bodyPr wrap="square" anchor="ctr">
            <a:normAutofit/>
          </a:bodyPr>
          <a:lstStyle/>
          <a:p>
            <a:r>
              <a:rPr lang="en-US" b="1" dirty="0"/>
              <a:t>Next steps:</a:t>
            </a:r>
          </a:p>
        </p:txBody>
      </p:sp>
      <p:sp>
        <p:nvSpPr>
          <p:cNvPr id="3" name="Slide Number Placeholder 2">
            <a:extLst>
              <a:ext uri="{FF2B5EF4-FFF2-40B4-BE49-F238E27FC236}">
                <a16:creationId xmlns:a16="http://schemas.microsoft.com/office/drawing/2014/main" id="{FC70A573-7782-F04F-BE19-D19C1170266D}"/>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14</a:t>
            </a:fld>
            <a:endParaRPr lang="en-US"/>
          </a:p>
        </p:txBody>
      </p:sp>
      <p:sp>
        <p:nvSpPr>
          <p:cNvPr id="4" name="Content Placeholder 3">
            <a:extLst>
              <a:ext uri="{FF2B5EF4-FFF2-40B4-BE49-F238E27FC236}">
                <a16:creationId xmlns:a16="http://schemas.microsoft.com/office/drawing/2014/main" id="{6A255626-DE89-DEA8-BC10-BBDFAA1FE823}"/>
              </a:ext>
            </a:extLst>
          </p:cNvPr>
          <p:cNvSpPr>
            <a:spLocks noGrp="1"/>
          </p:cNvSpPr>
          <p:nvPr>
            <p:ph sz="quarter" idx="12"/>
          </p:nvPr>
        </p:nvSpPr>
        <p:spPr>
          <a:xfrm>
            <a:off x="137159" y="914400"/>
            <a:ext cx="4206241" cy="3790950"/>
          </a:xfrm>
        </p:spPr>
        <p:txBody>
          <a:bodyPr wrap="square" anchor="t">
            <a:normAutofit/>
          </a:bodyPr>
          <a:lstStyle/>
          <a:p>
            <a:r>
              <a:rPr lang="en-US" dirty="0"/>
              <a:t>Benefits outweigh challenges.</a:t>
            </a:r>
          </a:p>
          <a:p>
            <a:r>
              <a:rPr lang="en-US" dirty="0"/>
              <a:t>Continue with training on reading and math, so that Apps continue to make even more sense.</a:t>
            </a:r>
          </a:p>
          <a:p>
            <a:r>
              <a:rPr lang="en-US" dirty="0"/>
              <a:t>Continue to refine the  tools.</a:t>
            </a:r>
          </a:p>
          <a:p>
            <a:r>
              <a:rPr lang="en-US" dirty="0"/>
              <a:t>Continue dialogue with the MOE to use these Apps as formal tools to improve quality of instruction.</a:t>
            </a:r>
          </a:p>
          <a:p>
            <a:endParaRPr lang="en-US" dirty="0"/>
          </a:p>
        </p:txBody>
      </p:sp>
      <p:pic>
        <p:nvPicPr>
          <p:cNvPr id="7" name="Picture 6" descr="A teacher teaching a student&#10;&#10;Description automatically generated with low confidence">
            <a:extLst>
              <a:ext uri="{FF2B5EF4-FFF2-40B4-BE49-F238E27FC236}">
                <a16:creationId xmlns:a16="http://schemas.microsoft.com/office/drawing/2014/main" id="{F4528C80-CD5A-5106-F3C5-27CF6EE71F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4572000" y="914400"/>
            <a:ext cx="4206241" cy="3617920"/>
          </a:xfrm>
          <a:prstGeom prst="rect">
            <a:avLst/>
          </a:prstGeom>
          <a:noFill/>
        </p:spPr>
      </p:pic>
    </p:spTree>
    <p:extLst>
      <p:ext uri="{BB962C8B-B14F-4D97-AF65-F5344CB8AC3E}">
        <p14:creationId xmlns:p14="http://schemas.microsoft.com/office/powerpoint/2010/main" val="236651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14B5-C859-4C29-0712-D6B5008AB8B8}"/>
              </a:ext>
            </a:extLst>
          </p:cNvPr>
          <p:cNvSpPr>
            <a:spLocks noGrp="1"/>
          </p:cNvSpPr>
          <p:nvPr>
            <p:ph type="title"/>
          </p:nvPr>
        </p:nvSpPr>
        <p:spPr>
          <a:xfrm>
            <a:off x="150876" y="1148600"/>
            <a:ext cx="8842248" cy="219456"/>
          </a:xfrm>
        </p:spPr>
        <p:txBody>
          <a:bodyPr/>
          <a:lstStyle/>
          <a:p>
            <a:pPr algn="ctr"/>
            <a:r>
              <a:rPr lang="en-US" sz="4800" b="1" dirty="0"/>
              <a:t>Thank you for your attention!</a:t>
            </a:r>
            <a:br>
              <a:rPr lang="en-US" sz="6000" b="1" dirty="0"/>
            </a:br>
            <a:endParaRPr lang="en-US" sz="6000" b="1" dirty="0"/>
          </a:p>
        </p:txBody>
      </p:sp>
      <p:sp>
        <p:nvSpPr>
          <p:cNvPr id="3" name="Slide Number Placeholder 2">
            <a:extLst>
              <a:ext uri="{FF2B5EF4-FFF2-40B4-BE49-F238E27FC236}">
                <a16:creationId xmlns:a16="http://schemas.microsoft.com/office/drawing/2014/main" id="{AE5E3A75-1235-B3C0-337A-5DFB34245A82}"/>
              </a:ext>
            </a:extLst>
          </p:cNvPr>
          <p:cNvSpPr>
            <a:spLocks noGrp="1"/>
          </p:cNvSpPr>
          <p:nvPr>
            <p:ph type="sldNum" sz="quarter" idx="10"/>
          </p:nvPr>
        </p:nvSpPr>
        <p:spPr/>
        <p:txBody>
          <a:bodyPr/>
          <a:lstStyle/>
          <a:p>
            <a:fld id="{D4325D4D-289E-48C1-B277-2BEB492A7D19}" type="slidenum">
              <a:rPr lang="en-US" smtClean="0"/>
              <a:pPr/>
              <a:t>15</a:t>
            </a:fld>
            <a:endParaRPr lang="en-US"/>
          </a:p>
        </p:txBody>
      </p:sp>
      <p:pic>
        <p:nvPicPr>
          <p:cNvPr id="4" name="Picture 3">
            <a:extLst>
              <a:ext uri="{FF2B5EF4-FFF2-40B4-BE49-F238E27FC236}">
                <a16:creationId xmlns:a16="http://schemas.microsoft.com/office/drawing/2014/main" id="{FC0B6E6E-5CA7-F9BD-917B-DFB581E59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0977" y="1596187"/>
            <a:ext cx="4642883" cy="3067722"/>
          </a:xfrm>
          <a:prstGeom prst="rect">
            <a:avLst/>
          </a:prstGeom>
        </p:spPr>
      </p:pic>
    </p:spTree>
    <p:extLst>
      <p:ext uri="{BB962C8B-B14F-4D97-AF65-F5344CB8AC3E}">
        <p14:creationId xmlns:p14="http://schemas.microsoft.com/office/powerpoint/2010/main" val="347957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1761-F107-756B-3779-A029722670A7}"/>
              </a:ext>
            </a:extLst>
          </p:cNvPr>
          <p:cNvSpPr>
            <a:spLocks noGrp="1"/>
          </p:cNvSpPr>
          <p:nvPr>
            <p:ph type="title"/>
          </p:nvPr>
        </p:nvSpPr>
        <p:spPr>
          <a:xfrm>
            <a:off x="681486" y="240677"/>
            <a:ext cx="8297921" cy="559830"/>
          </a:xfrm>
        </p:spPr>
        <p:txBody>
          <a:bodyPr/>
          <a:lstStyle/>
          <a:p>
            <a:r>
              <a:rPr lang="en-US" sz="3200" b="1" dirty="0"/>
              <a:t>Today’s presentation</a:t>
            </a:r>
          </a:p>
        </p:txBody>
      </p:sp>
      <p:sp>
        <p:nvSpPr>
          <p:cNvPr id="3" name="Content Placeholder 2">
            <a:extLst>
              <a:ext uri="{FF2B5EF4-FFF2-40B4-BE49-F238E27FC236}">
                <a16:creationId xmlns:a16="http://schemas.microsoft.com/office/drawing/2014/main" id="{05424A71-A770-1A51-63F2-FFDAB9412375}"/>
              </a:ext>
            </a:extLst>
          </p:cNvPr>
          <p:cNvSpPr>
            <a:spLocks noGrp="1"/>
          </p:cNvSpPr>
          <p:nvPr>
            <p:ph idx="1"/>
          </p:nvPr>
        </p:nvSpPr>
        <p:spPr>
          <a:xfrm>
            <a:off x="552090" y="946372"/>
            <a:ext cx="8427317" cy="3758978"/>
          </a:xfrm>
        </p:spPr>
        <p:txBody>
          <a:bodyPr/>
          <a:lstStyle/>
          <a:p>
            <a:r>
              <a:rPr lang="en-US" sz="2400" dirty="0">
                <a:solidFill>
                  <a:schemeClr val="tx1"/>
                </a:solidFill>
              </a:rPr>
              <a:t>Education system in the Kyrgyz Republic</a:t>
            </a:r>
          </a:p>
          <a:p>
            <a:r>
              <a:rPr lang="en-US" sz="2400" dirty="0">
                <a:solidFill>
                  <a:schemeClr val="tx1"/>
                </a:solidFill>
              </a:rPr>
              <a:t>Okuu Keremet! project description</a:t>
            </a:r>
          </a:p>
          <a:p>
            <a:r>
              <a:rPr lang="en-US" sz="2400" dirty="0">
                <a:solidFill>
                  <a:schemeClr val="tx1"/>
                </a:solidFill>
              </a:rPr>
              <a:t>Technology in service of instructional improvements</a:t>
            </a:r>
          </a:p>
          <a:p>
            <a:r>
              <a:rPr lang="en-US" sz="2400" dirty="0">
                <a:solidFill>
                  <a:schemeClr val="tx1"/>
                </a:solidFill>
              </a:rPr>
              <a:t>Coaching App- SabakApp</a:t>
            </a:r>
          </a:p>
          <a:p>
            <a:r>
              <a:rPr lang="en-US" sz="2400" dirty="0">
                <a:solidFill>
                  <a:schemeClr val="tx1"/>
                </a:solidFill>
              </a:rPr>
              <a:t>Formative Assessment App – BaalooApp</a:t>
            </a:r>
          </a:p>
          <a:p>
            <a:r>
              <a:rPr lang="en-US" sz="2400" dirty="0">
                <a:solidFill>
                  <a:schemeClr val="tx1"/>
                </a:solidFill>
              </a:rPr>
              <a:t>Implementation challenges </a:t>
            </a:r>
          </a:p>
          <a:p>
            <a:r>
              <a:rPr lang="en-US" sz="2400" dirty="0">
                <a:solidFill>
                  <a:schemeClr val="tx1"/>
                </a:solidFill>
              </a:rPr>
              <a:t>Next steps</a:t>
            </a:r>
          </a:p>
        </p:txBody>
      </p:sp>
      <p:sp>
        <p:nvSpPr>
          <p:cNvPr id="4" name="Slide Number Placeholder 3">
            <a:extLst>
              <a:ext uri="{FF2B5EF4-FFF2-40B4-BE49-F238E27FC236}">
                <a16:creationId xmlns:a16="http://schemas.microsoft.com/office/drawing/2014/main" id="{ABAAC52D-A76E-5CD2-BCB7-D485A9DF3EF6}"/>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76314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2C4-BFF3-7683-BA02-DC2E4C2182B6}"/>
              </a:ext>
            </a:extLst>
          </p:cNvPr>
          <p:cNvSpPr>
            <a:spLocks noGrp="1"/>
          </p:cNvSpPr>
          <p:nvPr>
            <p:ph type="title"/>
          </p:nvPr>
        </p:nvSpPr>
        <p:spPr>
          <a:xfrm>
            <a:off x="137160" y="137160"/>
            <a:ext cx="8842248" cy="572464"/>
          </a:xfrm>
        </p:spPr>
        <p:txBody>
          <a:bodyPr wrap="square" anchor="ctr">
            <a:normAutofit/>
          </a:bodyPr>
          <a:lstStyle/>
          <a:p>
            <a:r>
              <a:rPr lang="en-US" b="1" dirty="0"/>
              <a:t>Education in the Kyrgyz Republic</a:t>
            </a:r>
          </a:p>
        </p:txBody>
      </p:sp>
      <p:sp>
        <p:nvSpPr>
          <p:cNvPr id="4" name="Slide Number Placeholder 3">
            <a:extLst>
              <a:ext uri="{FF2B5EF4-FFF2-40B4-BE49-F238E27FC236}">
                <a16:creationId xmlns:a16="http://schemas.microsoft.com/office/drawing/2014/main" id="{029B98EF-7766-C9E3-1ABF-0E85638F69C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3</a:t>
            </a:fld>
            <a:endParaRPr lang="en-US"/>
          </a:p>
        </p:txBody>
      </p:sp>
      <p:sp>
        <p:nvSpPr>
          <p:cNvPr id="3" name="Content Placeholder 2">
            <a:extLst>
              <a:ext uri="{FF2B5EF4-FFF2-40B4-BE49-F238E27FC236}">
                <a16:creationId xmlns:a16="http://schemas.microsoft.com/office/drawing/2014/main" id="{B61BB90E-FC2D-79D3-4C1F-BC8A87A3B90C}"/>
              </a:ext>
            </a:extLst>
          </p:cNvPr>
          <p:cNvSpPr>
            <a:spLocks noGrp="1"/>
          </p:cNvSpPr>
          <p:nvPr>
            <p:ph sz="quarter" idx="12"/>
          </p:nvPr>
        </p:nvSpPr>
        <p:spPr>
          <a:xfrm>
            <a:off x="137160" y="709623"/>
            <a:ext cx="5771934" cy="3983147"/>
          </a:xfrm>
        </p:spPr>
        <p:txBody>
          <a:bodyPr wrap="square" anchor="t">
            <a:normAutofit fontScale="92500" lnSpcReduction="20000"/>
          </a:bodyPr>
          <a:lstStyle/>
          <a:p>
            <a:pPr algn="just"/>
            <a:r>
              <a:rPr lang="en-US" sz="1800" dirty="0"/>
              <a:t>Education is one of the priority strategic areas that determine the development of Kyrgyz Republic. The country's sustainable development depends primarily on the quality of human resources, which, in turn, urgently requires the creation of a modern education system in the country. In today's world, the latter can no longer be implemented without the use of modern digital tools (</a:t>
            </a:r>
            <a:r>
              <a:rPr lang="en-US" sz="1800" b="1" i="1" dirty="0"/>
              <a:t>State program "Digital Kyrgyzstan 2019-2023).</a:t>
            </a:r>
          </a:p>
          <a:p>
            <a:pPr algn="just"/>
            <a:r>
              <a:rPr lang="en-US" sz="1800" dirty="0"/>
              <a:t>Digital technology is a tool for effectively delivering information and knowledge to the students, creating learning materials and an effective way of teaching, and building a new educational environment.</a:t>
            </a:r>
          </a:p>
          <a:p>
            <a:pPr algn="just"/>
            <a:r>
              <a:rPr lang="en-US" sz="1800" dirty="0"/>
              <a:t>Technology increases educators’ opportunities to use data for decision making at all levels. Data-driven decision-making is an important process in the improvement of teaching and learning outcomes.</a:t>
            </a:r>
          </a:p>
          <a:p>
            <a:pPr marL="0" indent="0" algn="just">
              <a:buNone/>
            </a:pPr>
            <a:endParaRPr lang="en-US" sz="1600" b="1" i="1" dirty="0">
              <a:highlight>
                <a:srgbClr val="FFFF00"/>
              </a:highlight>
            </a:endParaRPr>
          </a:p>
          <a:p>
            <a:endParaRPr lang="en-US" dirty="0"/>
          </a:p>
        </p:txBody>
      </p:sp>
      <p:pic>
        <p:nvPicPr>
          <p:cNvPr id="8" name="Picture 7" descr="A picture containing person&#10;&#10;Description automatically generated">
            <a:extLst>
              <a:ext uri="{FF2B5EF4-FFF2-40B4-BE49-F238E27FC236}">
                <a16:creationId xmlns:a16="http://schemas.microsoft.com/office/drawing/2014/main" id="{818C3517-7722-6B09-E02D-B4FD4F74A2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5221" y="999458"/>
            <a:ext cx="2934187" cy="2934187"/>
          </a:xfrm>
          <a:prstGeom prst="rect">
            <a:avLst/>
          </a:prstGeom>
          <a:noFill/>
        </p:spPr>
      </p:pic>
    </p:spTree>
    <p:extLst>
      <p:ext uri="{BB962C8B-B14F-4D97-AF65-F5344CB8AC3E}">
        <p14:creationId xmlns:p14="http://schemas.microsoft.com/office/powerpoint/2010/main" val="57833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2C4-BFF3-7683-BA02-DC2E4C2182B6}"/>
              </a:ext>
            </a:extLst>
          </p:cNvPr>
          <p:cNvSpPr>
            <a:spLocks noGrp="1"/>
          </p:cNvSpPr>
          <p:nvPr>
            <p:ph type="title"/>
          </p:nvPr>
        </p:nvSpPr>
        <p:spPr>
          <a:xfrm>
            <a:off x="137160" y="137160"/>
            <a:ext cx="8842248" cy="742734"/>
          </a:xfrm>
        </p:spPr>
        <p:txBody>
          <a:bodyPr wrap="square" anchor="ctr">
            <a:normAutofit/>
          </a:bodyPr>
          <a:lstStyle/>
          <a:p>
            <a:r>
              <a:rPr lang="en-US" b="1" dirty="0"/>
              <a:t>USAID Okuu Keremet! (Learning is Awesome) Project</a:t>
            </a:r>
          </a:p>
        </p:txBody>
      </p:sp>
      <p:sp>
        <p:nvSpPr>
          <p:cNvPr id="4" name="Slide Number Placeholder 3">
            <a:extLst>
              <a:ext uri="{FF2B5EF4-FFF2-40B4-BE49-F238E27FC236}">
                <a16:creationId xmlns:a16="http://schemas.microsoft.com/office/drawing/2014/main" id="{029B98EF-7766-C9E3-1ABF-0E85638F69C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4</a:t>
            </a:fld>
            <a:endParaRPr lang="en-US"/>
          </a:p>
        </p:txBody>
      </p:sp>
      <p:sp>
        <p:nvSpPr>
          <p:cNvPr id="3" name="Content Placeholder 2">
            <a:extLst>
              <a:ext uri="{FF2B5EF4-FFF2-40B4-BE49-F238E27FC236}">
                <a16:creationId xmlns:a16="http://schemas.microsoft.com/office/drawing/2014/main" id="{B61BB90E-FC2D-79D3-4C1F-BC8A87A3B90C}"/>
              </a:ext>
            </a:extLst>
          </p:cNvPr>
          <p:cNvSpPr>
            <a:spLocks noGrp="1"/>
          </p:cNvSpPr>
          <p:nvPr>
            <p:ph sz="quarter" idx="12"/>
          </p:nvPr>
        </p:nvSpPr>
        <p:spPr>
          <a:xfrm>
            <a:off x="-1" y="984057"/>
            <a:ext cx="5076069" cy="3813464"/>
          </a:xfrm>
        </p:spPr>
        <p:txBody>
          <a:bodyPr wrap="square" anchor="t">
            <a:normAutofit/>
          </a:bodyPr>
          <a:lstStyle/>
          <a:p>
            <a:pPr algn="just">
              <a:lnSpc>
                <a:spcPct val="90000"/>
              </a:lnSpc>
              <a:buFont typeface="Wingdings" panose="05000000000000000000" pitchFamily="2" charset="2"/>
              <a:buChar char="Ø"/>
            </a:pPr>
            <a:r>
              <a:rPr lang="en-US" sz="1900" dirty="0"/>
              <a:t>USAID-funded five-year (2019-2024);</a:t>
            </a:r>
          </a:p>
          <a:p>
            <a:pPr algn="just">
              <a:lnSpc>
                <a:spcPct val="90000"/>
              </a:lnSpc>
              <a:buFont typeface="Wingdings" panose="05000000000000000000" pitchFamily="2" charset="2"/>
              <a:buChar char="Ø"/>
            </a:pPr>
            <a:r>
              <a:rPr lang="en-US" sz="1900" dirty="0"/>
              <a:t>Benefiting more than 450,000 primary grade students, 75% of country’s schools (1,682);</a:t>
            </a:r>
          </a:p>
          <a:p>
            <a:pPr lvl="1" algn="just">
              <a:lnSpc>
                <a:spcPct val="90000"/>
              </a:lnSpc>
              <a:buFont typeface="Courier New" panose="02070309020205020404" pitchFamily="49" charset="0"/>
              <a:buChar char="o"/>
            </a:pPr>
            <a:r>
              <a:rPr lang="en-US" sz="1900" dirty="0"/>
              <a:t>Improve reading and math instruction in G 1-4;</a:t>
            </a:r>
          </a:p>
          <a:p>
            <a:pPr lvl="1" algn="just">
              <a:lnSpc>
                <a:spcPct val="90000"/>
              </a:lnSpc>
              <a:buFont typeface="Courier New" panose="02070309020205020404" pitchFamily="49" charset="0"/>
              <a:buChar char="o"/>
            </a:pPr>
            <a:r>
              <a:rPr lang="en-US" sz="1900" dirty="0"/>
              <a:t>Improve formal and non-formal learning environments;</a:t>
            </a:r>
          </a:p>
          <a:p>
            <a:pPr lvl="1" algn="just">
              <a:lnSpc>
                <a:spcPct val="90000"/>
              </a:lnSpc>
              <a:buFont typeface="Courier New" panose="02070309020205020404" pitchFamily="49" charset="0"/>
              <a:buChar char="o"/>
            </a:pPr>
            <a:r>
              <a:rPr lang="en-US" sz="1900" dirty="0"/>
              <a:t>Strengthen primary education system.</a:t>
            </a:r>
          </a:p>
          <a:p>
            <a:pPr algn="just">
              <a:lnSpc>
                <a:spcPct val="90000"/>
              </a:lnSpc>
              <a:buFont typeface="Wingdings" panose="05000000000000000000" pitchFamily="2" charset="2"/>
              <a:buChar char="Ø"/>
            </a:pPr>
            <a:r>
              <a:rPr lang="en-US" sz="1900" dirty="0"/>
              <a:t>IT solutions in education:</a:t>
            </a:r>
          </a:p>
          <a:p>
            <a:pPr lvl="1" algn="just">
              <a:lnSpc>
                <a:spcPct val="90000"/>
              </a:lnSpc>
              <a:buFont typeface="Wingdings" panose="05000000000000000000" pitchFamily="2" charset="2"/>
              <a:buChar char="Ø"/>
            </a:pPr>
            <a:r>
              <a:rPr lang="en-US" sz="1900" dirty="0"/>
              <a:t>Coaching App – SabakApp</a:t>
            </a:r>
          </a:p>
          <a:p>
            <a:pPr lvl="1" algn="just">
              <a:lnSpc>
                <a:spcPct val="90000"/>
              </a:lnSpc>
              <a:buFont typeface="Wingdings" panose="05000000000000000000" pitchFamily="2" charset="2"/>
              <a:buChar char="Ø"/>
            </a:pPr>
            <a:r>
              <a:rPr lang="en-US" sz="1900" dirty="0"/>
              <a:t>Formative Assessment App - BaalooApp</a:t>
            </a:r>
          </a:p>
        </p:txBody>
      </p:sp>
      <p:pic>
        <p:nvPicPr>
          <p:cNvPr id="6" name="Picture 5" descr="A picture containing text, person, person, male&#10;&#10;Description automatically generated">
            <a:extLst>
              <a:ext uri="{FF2B5EF4-FFF2-40B4-BE49-F238E27FC236}">
                <a16:creationId xmlns:a16="http://schemas.microsoft.com/office/drawing/2014/main" id="{DC54F3E7-816B-604D-35A7-B5FA7C640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9483" y="879894"/>
            <a:ext cx="3720459" cy="3720459"/>
          </a:xfrm>
          <a:prstGeom prst="rect">
            <a:avLst/>
          </a:prstGeom>
          <a:noFill/>
        </p:spPr>
      </p:pic>
    </p:spTree>
    <p:extLst>
      <p:ext uri="{BB962C8B-B14F-4D97-AF65-F5344CB8AC3E}">
        <p14:creationId xmlns:p14="http://schemas.microsoft.com/office/powerpoint/2010/main" val="310313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2C4-BFF3-7683-BA02-DC2E4C2182B6}"/>
              </a:ext>
            </a:extLst>
          </p:cNvPr>
          <p:cNvSpPr>
            <a:spLocks noGrp="1"/>
          </p:cNvSpPr>
          <p:nvPr>
            <p:ph type="title"/>
          </p:nvPr>
        </p:nvSpPr>
        <p:spPr>
          <a:xfrm>
            <a:off x="137160" y="137160"/>
            <a:ext cx="8842248" cy="572464"/>
          </a:xfrm>
        </p:spPr>
        <p:txBody>
          <a:bodyPr wrap="square" anchor="ctr">
            <a:normAutofit/>
          </a:bodyPr>
          <a:lstStyle/>
          <a:p>
            <a:r>
              <a:rPr lang="en-US" b="1" dirty="0"/>
              <a:t>Coaching App – SabakApp</a:t>
            </a:r>
          </a:p>
        </p:txBody>
      </p:sp>
      <p:sp>
        <p:nvSpPr>
          <p:cNvPr id="4" name="Slide Number Placeholder 3">
            <a:extLst>
              <a:ext uri="{FF2B5EF4-FFF2-40B4-BE49-F238E27FC236}">
                <a16:creationId xmlns:a16="http://schemas.microsoft.com/office/drawing/2014/main" id="{029B98EF-7766-C9E3-1ABF-0E85638F69C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B61BB90E-FC2D-79D3-4C1F-BC8A87A3B90C}"/>
              </a:ext>
            </a:extLst>
          </p:cNvPr>
          <p:cNvSpPr>
            <a:spLocks noGrp="1"/>
          </p:cNvSpPr>
          <p:nvPr>
            <p:ph sz="quarter" idx="12"/>
          </p:nvPr>
        </p:nvSpPr>
        <p:spPr>
          <a:xfrm>
            <a:off x="137159" y="914400"/>
            <a:ext cx="4792561" cy="3617384"/>
          </a:xfrm>
        </p:spPr>
        <p:txBody>
          <a:bodyPr wrap="square" anchor="t">
            <a:normAutofit lnSpcReduction="10000"/>
          </a:bodyPr>
          <a:lstStyle/>
          <a:p>
            <a:pPr algn="just">
              <a:lnSpc>
                <a:spcPct val="90000"/>
              </a:lnSpc>
              <a:buFont typeface="Wingdings" panose="05000000000000000000" pitchFamily="2" charset="2"/>
              <a:buChar char="Ø"/>
            </a:pPr>
            <a:r>
              <a:rPr lang="en-US" dirty="0"/>
              <a:t>an App for classroom observation in reading and math;</a:t>
            </a:r>
          </a:p>
          <a:p>
            <a:pPr algn="just">
              <a:lnSpc>
                <a:spcPct val="90000"/>
              </a:lnSpc>
              <a:buFont typeface="Wingdings" panose="05000000000000000000" pitchFamily="2" charset="2"/>
              <a:buChar char="Ø"/>
            </a:pPr>
            <a:r>
              <a:rPr lang="en-US" dirty="0"/>
              <a:t>real-time feedback on performance</a:t>
            </a:r>
          </a:p>
          <a:p>
            <a:pPr algn="just">
              <a:lnSpc>
                <a:spcPct val="90000"/>
              </a:lnSpc>
              <a:buFont typeface="Wingdings" panose="05000000000000000000" pitchFamily="2" charset="2"/>
              <a:buChar char="Ø"/>
            </a:pPr>
            <a:r>
              <a:rPr lang="en-US" dirty="0"/>
              <a:t>advice on mentoring support and modeling;</a:t>
            </a:r>
          </a:p>
          <a:p>
            <a:pPr algn="just">
              <a:lnSpc>
                <a:spcPct val="90000"/>
              </a:lnSpc>
              <a:buFont typeface="Wingdings" panose="05000000000000000000" pitchFamily="2" charset="2"/>
              <a:buChar char="Ø"/>
            </a:pPr>
            <a:r>
              <a:rPr lang="en-US" dirty="0"/>
              <a:t>used by school coaches, trainers, external coaches, system staff, officials, etc.;</a:t>
            </a:r>
          </a:p>
          <a:p>
            <a:pPr algn="just">
              <a:lnSpc>
                <a:spcPct val="90000"/>
              </a:lnSpc>
              <a:buFont typeface="Wingdings" panose="05000000000000000000" pitchFamily="2" charset="2"/>
              <a:buChar char="Ø"/>
            </a:pPr>
            <a:r>
              <a:rPr lang="en-US" dirty="0"/>
              <a:t>syncs all data into dashboard to allow across the system performance views;</a:t>
            </a:r>
          </a:p>
          <a:p>
            <a:pPr algn="just">
              <a:lnSpc>
                <a:spcPct val="90000"/>
              </a:lnSpc>
              <a:buFont typeface="Wingdings" panose="05000000000000000000" pitchFamily="2" charset="2"/>
              <a:buChar char="Ø"/>
            </a:pPr>
            <a:r>
              <a:rPr lang="en-US" dirty="0"/>
              <a:t>to date, 40,000 observations and mentoring support held.</a:t>
            </a:r>
          </a:p>
        </p:txBody>
      </p:sp>
      <p:pic>
        <p:nvPicPr>
          <p:cNvPr id="5" name="Picture 4">
            <a:extLst>
              <a:ext uri="{FF2B5EF4-FFF2-40B4-BE49-F238E27FC236}">
                <a16:creationId xmlns:a16="http://schemas.microsoft.com/office/drawing/2014/main" id="{D6F7B4B4-0A90-5A4C-2940-3B4B9C497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9720" y="709624"/>
            <a:ext cx="3951936" cy="3951936"/>
          </a:xfrm>
          <a:prstGeom prst="rect">
            <a:avLst/>
          </a:prstGeom>
        </p:spPr>
      </p:pic>
    </p:spTree>
    <p:extLst>
      <p:ext uri="{BB962C8B-B14F-4D97-AF65-F5344CB8AC3E}">
        <p14:creationId xmlns:p14="http://schemas.microsoft.com/office/powerpoint/2010/main" val="22744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6726-0B69-47A4-ABD0-FB64AA45F08A}"/>
              </a:ext>
            </a:extLst>
          </p:cNvPr>
          <p:cNvSpPr>
            <a:spLocks noGrp="1"/>
          </p:cNvSpPr>
          <p:nvPr>
            <p:ph type="title"/>
          </p:nvPr>
        </p:nvSpPr>
        <p:spPr>
          <a:xfrm>
            <a:off x="187584" y="143677"/>
            <a:ext cx="8612467" cy="641186"/>
          </a:xfrm>
        </p:spPr>
        <p:txBody>
          <a:bodyPr/>
          <a:lstStyle/>
          <a:p>
            <a:r>
              <a:rPr lang="en-US" sz="2000" b="1" dirty="0"/>
              <a:t> Classroom  Observation  Results for Reading (2021- 2022)  </a:t>
            </a:r>
          </a:p>
        </p:txBody>
      </p:sp>
      <p:pic>
        <p:nvPicPr>
          <p:cNvPr id="6" name="Picture" title="This slide contains the following visuals: lineClusteredColumnComboChart ,lineClusteredColumnComboChart ,lineClusteredColumnComboChart ,image ,card ,slicer ,slicer ,slicer ,slicer ,slicer ,slicer. Please refer to the notes on this slide for details">
            <a:hlinkClick r:id="rId3"/>
            <a:extLst>
              <a:ext uri="{FF2B5EF4-FFF2-40B4-BE49-F238E27FC236}">
                <a16:creationId xmlns:a16="http://schemas.microsoft.com/office/drawing/2014/main" id="{4EDAFB8D-AB4B-45EF-A6A5-1B7CC64801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584" y="854313"/>
            <a:ext cx="8768832" cy="4037727"/>
          </a:xfrm>
          <a:prstGeom prst="rect">
            <a:avLst/>
          </a:prstGeom>
          <a:noFill/>
        </p:spPr>
      </p:pic>
    </p:spTree>
    <p:extLst>
      <p:ext uri="{BB962C8B-B14F-4D97-AF65-F5344CB8AC3E}">
        <p14:creationId xmlns:p14="http://schemas.microsoft.com/office/powerpoint/2010/main" val="81279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2C4-BFF3-7683-BA02-DC2E4C2182B6}"/>
              </a:ext>
            </a:extLst>
          </p:cNvPr>
          <p:cNvSpPr>
            <a:spLocks noGrp="1"/>
          </p:cNvSpPr>
          <p:nvPr>
            <p:ph type="title"/>
          </p:nvPr>
        </p:nvSpPr>
        <p:spPr>
          <a:xfrm>
            <a:off x="137160" y="137160"/>
            <a:ext cx="8842248" cy="572464"/>
          </a:xfrm>
        </p:spPr>
        <p:txBody>
          <a:bodyPr wrap="square" anchor="ctr">
            <a:normAutofit/>
          </a:bodyPr>
          <a:lstStyle/>
          <a:p>
            <a:r>
              <a:rPr lang="en-US" b="1" dirty="0"/>
              <a:t>Coaching App – Benefits </a:t>
            </a:r>
          </a:p>
        </p:txBody>
      </p:sp>
      <p:sp>
        <p:nvSpPr>
          <p:cNvPr id="4" name="Slide Number Placeholder 3">
            <a:extLst>
              <a:ext uri="{FF2B5EF4-FFF2-40B4-BE49-F238E27FC236}">
                <a16:creationId xmlns:a16="http://schemas.microsoft.com/office/drawing/2014/main" id="{029B98EF-7766-C9E3-1ABF-0E85638F69C1}"/>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7</a:t>
            </a:fld>
            <a:endParaRPr lang="en-US"/>
          </a:p>
        </p:txBody>
      </p:sp>
      <p:sp>
        <p:nvSpPr>
          <p:cNvPr id="3" name="Content Placeholder 2">
            <a:extLst>
              <a:ext uri="{FF2B5EF4-FFF2-40B4-BE49-F238E27FC236}">
                <a16:creationId xmlns:a16="http://schemas.microsoft.com/office/drawing/2014/main" id="{B61BB90E-FC2D-79D3-4C1F-BC8A87A3B90C}"/>
              </a:ext>
            </a:extLst>
          </p:cNvPr>
          <p:cNvSpPr>
            <a:spLocks noGrp="1"/>
          </p:cNvSpPr>
          <p:nvPr>
            <p:ph sz="quarter" idx="12"/>
          </p:nvPr>
        </p:nvSpPr>
        <p:spPr>
          <a:xfrm>
            <a:off x="137160" y="709624"/>
            <a:ext cx="5198166" cy="4009025"/>
          </a:xfrm>
        </p:spPr>
        <p:txBody>
          <a:bodyPr wrap="square" anchor="t">
            <a:normAutofit fontScale="92500" lnSpcReduction="20000"/>
          </a:bodyPr>
          <a:lstStyle/>
          <a:p>
            <a:pPr algn="just">
              <a:buFont typeface="Wingdings" panose="05000000000000000000" pitchFamily="2" charset="2"/>
              <a:buChar char="Ø"/>
            </a:pPr>
            <a:r>
              <a:rPr lang="en-US" sz="1800" dirty="0"/>
              <a:t>“</a:t>
            </a:r>
            <a:r>
              <a:rPr lang="en-US" sz="1800" dirty="0">
                <a:effectLst/>
              </a:rPr>
              <a:t>Thanks to the feedback from the mentor, I began to better use the strategy "Explanation and justification”  (</a:t>
            </a:r>
            <a:r>
              <a:rPr lang="en-US" sz="1800" b="1" i="1" dirty="0" err="1">
                <a:effectLst/>
              </a:rPr>
              <a:t>Nurmamatova</a:t>
            </a:r>
            <a:r>
              <a:rPr lang="en-US" sz="1800" b="1" i="1" dirty="0">
                <a:effectLst/>
              </a:rPr>
              <a:t> Ainura- a teacher, </a:t>
            </a:r>
            <a:r>
              <a:rPr lang="en-US" sz="1800" b="1" i="1" dirty="0" err="1">
                <a:effectLst/>
              </a:rPr>
              <a:t>Nurbaev</a:t>
            </a:r>
            <a:r>
              <a:rPr lang="en-US" sz="1800" b="1" i="1" dirty="0">
                <a:effectLst/>
              </a:rPr>
              <a:t> School #3, Uzgen district</a:t>
            </a:r>
            <a:r>
              <a:rPr lang="en-US" sz="1800" i="1" dirty="0">
                <a:effectLst/>
              </a:rPr>
              <a:t>).</a:t>
            </a:r>
          </a:p>
          <a:p>
            <a:pPr algn="just">
              <a:buFont typeface="Wingdings" panose="05000000000000000000" pitchFamily="2" charset="2"/>
              <a:buChar char="Ø"/>
            </a:pPr>
            <a:endParaRPr lang="en-US" sz="1800" i="1" dirty="0">
              <a:effectLst/>
            </a:endParaRPr>
          </a:p>
          <a:p>
            <a:pPr algn="just">
              <a:buFont typeface="Wingdings" panose="05000000000000000000" pitchFamily="2" charset="2"/>
              <a:buChar char="Ø"/>
            </a:pPr>
            <a:r>
              <a:rPr lang="en-US" sz="1800" dirty="0"/>
              <a:t>“Using SabakApp tool is much faster than devoting so much time to handwriting observations. Moreover, observations can be more accurate than if I sat down to write out my notes at the end of the day”. – a school principal (</a:t>
            </a:r>
            <a:r>
              <a:rPr lang="en-US" sz="1800" b="1" i="1" dirty="0" err="1"/>
              <a:t>Omurova</a:t>
            </a:r>
            <a:r>
              <a:rPr lang="en-US" sz="1800" b="1" i="1" dirty="0"/>
              <a:t> </a:t>
            </a:r>
            <a:r>
              <a:rPr lang="en-US" sz="1800" b="1" i="1" dirty="0" err="1"/>
              <a:t>Asylkan</a:t>
            </a:r>
            <a:r>
              <a:rPr lang="en-US" sz="1800" b="1" i="1" dirty="0"/>
              <a:t>, Alamedin district).</a:t>
            </a:r>
          </a:p>
          <a:p>
            <a:pPr algn="just">
              <a:buFont typeface="Wingdings" panose="05000000000000000000" pitchFamily="2" charset="2"/>
              <a:buChar char="Ø"/>
            </a:pPr>
            <a:endParaRPr lang="en-US" sz="1800" b="1" i="1" dirty="0"/>
          </a:p>
          <a:p>
            <a:pPr algn="just">
              <a:buFont typeface="Wingdings" panose="05000000000000000000" pitchFamily="2" charset="2"/>
              <a:buChar char="Ø"/>
            </a:pPr>
            <a:r>
              <a:rPr lang="en-US" sz="1800" dirty="0"/>
              <a:t>“I created a database of teachers and schools in my district so I can use it in my work effectively to provide mentoring support to the teachers and school administrators”. – district level official (</a:t>
            </a:r>
            <a:r>
              <a:rPr lang="en-US" sz="1800" b="1" i="1" dirty="0"/>
              <a:t>Lira </a:t>
            </a:r>
            <a:r>
              <a:rPr lang="en-US" sz="1800" b="1" i="1" dirty="0" err="1"/>
              <a:t>Sydykova</a:t>
            </a:r>
            <a:r>
              <a:rPr lang="en-US" sz="1800" b="1" i="1" dirty="0"/>
              <a:t>, methodologist of Sokuluk </a:t>
            </a:r>
            <a:r>
              <a:rPr lang="en-US" sz="1800" b="1" i="1" dirty="0" err="1"/>
              <a:t>DED</a:t>
            </a:r>
            <a:r>
              <a:rPr lang="en-US" sz="1800" b="1" i="1" dirty="0"/>
              <a:t>).</a:t>
            </a:r>
          </a:p>
          <a:p>
            <a:pPr>
              <a:buFont typeface="Wingdings" panose="05000000000000000000" pitchFamily="2" charset="2"/>
              <a:buChar char="Ø"/>
            </a:pPr>
            <a:endParaRPr lang="en-US" sz="1200" dirty="0"/>
          </a:p>
        </p:txBody>
      </p:sp>
      <p:pic>
        <p:nvPicPr>
          <p:cNvPr id="6" name="Picture 5" descr="A picture containing text, person, indoor&#10;&#10;Description automatically generated">
            <a:extLst>
              <a:ext uri="{FF2B5EF4-FFF2-40B4-BE49-F238E27FC236}">
                <a16:creationId xmlns:a16="http://schemas.microsoft.com/office/drawing/2014/main" id="{8CED8033-1131-A010-8665-630F4186AC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5557962" y="914401"/>
            <a:ext cx="3421444" cy="2942892"/>
          </a:xfrm>
          <a:prstGeom prst="rect">
            <a:avLst/>
          </a:prstGeom>
          <a:noFill/>
        </p:spPr>
      </p:pic>
    </p:spTree>
    <p:extLst>
      <p:ext uri="{BB962C8B-B14F-4D97-AF65-F5344CB8AC3E}">
        <p14:creationId xmlns:p14="http://schemas.microsoft.com/office/powerpoint/2010/main" val="276649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8BDF-E659-7E46-DA96-21A082A4E504}"/>
              </a:ext>
            </a:extLst>
          </p:cNvPr>
          <p:cNvSpPr>
            <a:spLocks noGrp="1"/>
          </p:cNvSpPr>
          <p:nvPr>
            <p:ph type="title"/>
          </p:nvPr>
        </p:nvSpPr>
        <p:spPr/>
        <p:txBody>
          <a:bodyPr/>
          <a:lstStyle/>
          <a:p>
            <a:r>
              <a:rPr lang="en-US" b="1" dirty="0"/>
              <a:t>Formative Assessment  App - BaalooApp</a:t>
            </a:r>
          </a:p>
        </p:txBody>
      </p:sp>
      <p:sp>
        <p:nvSpPr>
          <p:cNvPr id="3" name="Slide Number Placeholder 2">
            <a:extLst>
              <a:ext uri="{FF2B5EF4-FFF2-40B4-BE49-F238E27FC236}">
                <a16:creationId xmlns:a16="http://schemas.microsoft.com/office/drawing/2014/main" id="{BC404517-0109-F1C4-4AE8-BC54923F9F03}"/>
              </a:ext>
            </a:extLst>
          </p:cNvPr>
          <p:cNvSpPr>
            <a:spLocks noGrp="1"/>
          </p:cNvSpPr>
          <p:nvPr>
            <p:ph type="sldNum" sz="quarter" idx="10"/>
          </p:nvPr>
        </p:nvSpPr>
        <p:spPr/>
        <p:txBody>
          <a:bodyPr/>
          <a:lstStyle/>
          <a:p>
            <a:fld id="{D4325D4D-289E-48C1-B277-2BEB492A7D19}" type="slidenum">
              <a:rPr lang="en-US" smtClean="0"/>
              <a:pPr/>
              <a:t>8</a:t>
            </a:fld>
            <a:endParaRPr lang="en-US"/>
          </a:p>
        </p:txBody>
      </p:sp>
      <p:sp>
        <p:nvSpPr>
          <p:cNvPr id="4" name="Content Placeholder 3">
            <a:extLst>
              <a:ext uri="{FF2B5EF4-FFF2-40B4-BE49-F238E27FC236}">
                <a16:creationId xmlns:a16="http://schemas.microsoft.com/office/drawing/2014/main" id="{E99B2E25-ED4D-3941-A59C-6DC04644BB02}"/>
              </a:ext>
            </a:extLst>
          </p:cNvPr>
          <p:cNvSpPr>
            <a:spLocks noGrp="1"/>
          </p:cNvSpPr>
          <p:nvPr>
            <p:ph sz="quarter" idx="12"/>
          </p:nvPr>
        </p:nvSpPr>
        <p:spPr/>
        <p:txBody>
          <a:bodyPr/>
          <a:lstStyle/>
          <a:p>
            <a:pPr marL="0"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4300E60B-0E41-F989-3674-D7A7118D0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287" y="896314"/>
            <a:ext cx="4045788" cy="3675686"/>
          </a:xfrm>
          <a:prstGeom prst="rect">
            <a:avLst/>
          </a:prstGeom>
        </p:spPr>
      </p:pic>
      <p:sp>
        <p:nvSpPr>
          <p:cNvPr id="8" name="Content Placeholder 7">
            <a:extLst>
              <a:ext uri="{FF2B5EF4-FFF2-40B4-BE49-F238E27FC236}">
                <a16:creationId xmlns:a16="http://schemas.microsoft.com/office/drawing/2014/main" id="{9FD99A5D-C015-727E-CA8B-C37D2904FA4C}"/>
              </a:ext>
            </a:extLst>
          </p:cNvPr>
          <p:cNvSpPr>
            <a:spLocks noGrp="1"/>
          </p:cNvSpPr>
          <p:nvPr>
            <p:ph sz="quarter" idx="13"/>
          </p:nvPr>
        </p:nvSpPr>
        <p:spPr>
          <a:xfrm>
            <a:off x="4558284" y="793308"/>
            <a:ext cx="4407408" cy="4098732"/>
          </a:xfrm>
        </p:spPr>
        <p:txBody>
          <a:bodyPr/>
          <a:lstStyle/>
          <a:p>
            <a:pPr algn="just"/>
            <a:r>
              <a:rPr lang="en-US" dirty="0"/>
              <a:t>Supports teachers to use differentiated instruction for their students;</a:t>
            </a:r>
          </a:p>
          <a:p>
            <a:pPr algn="just"/>
            <a:r>
              <a:rPr lang="en-US" dirty="0"/>
              <a:t>Used by teachers and school-based coaching team;</a:t>
            </a:r>
          </a:p>
          <a:p>
            <a:pPr algn="just"/>
            <a:r>
              <a:rPr lang="en-US" dirty="0"/>
              <a:t>Data shared with children, teachers, and parents;</a:t>
            </a:r>
          </a:p>
          <a:p>
            <a:pPr algn="just"/>
            <a:r>
              <a:rPr lang="en-US" dirty="0"/>
              <a:t>Conducted quarterly;</a:t>
            </a:r>
          </a:p>
          <a:p>
            <a:pPr algn="just"/>
            <a:r>
              <a:rPr lang="en-US" dirty="0"/>
              <a:t>Approved by the Academic Council of the Kyrgyz Academy of Education and recommended for use in 1682 target schools.</a:t>
            </a:r>
          </a:p>
          <a:p>
            <a:pPr algn="just"/>
            <a:endParaRPr lang="en-US" dirty="0"/>
          </a:p>
        </p:txBody>
      </p:sp>
    </p:spTree>
    <p:extLst>
      <p:ext uri="{BB962C8B-B14F-4D97-AF65-F5344CB8AC3E}">
        <p14:creationId xmlns:p14="http://schemas.microsoft.com/office/powerpoint/2010/main" val="203875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6726-0B69-47A4-ABD0-FB64AA45F08A}"/>
              </a:ext>
            </a:extLst>
          </p:cNvPr>
          <p:cNvSpPr>
            <a:spLocks noGrp="1"/>
          </p:cNvSpPr>
          <p:nvPr>
            <p:ph type="title"/>
          </p:nvPr>
        </p:nvSpPr>
        <p:spPr>
          <a:xfrm>
            <a:off x="0" y="-97658"/>
            <a:ext cx="8841677" cy="641186"/>
          </a:xfrm>
        </p:spPr>
        <p:txBody>
          <a:bodyPr/>
          <a:lstStyle/>
          <a:p>
            <a:r>
              <a:rPr lang="en-US" sz="1786" b="1" dirty="0"/>
              <a:t>BaalooApp results for  Math  </a:t>
            </a:r>
          </a:p>
        </p:txBody>
      </p:sp>
      <p:pic>
        <p:nvPicPr>
          <p:cNvPr id="5" name="Picture 4">
            <a:extLst>
              <a:ext uri="{FF2B5EF4-FFF2-40B4-BE49-F238E27FC236}">
                <a16:creationId xmlns:a16="http://schemas.microsoft.com/office/drawing/2014/main" id="{D71FB387-4645-64DD-6C28-F454B9F54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586" y="404480"/>
            <a:ext cx="7618455" cy="4334539"/>
          </a:xfrm>
          <a:prstGeom prst="rect">
            <a:avLst/>
          </a:prstGeom>
        </p:spPr>
      </p:pic>
    </p:spTree>
    <p:extLst>
      <p:ext uri="{BB962C8B-B14F-4D97-AF65-F5344CB8AC3E}">
        <p14:creationId xmlns:p14="http://schemas.microsoft.com/office/powerpoint/2010/main" val="857854656"/>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_CIES_template" id="{1511C8BC-9E34-42A2-B82F-A6563F969F92}" vid="{F3343186-4A7D-4413-AE44-A8758FABA2AA}"/>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_CIES_template" id="{1511C8BC-9E34-42A2-B82F-A6563F969F92}" vid="{F7FB9EEC-73DE-4BBF-A647-4784B318F67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B9F76F323DEF47A2C959574BB38EC3" ma:contentTypeVersion="11" ma:contentTypeDescription="Create a new document." ma:contentTypeScope="" ma:versionID="7971f9cf6b4f39169b5e1a8d6560d479">
  <xsd:schema xmlns:xsd="http://www.w3.org/2001/XMLSchema" xmlns:xs="http://www.w3.org/2001/XMLSchema" xmlns:p="http://schemas.microsoft.com/office/2006/metadata/properties" xmlns:ns2="b69ef277-f419-46c0-b6de-5c9f1ffc4181" xmlns:ns3="f2f92bbf-80a1-42c2-99a9-8ec146ab4a8b" targetNamespace="http://schemas.microsoft.com/office/2006/metadata/properties" ma:root="true" ma:fieldsID="feaab151330b13f54c9409f81183c197" ns2:_="" ns3:_="">
    <xsd:import namespace="b69ef277-f419-46c0-b6de-5c9f1ffc4181"/>
    <xsd:import namespace="f2f92bbf-80a1-42c2-99a9-8ec146ab4a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ef277-f419-46c0-b6de-5c9f1ffc4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f92bbf-80a1-42c2-99a9-8ec146ab4a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9B9CB693-0DEF-4114-9482-174E83C8CC11}">
  <ds:schemaRefs>
    <ds:schemaRef ds:uri="http://purl.org/dc/elements/1.1/"/>
    <ds:schemaRef ds:uri="http://schemas.microsoft.com/office/2006/documentManagement/types"/>
    <ds:schemaRef ds:uri="f2f92bbf-80a1-42c2-99a9-8ec146ab4a8b"/>
    <ds:schemaRef ds:uri="http://purl.org/dc/terms/"/>
    <ds:schemaRef ds:uri="http://schemas.openxmlformats.org/package/2006/metadata/core-properties"/>
    <ds:schemaRef ds:uri="http://purl.org/dc/dcmitype/"/>
    <ds:schemaRef ds:uri="b69ef277-f419-46c0-b6de-5c9f1ffc418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ADC0BF6-DA22-49C8-A46F-D5811787E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ef277-f419-46c0-b6de-5c9f1ffc4181"/>
    <ds:schemaRef ds:uri="f2f92bbf-80a1-42c2-99a9-8ec146ab4a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16605</TotalTime>
  <Words>2174</Words>
  <Application>Microsoft Office PowerPoint</Application>
  <PresentationFormat>On-screen Show (16:9)</PresentationFormat>
  <Paragraphs>162</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Courier New</vt:lpstr>
      <vt:lpstr>System Font Regular</vt:lpstr>
      <vt:lpstr>Wingdings</vt:lpstr>
      <vt:lpstr>RTI Corporate (White)</vt:lpstr>
      <vt:lpstr>RTI Corporate (Blue)</vt:lpstr>
      <vt:lpstr>Kyrgyz Republic</vt:lpstr>
      <vt:lpstr>Today’s presentation</vt:lpstr>
      <vt:lpstr>Education in the Kyrgyz Republic</vt:lpstr>
      <vt:lpstr>USAID Okuu Keremet! (Learning is Awesome) Project</vt:lpstr>
      <vt:lpstr>Coaching App – SabakApp</vt:lpstr>
      <vt:lpstr> Classroom  Observation  Results for Reading (2021- 2022)  </vt:lpstr>
      <vt:lpstr>Coaching App – Benefits </vt:lpstr>
      <vt:lpstr>Formative Assessment  App - BaalooApp</vt:lpstr>
      <vt:lpstr>BaalooApp results for  Math  </vt:lpstr>
      <vt:lpstr>How it works- BaalooApp</vt:lpstr>
      <vt:lpstr>Feedback- BaalooApp (reading)</vt:lpstr>
      <vt:lpstr>Formative assessment App- benefits</vt:lpstr>
      <vt:lpstr>Implementation Challenges</vt:lpstr>
      <vt:lpstr>Next steps:</vt:lpstr>
      <vt:lpstr>Thank you for your attention! </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Zachary</dc:creator>
  <cp:lastModifiedBy>Korda Poole, Medina</cp:lastModifiedBy>
  <cp:revision>171</cp:revision>
  <cp:lastPrinted>2020-02-14T14:03:35Z</cp:lastPrinted>
  <dcterms:created xsi:type="dcterms:W3CDTF">2019-05-23T17:51:34Z</dcterms:created>
  <dcterms:modified xsi:type="dcterms:W3CDTF">2023-03-20T19:11:48Z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0x010100A1B9F76F323DEF47A2C959574BB38EC3</vt:lpwstr>
  </property>
</Properties>
</file>