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7" r:id="rId3"/>
    <p:sldId id="294" r:id="rId4"/>
    <p:sldId id="295" r:id="rId5"/>
    <p:sldId id="296" r:id="rId6"/>
    <p:sldId id="298" r:id="rId7"/>
    <p:sldId id="299" r:id="rId8"/>
    <p:sldId id="267" r:id="rId9"/>
    <p:sldId id="263" r:id="rId10"/>
    <p:sldId id="290" r:id="rId11"/>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E4ACDD-F0FF-28FD-6871-8A75AB3A6DFF}" name="John Kirlin" initials="JK" userId="dd7252987841c41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1CA704-EAD9-42F4-BD5C-D884C32CA2EE}" v="2" dt="2025-10-20T21:51:41.5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3" autoAdjust="0"/>
    <p:restoredTop sz="94676"/>
  </p:normalViewPr>
  <p:slideViewPr>
    <p:cSldViewPr snapToGrid="0">
      <p:cViewPr>
        <p:scale>
          <a:sx n="90" d="100"/>
          <a:sy n="90" d="100"/>
        </p:scale>
        <p:origin x="264" y="67"/>
      </p:cViewPr>
      <p:guideLst/>
    </p:cSldViewPr>
  </p:slideViewPr>
  <p:notesTextViewPr>
    <p:cViewPr>
      <p:scale>
        <a:sx n="1" d="1"/>
        <a:sy n="1" d="1"/>
      </p:scale>
      <p:origin x="0" y="0"/>
    </p:cViewPr>
  </p:notesTextViewPr>
  <p:sorterViewPr>
    <p:cViewPr>
      <p:scale>
        <a:sx n="100" d="100"/>
        <a:sy n="100" d="100"/>
      </p:scale>
      <p:origin x="0" y="-285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Kirlin" userId="dd7252987841c418" providerId="LiveId" clId="{FEA4F76E-6899-48D4-8145-7BEEF772446D}"/>
    <pc:docChg chg="undo custSel modSld">
      <pc:chgData name="John Kirlin" userId="dd7252987841c418" providerId="LiveId" clId="{FEA4F76E-6899-48D4-8145-7BEEF772446D}" dt="2025-10-20T22:36:59.739" v="597" actId="14100"/>
      <pc:docMkLst>
        <pc:docMk/>
      </pc:docMkLst>
      <pc:sldChg chg="modSp mod">
        <pc:chgData name="John Kirlin" userId="dd7252987841c418" providerId="LiveId" clId="{FEA4F76E-6899-48D4-8145-7BEEF772446D}" dt="2025-10-20T22:36:59.739" v="597" actId="14100"/>
        <pc:sldMkLst>
          <pc:docMk/>
          <pc:sldMk cId="3230412148" sldId="256"/>
        </pc:sldMkLst>
        <pc:spChg chg="mod">
          <ac:chgData name="John Kirlin" userId="dd7252987841c418" providerId="LiveId" clId="{FEA4F76E-6899-48D4-8145-7BEEF772446D}" dt="2025-10-20T22:36:47.862" v="596" actId="27636"/>
          <ac:spMkLst>
            <pc:docMk/>
            <pc:sldMk cId="3230412148" sldId="256"/>
            <ac:spMk id="3" creationId="{8DA49FB2-3302-117F-2024-737176E39C80}"/>
          </ac:spMkLst>
        </pc:spChg>
        <pc:spChg chg="mod">
          <ac:chgData name="John Kirlin" userId="dd7252987841c418" providerId="LiveId" clId="{FEA4F76E-6899-48D4-8145-7BEEF772446D}" dt="2025-10-20T22:36:59.739" v="597" actId="14100"/>
          <ac:spMkLst>
            <pc:docMk/>
            <pc:sldMk cId="3230412148" sldId="256"/>
            <ac:spMk id="8" creationId="{1777BEAE-B8CB-B7AE-C1D3-059832ABB257}"/>
          </ac:spMkLst>
        </pc:spChg>
      </pc:sldChg>
      <pc:sldChg chg="modSp mod">
        <pc:chgData name="John Kirlin" userId="dd7252987841c418" providerId="LiveId" clId="{FEA4F76E-6899-48D4-8145-7BEEF772446D}" dt="2025-10-20T21:49:53.345" v="574" actId="12"/>
        <pc:sldMkLst>
          <pc:docMk/>
          <pc:sldMk cId="3245878269" sldId="263"/>
        </pc:sldMkLst>
        <pc:spChg chg="mod">
          <ac:chgData name="John Kirlin" userId="dd7252987841c418" providerId="LiveId" clId="{FEA4F76E-6899-48D4-8145-7BEEF772446D}" dt="2025-10-20T21:49:53.345" v="574" actId="12"/>
          <ac:spMkLst>
            <pc:docMk/>
            <pc:sldMk cId="3245878269" sldId="263"/>
            <ac:spMk id="3" creationId="{1821656C-B9D9-5D3F-669D-80443631097B}"/>
          </ac:spMkLst>
        </pc:spChg>
      </pc:sldChg>
      <pc:sldChg chg="modSp mod">
        <pc:chgData name="John Kirlin" userId="dd7252987841c418" providerId="LiveId" clId="{FEA4F76E-6899-48D4-8145-7BEEF772446D}" dt="2025-10-20T21:50:13.841" v="575" actId="12"/>
        <pc:sldMkLst>
          <pc:docMk/>
          <pc:sldMk cId="1920988566" sldId="267"/>
        </pc:sldMkLst>
        <pc:spChg chg="mod">
          <ac:chgData name="John Kirlin" userId="dd7252987841c418" providerId="LiveId" clId="{FEA4F76E-6899-48D4-8145-7BEEF772446D}" dt="2025-10-20T21:50:13.841" v="575" actId="12"/>
          <ac:spMkLst>
            <pc:docMk/>
            <pc:sldMk cId="1920988566" sldId="267"/>
            <ac:spMk id="3" creationId="{B21346F3-1397-D995-F355-7D538D6BD568}"/>
          </ac:spMkLst>
        </pc:spChg>
      </pc:sldChg>
      <pc:sldChg chg="modSp mod">
        <pc:chgData name="John Kirlin" userId="dd7252987841c418" providerId="LiveId" clId="{FEA4F76E-6899-48D4-8145-7BEEF772446D}" dt="2025-10-20T21:52:05.575" v="582" actId="12"/>
        <pc:sldMkLst>
          <pc:docMk/>
          <pc:sldMk cId="1199211219" sldId="290"/>
        </pc:sldMkLst>
        <pc:spChg chg="mod">
          <ac:chgData name="John Kirlin" userId="dd7252987841c418" providerId="LiveId" clId="{FEA4F76E-6899-48D4-8145-7BEEF772446D}" dt="2025-10-20T21:52:05.575" v="582" actId="12"/>
          <ac:spMkLst>
            <pc:docMk/>
            <pc:sldMk cId="1199211219" sldId="290"/>
            <ac:spMk id="3" creationId="{D11C1054-AB42-FCC2-0F58-A9EE386A77D5}"/>
          </ac:spMkLst>
        </pc:spChg>
      </pc:sldChg>
      <pc:sldChg chg="modSp mod">
        <pc:chgData name="John Kirlin" userId="dd7252987841c418" providerId="LiveId" clId="{FEA4F76E-6899-48D4-8145-7BEEF772446D}" dt="2025-10-20T21:18:56.817" v="262" actId="948"/>
        <pc:sldMkLst>
          <pc:docMk/>
          <pc:sldMk cId="1146755488" sldId="294"/>
        </pc:sldMkLst>
        <pc:spChg chg="mod">
          <ac:chgData name="John Kirlin" userId="dd7252987841c418" providerId="LiveId" clId="{FEA4F76E-6899-48D4-8145-7BEEF772446D}" dt="2025-10-20T21:18:56.817" v="262" actId="948"/>
          <ac:spMkLst>
            <pc:docMk/>
            <pc:sldMk cId="1146755488" sldId="294"/>
            <ac:spMk id="3" creationId="{1C76904D-6C61-9B1E-CB00-9746E25E4DEA}"/>
          </ac:spMkLst>
        </pc:spChg>
      </pc:sldChg>
      <pc:sldChg chg="modSp mod">
        <pc:chgData name="John Kirlin" userId="dd7252987841c418" providerId="LiveId" clId="{FEA4F76E-6899-48D4-8145-7BEEF772446D}" dt="2025-10-20T21:42:12.022" v="397" actId="20577"/>
        <pc:sldMkLst>
          <pc:docMk/>
          <pc:sldMk cId="4213086544" sldId="295"/>
        </pc:sldMkLst>
        <pc:spChg chg="mod">
          <ac:chgData name="John Kirlin" userId="dd7252987841c418" providerId="LiveId" clId="{FEA4F76E-6899-48D4-8145-7BEEF772446D}" dt="2025-10-20T21:42:12.022" v="397" actId="20577"/>
          <ac:spMkLst>
            <pc:docMk/>
            <pc:sldMk cId="4213086544" sldId="295"/>
            <ac:spMk id="3" creationId="{E3917B66-9576-4812-B17D-F8807A7E5CE1}"/>
          </ac:spMkLst>
        </pc:spChg>
      </pc:sldChg>
      <pc:sldChg chg="modSp mod">
        <pc:chgData name="John Kirlin" userId="dd7252987841c418" providerId="LiveId" clId="{FEA4F76E-6899-48D4-8145-7BEEF772446D}" dt="2025-10-20T21:16:00.064" v="257" actId="20577"/>
        <pc:sldMkLst>
          <pc:docMk/>
          <pc:sldMk cId="742228791" sldId="296"/>
        </pc:sldMkLst>
        <pc:spChg chg="mod">
          <ac:chgData name="John Kirlin" userId="dd7252987841c418" providerId="LiveId" clId="{FEA4F76E-6899-48D4-8145-7BEEF772446D}" dt="2025-10-20T21:16:00.064" v="257" actId="20577"/>
          <ac:spMkLst>
            <pc:docMk/>
            <pc:sldMk cId="742228791" sldId="296"/>
            <ac:spMk id="3" creationId="{E0E9A8F2-4DF4-990C-C65F-1CC5049A063C}"/>
          </ac:spMkLst>
        </pc:spChg>
      </pc:sldChg>
      <pc:sldChg chg="modSp mod">
        <pc:chgData name="John Kirlin" userId="dd7252987841c418" providerId="LiveId" clId="{FEA4F76E-6899-48D4-8145-7BEEF772446D}" dt="2025-10-20T21:10:36.959" v="226" actId="20577"/>
        <pc:sldMkLst>
          <pc:docMk/>
          <pc:sldMk cId="1945096699" sldId="297"/>
        </pc:sldMkLst>
        <pc:spChg chg="mod">
          <ac:chgData name="John Kirlin" userId="dd7252987841c418" providerId="LiveId" clId="{FEA4F76E-6899-48D4-8145-7BEEF772446D}" dt="2025-10-20T21:10:36.959" v="226" actId="20577"/>
          <ac:spMkLst>
            <pc:docMk/>
            <pc:sldMk cId="1945096699" sldId="297"/>
            <ac:spMk id="3" creationId="{3270ADE7-36E8-2EEF-1CC7-B752025129FD}"/>
          </ac:spMkLst>
        </pc:spChg>
      </pc:sldChg>
      <pc:sldChg chg="modSp mod">
        <pc:chgData name="John Kirlin" userId="dd7252987841c418" providerId="LiveId" clId="{FEA4F76E-6899-48D4-8145-7BEEF772446D}" dt="2025-10-20T21:47:01.246" v="570" actId="313"/>
        <pc:sldMkLst>
          <pc:docMk/>
          <pc:sldMk cId="3944361619" sldId="298"/>
        </pc:sldMkLst>
        <pc:spChg chg="mod">
          <ac:chgData name="John Kirlin" userId="dd7252987841c418" providerId="LiveId" clId="{FEA4F76E-6899-48D4-8145-7BEEF772446D}" dt="2025-10-20T21:47:01.246" v="570" actId="313"/>
          <ac:spMkLst>
            <pc:docMk/>
            <pc:sldMk cId="3944361619" sldId="298"/>
            <ac:spMk id="3" creationId="{53463F71-C574-60E7-86DD-7CB800BF9233}"/>
          </ac:spMkLst>
        </pc:spChg>
      </pc:sldChg>
      <pc:sldChg chg="modSp mod">
        <pc:chgData name="John Kirlin" userId="dd7252987841c418" providerId="LiveId" clId="{FEA4F76E-6899-48D4-8145-7BEEF772446D}" dt="2025-10-20T21:47:55.996" v="573" actId="20577"/>
        <pc:sldMkLst>
          <pc:docMk/>
          <pc:sldMk cId="320850133" sldId="299"/>
        </pc:sldMkLst>
        <pc:spChg chg="mod">
          <ac:chgData name="John Kirlin" userId="dd7252987841c418" providerId="LiveId" clId="{FEA4F76E-6899-48D4-8145-7BEEF772446D}" dt="2025-10-20T21:47:55.996" v="573" actId="20577"/>
          <ac:spMkLst>
            <pc:docMk/>
            <pc:sldMk cId="320850133" sldId="299"/>
            <ac:spMk id="3" creationId="{7E0EEDE2-927E-A24D-5179-700967C7DCB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7EA1B7-C6B4-C06F-FD59-22F2459CA819}"/>
              </a:ext>
            </a:extLst>
          </p:cNvPr>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296D6BD-9315-1091-E97B-8BB1258E4636}"/>
              </a:ext>
            </a:extLst>
          </p:cNvPr>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9023E8D1-B31B-4ED5-BC70-75F870B45D79}" type="datetimeFigureOut">
              <a:rPr lang="en-US" smtClean="0"/>
              <a:t>10/20/2025</a:t>
            </a:fld>
            <a:endParaRPr lang="en-US"/>
          </a:p>
        </p:txBody>
      </p:sp>
      <p:sp>
        <p:nvSpPr>
          <p:cNvPr id="4" name="Footer Placeholder 3">
            <a:extLst>
              <a:ext uri="{FF2B5EF4-FFF2-40B4-BE49-F238E27FC236}">
                <a16:creationId xmlns:a16="http://schemas.microsoft.com/office/drawing/2014/main" id="{1EA5FBCE-A4A8-441C-A556-9DF7D86E120C}"/>
              </a:ext>
            </a:extLst>
          </p:cNvPr>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3E98A3B-75B4-C41C-9AEF-58209F5607F7}"/>
              </a:ext>
            </a:extLst>
          </p:cNvPr>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CCFE5918-23E3-4092-9E0E-2C18E855707E}" type="slidenum">
              <a:rPr lang="en-US" smtClean="0"/>
              <a:t>‹#›</a:t>
            </a:fld>
            <a:endParaRPr lang="en-US"/>
          </a:p>
        </p:txBody>
      </p:sp>
    </p:spTree>
    <p:extLst>
      <p:ext uri="{BB962C8B-B14F-4D97-AF65-F5344CB8AC3E}">
        <p14:creationId xmlns:p14="http://schemas.microsoft.com/office/powerpoint/2010/main" val="39107183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657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027" y="0"/>
            <a:ext cx="2972421" cy="466578"/>
          </a:xfrm>
          <a:prstGeom prst="rect">
            <a:avLst/>
          </a:prstGeom>
        </p:spPr>
        <p:txBody>
          <a:bodyPr vert="horz" lIns="91440" tIns="45720" rIns="91440" bIns="45720" rtlCol="0"/>
          <a:lstStyle>
            <a:lvl1pPr algn="r">
              <a:defRPr sz="1200"/>
            </a:lvl1pPr>
          </a:lstStyle>
          <a:p>
            <a:fld id="{BCE3191E-3E3D-44A4-920B-F2374884E345}" type="datetimeFigureOut">
              <a:rPr lang="en-US" smtClean="0"/>
              <a:t>10/20/2025</a:t>
            </a:fld>
            <a:endParaRPr lang="en-US" dirty="0"/>
          </a:p>
        </p:txBody>
      </p:sp>
      <p:sp>
        <p:nvSpPr>
          <p:cNvPr id="4" name="Slide Image Placeholder 3"/>
          <p:cNvSpPr>
            <a:spLocks noGrp="1" noRot="1" noChangeAspect="1"/>
          </p:cNvSpPr>
          <p:nvPr>
            <p:ph type="sldImg" idx="2"/>
          </p:nvPr>
        </p:nvSpPr>
        <p:spPr>
          <a:xfrm>
            <a:off x="639763" y="1162050"/>
            <a:ext cx="5578475" cy="31384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6421" y="4474033"/>
            <a:ext cx="5485158" cy="366071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822"/>
            <a:ext cx="2972421" cy="46657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027" y="8829822"/>
            <a:ext cx="2972421" cy="466578"/>
          </a:xfrm>
          <a:prstGeom prst="rect">
            <a:avLst/>
          </a:prstGeom>
        </p:spPr>
        <p:txBody>
          <a:bodyPr vert="horz" lIns="91440" tIns="45720" rIns="91440" bIns="45720" rtlCol="0" anchor="b"/>
          <a:lstStyle>
            <a:lvl1pPr algn="r">
              <a:defRPr sz="1200"/>
            </a:lvl1pPr>
          </a:lstStyle>
          <a:p>
            <a:fld id="{FDC1DA50-EB5B-45C4-85BE-A61D65DF60C4}" type="slidenum">
              <a:rPr lang="en-US" smtClean="0"/>
              <a:t>‹#›</a:t>
            </a:fld>
            <a:endParaRPr lang="en-US" dirty="0"/>
          </a:p>
        </p:txBody>
      </p:sp>
    </p:spTree>
    <p:extLst>
      <p:ext uri="{BB962C8B-B14F-4D97-AF65-F5344CB8AC3E}">
        <p14:creationId xmlns:p14="http://schemas.microsoft.com/office/powerpoint/2010/main" val="8558401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AEAF1-2444-669E-385B-A27228DE75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BB379C-AFE3-B5FB-62B6-B166BC01E2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5D25D-0601-753E-0373-D1CCD3582009}"/>
              </a:ext>
            </a:extLst>
          </p:cNvPr>
          <p:cNvSpPr>
            <a:spLocks noGrp="1"/>
          </p:cNvSpPr>
          <p:nvPr>
            <p:ph type="dt" sz="half" idx="10"/>
          </p:nvPr>
        </p:nvSpPr>
        <p:spPr/>
        <p:txBody>
          <a:bodyPr/>
          <a:lstStyle/>
          <a:p>
            <a:fld id="{119341B1-1B3D-4B5D-A098-FFEF2A0CCAAC}" type="datetime1">
              <a:rPr lang="en-US" smtClean="0"/>
              <a:t>10/20/2025</a:t>
            </a:fld>
            <a:endParaRPr lang="en-US" dirty="0"/>
          </a:p>
        </p:txBody>
      </p:sp>
      <p:sp>
        <p:nvSpPr>
          <p:cNvPr id="5" name="Footer Placeholder 4">
            <a:extLst>
              <a:ext uri="{FF2B5EF4-FFF2-40B4-BE49-F238E27FC236}">
                <a16:creationId xmlns:a16="http://schemas.microsoft.com/office/drawing/2014/main" id="{A525128D-EDC5-5E61-57E0-2140EAC01DD2}"/>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105981AD-64CE-BD5F-E2DD-8F22D341C5EC}"/>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1025828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680B6-8742-C3BE-2153-E97795167D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99543A-42F5-8F99-8A24-D0A5BE104C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3216B-F269-ED88-C1EA-93E154287B18}"/>
              </a:ext>
            </a:extLst>
          </p:cNvPr>
          <p:cNvSpPr>
            <a:spLocks noGrp="1"/>
          </p:cNvSpPr>
          <p:nvPr>
            <p:ph type="dt" sz="half" idx="10"/>
          </p:nvPr>
        </p:nvSpPr>
        <p:spPr/>
        <p:txBody>
          <a:bodyPr/>
          <a:lstStyle/>
          <a:p>
            <a:fld id="{62BD58EF-8A8F-45BD-892B-C84EB3CF1156}" type="datetime1">
              <a:rPr lang="en-US" smtClean="0"/>
              <a:t>10/20/2025</a:t>
            </a:fld>
            <a:endParaRPr lang="en-US" dirty="0"/>
          </a:p>
        </p:txBody>
      </p:sp>
      <p:sp>
        <p:nvSpPr>
          <p:cNvPr id="5" name="Footer Placeholder 4">
            <a:extLst>
              <a:ext uri="{FF2B5EF4-FFF2-40B4-BE49-F238E27FC236}">
                <a16:creationId xmlns:a16="http://schemas.microsoft.com/office/drawing/2014/main" id="{5786D909-DD67-BF4E-555B-5C0F3534EB62}"/>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7954195F-76F6-9617-47FE-A2743A925F7E}"/>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2897941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2FFDB2-8520-979A-9CE2-A2D40FE1CA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2E378B-082A-1E98-18D9-668D30F2FD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1CB325-9148-C970-E903-1CE1AFB7AB1B}"/>
              </a:ext>
            </a:extLst>
          </p:cNvPr>
          <p:cNvSpPr>
            <a:spLocks noGrp="1"/>
          </p:cNvSpPr>
          <p:nvPr>
            <p:ph type="dt" sz="half" idx="10"/>
          </p:nvPr>
        </p:nvSpPr>
        <p:spPr/>
        <p:txBody>
          <a:bodyPr/>
          <a:lstStyle/>
          <a:p>
            <a:fld id="{1A4B3718-241E-4C81-A80A-FBF795F9AF55}" type="datetime1">
              <a:rPr lang="en-US" smtClean="0"/>
              <a:t>10/20/2025</a:t>
            </a:fld>
            <a:endParaRPr lang="en-US" dirty="0"/>
          </a:p>
        </p:txBody>
      </p:sp>
      <p:sp>
        <p:nvSpPr>
          <p:cNvPr id="5" name="Footer Placeholder 4">
            <a:extLst>
              <a:ext uri="{FF2B5EF4-FFF2-40B4-BE49-F238E27FC236}">
                <a16:creationId xmlns:a16="http://schemas.microsoft.com/office/drawing/2014/main" id="{8D645C8D-D5CC-12F1-A044-6C8EC2C813F9}"/>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D229CD4E-FA5B-C6CC-9193-F41F2861BBD5}"/>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665243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35BB-395F-7AC4-D603-66DB067CE4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60489C-1B82-4122-E1DA-D2177D44D0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E08809-AE99-4901-FD24-A98020804668}"/>
              </a:ext>
            </a:extLst>
          </p:cNvPr>
          <p:cNvSpPr>
            <a:spLocks noGrp="1"/>
          </p:cNvSpPr>
          <p:nvPr>
            <p:ph type="dt" sz="half" idx="10"/>
          </p:nvPr>
        </p:nvSpPr>
        <p:spPr/>
        <p:txBody>
          <a:bodyPr/>
          <a:lstStyle/>
          <a:p>
            <a:fld id="{5CE4C017-FBD3-4CCF-95A3-D0AC3A51DB1F}" type="datetime1">
              <a:rPr lang="en-US" smtClean="0"/>
              <a:t>10/20/2025</a:t>
            </a:fld>
            <a:endParaRPr lang="en-US" dirty="0"/>
          </a:p>
        </p:txBody>
      </p:sp>
      <p:sp>
        <p:nvSpPr>
          <p:cNvPr id="5" name="Footer Placeholder 4">
            <a:extLst>
              <a:ext uri="{FF2B5EF4-FFF2-40B4-BE49-F238E27FC236}">
                <a16:creationId xmlns:a16="http://schemas.microsoft.com/office/drawing/2014/main" id="{62D3E220-4C59-A72B-F3B8-B8802E01E38E}"/>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DB374CCA-269B-34AB-7B2F-9E343C572EA1}"/>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4074060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42A2-9A56-BFF5-6A98-521F17E694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AD8B59-C40A-82A1-50A2-E34EDE2726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8C7335-79A6-EE30-323C-B4FE153F4853}"/>
              </a:ext>
            </a:extLst>
          </p:cNvPr>
          <p:cNvSpPr>
            <a:spLocks noGrp="1"/>
          </p:cNvSpPr>
          <p:nvPr>
            <p:ph type="dt" sz="half" idx="10"/>
          </p:nvPr>
        </p:nvSpPr>
        <p:spPr/>
        <p:txBody>
          <a:bodyPr/>
          <a:lstStyle/>
          <a:p>
            <a:fld id="{3CABC44F-8E92-4AD4-A7F6-8C05891ED226}" type="datetime1">
              <a:rPr lang="en-US" smtClean="0"/>
              <a:t>10/20/2025</a:t>
            </a:fld>
            <a:endParaRPr lang="en-US" dirty="0"/>
          </a:p>
        </p:txBody>
      </p:sp>
      <p:sp>
        <p:nvSpPr>
          <p:cNvPr id="5" name="Footer Placeholder 4">
            <a:extLst>
              <a:ext uri="{FF2B5EF4-FFF2-40B4-BE49-F238E27FC236}">
                <a16:creationId xmlns:a16="http://schemas.microsoft.com/office/drawing/2014/main" id="{3F049A40-0A8C-7F7D-0452-F28A135D0DB3}"/>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E3E36A03-D375-9EC6-9BC2-E98A52609300}"/>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1842034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E048-C742-ED21-557F-F3A29EC00E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E3B99E-8F6E-0EFA-CDD5-6AA8EF8CF8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0077D2-2AD6-7B67-A244-2E7875722B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F3B643-0744-CB71-FDC1-98282F1EF89C}"/>
              </a:ext>
            </a:extLst>
          </p:cNvPr>
          <p:cNvSpPr>
            <a:spLocks noGrp="1"/>
          </p:cNvSpPr>
          <p:nvPr>
            <p:ph type="dt" sz="half" idx="10"/>
          </p:nvPr>
        </p:nvSpPr>
        <p:spPr/>
        <p:txBody>
          <a:bodyPr/>
          <a:lstStyle/>
          <a:p>
            <a:fld id="{317F61DD-8E99-42CF-8837-2922BE02D473}" type="datetime1">
              <a:rPr lang="en-US" smtClean="0"/>
              <a:t>10/20/2025</a:t>
            </a:fld>
            <a:endParaRPr lang="en-US" dirty="0"/>
          </a:p>
        </p:txBody>
      </p:sp>
      <p:sp>
        <p:nvSpPr>
          <p:cNvPr id="6" name="Footer Placeholder 5">
            <a:extLst>
              <a:ext uri="{FF2B5EF4-FFF2-40B4-BE49-F238E27FC236}">
                <a16:creationId xmlns:a16="http://schemas.microsoft.com/office/drawing/2014/main" id="{F4E50E62-8606-EE87-8593-4238F8F48787}"/>
              </a:ext>
            </a:extLst>
          </p:cNvPr>
          <p:cNvSpPr>
            <a:spLocks noGrp="1"/>
          </p:cNvSpPr>
          <p:nvPr>
            <p:ph type="ftr" sz="quarter" idx="11"/>
          </p:nvPr>
        </p:nvSpPr>
        <p:spPr/>
        <p:txBody>
          <a:bodyPr/>
          <a:lstStyle/>
          <a:p>
            <a:r>
              <a:rPr lang="en-US" dirty="0"/>
              <a:t>Kirlin, Pisano, and Callahan. </a:t>
            </a:r>
          </a:p>
        </p:txBody>
      </p:sp>
      <p:sp>
        <p:nvSpPr>
          <p:cNvPr id="7" name="Slide Number Placeholder 6">
            <a:extLst>
              <a:ext uri="{FF2B5EF4-FFF2-40B4-BE49-F238E27FC236}">
                <a16:creationId xmlns:a16="http://schemas.microsoft.com/office/drawing/2014/main" id="{CFAA1329-A8F6-4206-BA00-44FF83B0A915}"/>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1676746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1C334-D72F-865A-750A-B246834F1F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E60951-6739-1EDD-F9F4-2F0401A0EE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20E452-A940-C5FF-19E7-98A4548C32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E1F0E1-0926-1232-9F7C-46EE0CC749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798E23-47BE-11D3-EC88-F26A0E0C09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76E11C-9789-3A1D-DCC5-82D29BEBC606}"/>
              </a:ext>
            </a:extLst>
          </p:cNvPr>
          <p:cNvSpPr>
            <a:spLocks noGrp="1"/>
          </p:cNvSpPr>
          <p:nvPr>
            <p:ph type="dt" sz="half" idx="10"/>
          </p:nvPr>
        </p:nvSpPr>
        <p:spPr/>
        <p:txBody>
          <a:bodyPr/>
          <a:lstStyle/>
          <a:p>
            <a:fld id="{8062558C-27B2-4C2E-9135-3946BE274CC4}" type="datetime1">
              <a:rPr lang="en-US" smtClean="0"/>
              <a:t>10/20/2025</a:t>
            </a:fld>
            <a:endParaRPr lang="en-US" dirty="0"/>
          </a:p>
        </p:txBody>
      </p:sp>
      <p:sp>
        <p:nvSpPr>
          <p:cNvPr id="8" name="Footer Placeholder 7">
            <a:extLst>
              <a:ext uri="{FF2B5EF4-FFF2-40B4-BE49-F238E27FC236}">
                <a16:creationId xmlns:a16="http://schemas.microsoft.com/office/drawing/2014/main" id="{7BAED7EB-F003-BB09-EC75-C0F936B76DB9}"/>
              </a:ext>
            </a:extLst>
          </p:cNvPr>
          <p:cNvSpPr>
            <a:spLocks noGrp="1"/>
          </p:cNvSpPr>
          <p:nvPr>
            <p:ph type="ftr" sz="quarter" idx="11"/>
          </p:nvPr>
        </p:nvSpPr>
        <p:spPr/>
        <p:txBody>
          <a:bodyPr/>
          <a:lstStyle/>
          <a:p>
            <a:r>
              <a:rPr lang="en-US" dirty="0"/>
              <a:t>Kirlin, Pisano, and Callahan. </a:t>
            </a:r>
          </a:p>
        </p:txBody>
      </p:sp>
      <p:sp>
        <p:nvSpPr>
          <p:cNvPr id="9" name="Slide Number Placeholder 8">
            <a:extLst>
              <a:ext uri="{FF2B5EF4-FFF2-40B4-BE49-F238E27FC236}">
                <a16:creationId xmlns:a16="http://schemas.microsoft.com/office/drawing/2014/main" id="{16FE8D36-0FFB-DDDE-EF91-E6BE285C9313}"/>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3411344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FC755-4C63-16FC-250A-44FDFFCDF55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E14AB-E752-4318-F871-14E62E384465}"/>
              </a:ext>
            </a:extLst>
          </p:cNvPr>
          <p:cNvSpPr>
            <a:spLocks noGrp="1"/>
          </p:cNvSpPr>
          <p:nvPr>
            <p:ph type="dt" sz="half" idx="10"/>
          </p:nvPr>
        </p:nvSpPr>
        <p:spPr/>
        <p:txBody>
          <a:bodyPr/>
          <a:lstStyle/>
          <a:p>
            <a:fld id="{E7EBD32D-650A-47B6-97C6-632AA59B3D3D}" type="datetime1">
              <a:rPr lang="en-US" smtClean="0"/>
              <a:t>10/20/2025</a:t>
            </a:fld>
            <a:endParaRPr lang="en-US" dirty="0"/>
          </a:p>
        </p:txBody>
      </p:sp>
      <p:sp>
        <p:nvSpPr>
          <p:cNvPr id="4" name="Footer Placeholder 3">
            <a:extLst>
              <a:ext uri="{FF2B5EF4-FFF2-40B4-BE49-F238E27FC236}">
                <a16:creationId xmlns:a16="http://schemas.microsoft.com/office/drawing/2014/main" id="{D3C63305-BFEF-95A2-CD0F-8FC89097D6C8}"/>
              </a:ext>
            </a:extLst>
          </p:cNvPr>
          <p:cNvSpPr>
            <a:spLocks noGrp="1"/>
          </p:cNvSpPr>
          <p:nvPr>
            <p:ph type="ftr" sz="quarter" idx="11"/>
          </p:nvPr>
        </p:nvSpPr>
        <p:spPr/>
        <p:txBody>
          <a:bodyPr/>
          <a:lstStyle/>
          <a:p>
            <a:r>
              <a:rPr lang="en-US" dirty="0"/>
              <a:t>Kirlin, Pisano, and Callahan. </a:t>
            </a:r>
          </a:p>
        </p:txBody>
      </p:sp>
      <p:sp>
        <p:nvSpPr>
          <p:cNvPr id="5" name="Slide Number Placeholder 4">
            <a:extLst>
              <a:ext uri="{FF2B5EF4-FFF2-40B4-BE49-F238E27FC236}">
                <a16:creationId xmlns:a16="http://schemas.microsoft.com/office/drawing/2014/main" id="{704409D3-00F0-B9E4-C87D-30D7030CB554}"/>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299857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2B8D1A-B5DF-806A-BBBE-36F866275A17}"/>
              </a:ext>
            </a:extLst>
          </p:cNvPr>
          <p:cNvSpPr>
            <a:spLocks noGrp="1"/>
          </p:cNvSpPr>
          <p:nvPr>
            <p:ph type="dt" sz="half" idx="10"/>
          </p:nvPr>
        </p:nvSpPr>
        <p:spPr/>
        <p:txBody>
          <a:bodyPr/>
          <a:lstStyle/>
          <a:p>
            <a:fld id="{242D87E2-E424-4B0D-BFC4-ACB3CEA54BBE}" type="datetime1">
              <a:rPr lang="en-US" smtClean="0"/>
              <a:t>10/20/2025</a:t>
            </a:fld>
            <a:endParaRPr lang="en-US" dirty="0"/>
          </a:p>
        </p:txBody>
      </p:sp>
      <p:sp>
        <p:nvSpPr>
          <p:cNvPr id="3" name="Footer Placeholder 2">
            <a:extLst>
              <a:ext uri="{FF2B5EF4-FFF2-40B4-BE49-F238E27FC236}">
                <a16:creationId xmlns:a16="http://schemas.microsoft.com/office/drawing/2014/main" id="{091471A6-4669-3041-7E9C-303EF3BA8DF3}"/>
              </a:ext>
            </a:extLst>
          </p:cNvPr>
          <p:cNvSpPr>
            <a:spLocks noGrp="1"/>
          </p:cNvSpPr>
          <p:nvPr>
            <p:ph type="ftr" sz="quarter" idx="11"/>
          </p:nvPr>
        </p:nvSpPr>
        <p:spPr/>
        <p:txBody>
          <a:bodyPr/>
          <a:lstStyle/>
          <a:p>
            <a:r>
              <a:rPr lang="en-US" dirty="0"/>
              <a:t>Kirlin, Pisano, and Callahan. </a:t>
            </a:r>
          </a:p>
        </p:txBody>
      </p:sp>
      <p:sp>
        <p:nvSpPr>
          <p:cNvPr id="4" name="Slide Number Placeholder 3">
            <a:extLst>
              <a:ext uri="{FF2B5EF4-FFF2-40B4-BE49-F238E27FC236}">
                <a16:creationId xmlns:a16="http://schemas.microsoft.com/office/drawing/2014/main" id="{6050FAAC-1F7E-8A43-8C23-A7F0E74E373D}"/>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223217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914EB-614B-2720-594C-B41E3F50A1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1A2EF4-5087-A3A2-F640-DE1C78F729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A2399-5712-7103-5DC6-3F116CE862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AD62C5-DD41-B23B-4886-A88142ABD5E4}"/>
              </a:ext>
            </a:extLst>
          </p:cNvPr>
          <p:cNvSpPr>
            <a:spLocks noGrp="1"/>
          </p:cNvSpPr>
          <p:nvPr>
            <p:ph type="dt" sz="half" idx="10"/>
          </p:nvPr>
        </p:nvSpPr>
        <p:spPr/>
        <p:txBody>
          <a:bodyPr/>
          <a:lstStyle/>
          <a:p>
            <a:fld id="{E7988167-8735-4697-B68A-E2C4A9419E17}" type="datetime1">
              <a:rPr lang="en-US" smtClean="0"/>
              <a:t>10/20/2025</a:t>
            </a:fld>
            <a:endParaRPr lang="en-US" dirty="0"/>
          </a:p>
        </p:txBody>
      </p:sp>
      <p:sp>
        <p:nvSpPr>
          <p:cNvPr id="6" name="Footer Placeholder 5">
            <a:extLst>
              <a:ext uri="{FF2B5EF4-FFF2-40B4-BE49-F238E27FC236}">
                <a16:creationId xmlns:a16="http://schemas.microsoft.com/office/drawing/2014/main" id="{A2CF0792-B4A1-884C-0569-856A4D791310}"/>
              </a:ext>
            </a:extLst>
          </p:cNvPr>
          <p:cNvSpPr>
            <a:spLocks noGrp="1"/>
          </p:cNvSpPr>
          <p:nvPr>
            <p:ph type="ftr" sz="quarter" idx="11"/>
          </p:nvPr>
        </p:nvSpPr>
        <p:spPr/>
        <p:txBody>
          <a:bodyPr/>
          <a:lstStyle/>
          <a:p>
            <a:r>
              <a:rPr lang="en-US" dirty="0"/>
              <a:t>Kirlin, Pisano, and Callahan. </a:t>
            </a:r>
          </a:p>
        </p:txBody>
      </p:sp>
      <p:sp>
        <p:nvSpPr>
          <p:cNvPr id="7" name="Slide Number Placeholder 6">
            <a:extLst>
              <a:ext uri="{FF2B5EF4-FFF2-40B4-BE49-F238E27FC236}">
                <a16:creationId xmlns:a16="http://schemas.microsoft.com/office/drawing/2014/main" id="{65AF2AF2-6006-82EE-7753-F1EE3C29738A}"/>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3993957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13680-1739-5D3B-605A-E21F3418D1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CBA7CE-8A83-AD54-BA4A-C47C45E411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1B56E3A-0E25-DBBF-7DE3-51C3026D1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FFA4F4-69A3-3CE6-73CF-A5AB84D48B0C}"/>
              </a:ext>
            </a:extLst>
          </p:cNvPr>
          <p:cNvSpPr>
            <a:spLocks noGrp="1"/>
          </p:cNvSpPr>
          <p:nvPr>
            <p:ph type="dt" sz="half" idx="10"/>
          </p:nvPr>
        </p:nvSpPr>
        <p:spPr/>
        <p:txBody>
          <a:bodyPr/>
          <a:lstStyle/>
          <a:p>
            <a:fld id="{13335432-DD98-4EAC-9CC4-EB25CB3C95DD}" type="datetime1">
              <a:rPr lang="en-US" smtClean="0"/>
              <a:t>10/20/2025</a:t>
            </a:fld>
            <a:endParaRPr lang="en-US" dirty="0"/>
          </a:p>
        </p:txBody>
      </p:sp>
      <p:sp>
        <p:nvSpPr>
          <p:cNvPr id="6" name="Footer Placeholder 5">
            <a:extLst>
              <a:ext uri="{FF2B5EF4-FFF2-40B4-BE49-F238E27FC236}">
                <a16:creationId xmlns:a16="http://schemas.microsoft.com/office/drawing/2014/main" id="{83ECE842-DB48-6E6E-959D-93A9F9E3671D}"/>
              </a:ext>
            </a:extLst>
          </p:cNvPr>
          <p:cNvSpPr>
            <a:spLocks noGrp="1"/>
          </p:cNvSpPr>
          <p:nvPr>
            <p:ph type="ftr" sz="quarter" idx="11"/>
          </p:nvPr>
        </p:nvSpPr>
        <p:spPr/>
        <p:txBody>
          <a:bodyPr/>
          <a:lstStyle/>
          <a:p>
            <a:r>
              <a:rPr lang="en-US" dirty="0"/>
              <a:t>Kirlin, Pisano, and Callahan. </a:t>
            </a:r>
          </a:p>
        </p:txBody>
      </p:sp>
      <p:sp>
        <p:nvSpPr>
          <p:cNvPr id="7" name="Slide Number Placeholder 6">
            <a:extLst>
              <a:ext uri="{FF2B5EF4-FFF2-40B4-BE49-F238E27FC236}">
                <a16:creationId xmlns:a16="http://schemas.microsoft.com/office/drawing/2014/main" id="{DCB66DF2-C7CD-01F4-3429-6FA9124EB442}"/>
              </a:ext>
            </a:extLst>
          </p:cNvPr>
          <p:cNvSpPr>
            <a:spLocks noGrp="1"/>
          </p:cNvSpPr>
          <p:nvPr>
            <p:ph type="sldNum" sz="quarter" idx="12"/>
          </p:nvPr>
        </p:nvSpPr>
        <p:spPr/>
        <p:txBody>
          <a:bodyPr/>
          <a:lstStyle/>
          <a:p>
            <a:fld id="{339A5030-DB23-44ED-94FF-1C0BC62BDBE6}" type="slidenum">
              <a:rPr lang="en-US" smtClean="0"/>
              <a:t>‹#›</a:t>
            </a:fld>
            <a:endParaRPr lang="en-US" dirty="0"/>
          </a:p>
        </p:txBody>
      </p:sp>
    </p:spTree>
    <p:extLst>
      <p:ext uri="{BB962C8B-B14F-4D97-AF65-F5344CB8AC3E}">
        <p14:creationId xmlns:p14="http://schemas.microsoft.com/office/powerpoint/2010/main" val="2091750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7C135A-C9CA-55E8-0944-F2F021F400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EBB58F-C6EB-A4A6-3170-0D42533FD2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58C5E9-3949-456D-188B-BF0132F987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7D77D2-AE62-44A8-8E4A-AF6FF701FEC2}" type="datetime1">
              <a:rPr lang="en-US" smtClean="0"/>
              <a:t>10/20/2025</a:t>
            </a:fld>
            <a:endParaRPr lang="en-US" dirty="0"/>
          </a:p>
        </p:txBody>
      </p:sp>
      <p:sp>
        <p:nvSpPr>
          <p:cNvPr id="5" name="Footer Placeholder 4">
            <a:extLst>
              <a:ext uri="{FF2B5EF4-FFF2-40B4-BE49-F238E27FC236}">
                <a16:creationId xmlns:a16="http://schemas.microsoft.com/office/drawing/2014/main" id="{F187C65B-7508-4191-F971-E78225FF79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Kirlin, Pisano, and Callahan. </a:t>
            </a:r>
          </a:p>
        </p:txBody>
      </p:sp>
      <p:sp>
        <p:nvSpPr>
          <p:cNvPr id="6" name="Slide Number Placeholder 5">
            <a:extLst>
              <a:ext uri="{FF2B5EF4-FFF2-40B4-BE49-F238E27FC236}">
                <a16:creationId xmlns:a16="http://schemas.microsoft.com/office/drawing/2014/main" id="{BB599EC1-AD17-2FC9-A8D2-44FEC6D771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9A5030-DB23-44ED-94FF-1C0BC62BDBE6}" type="slidenum">
              <a:rPr lang="en-US" smtClean="0"/>
              <a:t>‹#›</a:t>
            </a:fld>
            <a:endParaRPr lang="en-US" dirty="0"/>
          </a:p>
        </p:txBody>
      </p:sp>
    </p:spTree>
    <p:extLst>
      <p:ext uri="{BB962C8B-B14F-4D97-AF65-F5344CB8AC3E}">
        <p14:creationId xmlns:p14="http://schemas.microsoft.com/office/powerpoint/2010/main" val="4104318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k62665pisano@gmail.com" TargetMode="External"/><Relationship Id="rId2" Type="http://schemas.openxmlformats.org/officeDocument/2006/relationships/hyperlink" Target="mailto:jkirlin@comcast.net" TargetMode="External"/><Relationship Id="rId1" Type="http://schemas.openxmlformats.org/officeDocument/2006/relationships/slideLayout" Target="../slideLayouts/slideLayout1.xml"/><Relationship Id="rId4" Type="http://schemas.openxmlformats.org/officeDocument/2006/relationships/hyperlink" Target="mailto:rfcallahan@usfca.ed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E23F3-FC0C-5B22-9C4B-D505C1103E65}"/>
              </a:ext>
            </a:extLst>
          </p:cNvPr>
          <p:cNvSpPr>
            <a:spLocks noGrp="1"/>
          </p:cNvSpPr>
          <p:nvPr>
            <p:ph type="ctrTitle"/>
          </p:nvPr>
        </p:nvSpPr>
        <p:spPr>
          <a:xfrm>
            <a:off x="1913467" y="880535"/>
            <a:ext cx="9144000" cy="1354666"/>
          </a:xfrm>
        </p:spPr>
        <p:txBody>
          <a:bodyPr>
            <a:normAutofit fontScale="90000"/>
          </a:bodyPr>
          <a:lstStyle/>
          <a:p>
            <a:r>
              <a:rPr lang="en-US" dirty="0"/>
              <a:t>Transforming Public Governance Institutions </a:t>
            </a:r>
            <a:br>
              <a:rPr lang="en-US" dirty="0"/>
            </a:br>
            <a:endParaRPr lang="en-US" sz="3600" dirty="0"/>
          </a:p>
        </p:txBody>
      </p:sp>
      <p:sp>
        <p:nvSpPr>
          <p:cNvPr id="3" name="Subtitle 2">
            <a:extLst>
              <a:ext uri="{FF2B5EF4-FFF2-40B4-BE49-F238E27FC236}">
                <a16:creationId xmlns:a16="http://schemas.microsoft.com/office/drawing/2014/main" id="{8DA49FB2-3302-117F-2024-737176E39C80}"/>
              </a:ext>
            </a:extLst>
          </p:cNvPr>
          <p:cNvSpPr>
            <a:spLocks noGrp="1"/>
          </p:cNvSpPr>
          <p:nvPr>
            <p:ph type="subTitle" idx="1"/>
          </p:nvPr>
        </p:nvSpPr>
        <p:spPr>
          <a:xfrm>
            <a:off x="637082" y="4140200"/>
            <a:ext cx="10283252" cy="1837266"/>
          </a:xfrm>
        </p:spPr>
        <p:txBody>
          <a:bodyPr>
            <a:normAutofit lnSpcReduction="10000"/>
          </a:bodyPr>
          <a:lstStyle/>
          <a:p>
            <a:endParaRPr lang="en-US" dirty="0"/>
          </a:p>
          <a:p>
            <a:r>
              <a:rPr lang="en-US" sz="1400" dirty="0"/>
              <a:t>Materials from the first (July 9) and of the second session (October 1) are available on the TPGI working group page on the NAPA web site, under the “Standing Panels and Working Groups” tab. Full citations to sources are provided.</a:t>
            </a:r>
          </a:p>
          <a:p>
            <a:r>
              <a:rPr lang="en-US" sz="1400" dirty="0"/>
              <a:t>Supportive of transformational goals of the 2024 gift by Jane and Mark Pisano to the National Academy of Public Administration</a:t>
            </a:r>
          </a:p>
          <a:p>
            <a:r>
              <a:rPr lang="en-US" sz="1200" dirty="0"/>
              <a:t>Comments to:</a:t>
            </a:r>
          </a:p>
          <a:p>
            <a:r>
              <a:rPr lang="en-US" sz="1400" dirty="0">
                <a:hlinkClick r:id="rId2"/>
              </a:rPr>
              <a:t>jkirlin@comcast.net</a:t>
            </a:r>
            <a:r>
              <a:rPr lang="en-US" sz="1400" dirty="0"/>
              <a:t> - </a:t>
            </a:r>
            <a:r>
              <a:rPr lang="en-US" sz="1400" dirty="0">
                <a:hlinkClick r:id="rId3"/>
              </a:rPr>
              <a:t>mark62665pisano@gmail.com</a:t>
            </a:r>
            <a:r>
              <a:rPr lang="en-US" sz="1400" dirty="0"/>
              <a:t> - </a:t>
            </a:r>
            <a:r>
              <a:rPr lang="en-US" sz="1400" dirty="0">
                <a:hlinkClick r:id="rId4"/>
              </a:rPr>
              <a:t>rfcallahan@usfca.edu</a:t>
            </a:r>
            <a:endParaRPr lang="en-US" sz="1400" dirty="0"/>
          </a:p>
          <a:p>
            <a:endParaRPr lang="en-US" sz="1400" dirty="0"/>
          </a:p>
          <a:p>
            <a:endParaRPr lang="en-US" sz="1400" dirty="0"/>
          </a:p>
        </p:txBody>
      </p:sp>
      <p:sp>
        <p:nvSpPr>
          <p:cNvPr id="4" name="Date Placeholder 3">
            <a:extLst>
              <a:ext uri="{FF2B5EF4-FFF2-40B4-BE49-F238E27FC236}">
                <a16:creationId xmlns:a16="http://schemas.microsoft.com/office/drawing/2014/main" id="{EF5194A6-5FD3-C3E4-352B-B123DC4D9A6F}"/>
              </a:ext>
            </a:extLst>
          </p:cNvPr>
          <p:cNvSpPr>
            <a:spLocks noGrp="1"/>
          </p:cNvSpPr>
          <p:nvPr>
            <p:ph type="dt" sz="half" idx="10"/>
          </p:nvPr>
        </p:nvSpPr>
        <p:spPr/>
        <p:txBody>
          <a:bodyPr/>
          <a:lstStyle/>
          <a:p>
            <a:fld id="{721E3968-5F59-41CB-9BF4-32B7F91971BC}" type="datetime1">
              <a:rPr lang="en-US" smtClean="0"/>
              <a:t>10/20/2025</a:t>
            </a:fld>
            <a:endParaRPr lang="en-US" dirty="0"/>
          </a:p>
        </p:txBody>
      </p:sp>
      <p:sp>
        <p:nvSpPr>
          <p:cNvPr id="5" name="Footer Placeholder 4">
            <a:extLst>
              <a:ext uri="{FF2B5EF4-FFF2-40B4-BE49-F238E27FC236}">
                <a16:creationId xmlns:a16="http://schemas.microsoft.com/office/drawing/2014/main" id="{473458B2-3832-8788-2A4A-F0715C121269}"/>
              </a:ext>
            </a:extLst>
          </p:cNvPr>
          <p:cNvSpPr>
            <a:spLocks noGrp="1"/>
          </p:cNvSpPr>
          <p:nvPr>
            <p:ph type="ftr" sz="quarter" idx="11"/>
          </p:nvPr>
        </p:nvSpPr>
        <p:spPr/>
        <p:txBody>
          <a:bodyPr/>
          <a:lstStyle/>
          <a:p>
            <a:r>
              <a:rPr lang="en-US" dirty="0"/>
              <a:t>Kirlin, Pisano, and Callahan. </a:t>
            </a:r>
          </a:p>
        </p:txBody>
      </p:sp>
      <p:sp>
        <p:nvSpPr>
          <p:cNvPr id="7" name="TextBox 6">
            <a:extLst>
              <a:ext uri="{FF2B5EF4-FFF2-40B4-BE49-F238E27FC236}">
                <a16:creationId xmlns:a16="http://schemas.microsoft.com/office/drawing/2014/main" id="{86E5F83F-22C8-4E74-37C1-1784E9CBDAFF}"/>
              </a:ext>
            </a:extLst>
          </p:cNvPr>
          <p:cNvSpPr txBox="1"/>
          <p:nvPr/>
        </p:nvSpPr>
        <p:spPr>
          <a:xfrm>
            <a:off x="838200" y="2007295"/>
            <a:ext cx="9813838" cy="615553"/>
          </a:xfrm>
          <a:prstGeom prst="rect">
            <a:avLst/>
          </a:prstGeom>
          <a:noFill/>
        </p:spPr>
        <p:txBody>
          <a:bodyPr wrap="square" rtlCol="0">
            <a:spAutoFit/>
          </a:bodyPr>
          <a:lstStyle/>
          <a:p>
            <a:pPr algn="ctr"/>
            <a:r>
              <a:rPr lang="en-US" sz="1600" dirty="0"/>
              <a:t>November 3, 2025  --  Third session of a working group of the National Academy of Public Administration</a:t>
            </a:r>
          </a:p>
          <a:p>
            <a:endParaRPr lang="en-US" dirty="0"/>
          </a:p>
        </p:txBody>
      </p:sp>
      <p:sp>
        <p:nvSpPr>
          <p:cNvPr id="8" name="TextBox 7">
            <a:extLst>
              <a:ext uri="{FF2B5EF4-FFF2-40B4-BE49-F238E27FC236}">
                <a16:creationId xmlns:a16="http://schemas.microsoft.com/office/drawing/2014/main" id="{1777BEAE-B8CB-B7AE-C1D3-059832ABB257}"/>
              </a:ext>
            </a:extLst>
          </p:cNvPr>
          <p:cNvSpPr txBox="1"/>
          <p:nvPr/>
        </p:nvSpPr>
        <p:spPr>
          <a:xfrm>
            <a:off x="838201" y="2394941"/>
            <a:ext cx="9144000" cy="1465859"/>
          </a:xfrm>
          <a:prstGeom prst="rect">
            <a:avLst/>
          </a:prstGeom>
          <a:noFill/>
        </p:spPr>
        <p:txBody>
          <a:bodyPr wrap="square" rtlCol="0">
            <a:spAutoFit/>
          </a:bodyPr>
          <a:lstStyle/>
          <a:p>
            <a:pPr algn="ctr"/>
            <a:r>
              <a:rPr lang="en-US" dirty="0"/>
              <a:t>John Kirlin, McGeorge School of Law, U of the Pacific</a:t>
            </a:r>
            <a:r>
              <a:rPr lang="en-US" sz="1200" dirty="0"/>
              <a:t> (emeritus)</a:t>
            </a:r>
          </a:p>
          <a:p>
            <a:pPr algn="ctr"/>
            <a:r>
              <a:rPr lang="en-US" dirty="0"/>
              <a:t>Matt Chase, National Association of Counties</a:t>
            </a:r>
          </a:p>
          <a:p>
            <a:pPr algn="ctr"/>
            <a:r>
              <a:rPr lang="en-US" dirty="0"/>
              <a:t>Barbara Dyer, Sloan School of Management, MIT</a:t>
            </a:r>
          </a:p>
          <a:p>
            <a:pPr algn="ctr"/>
            <a:r>
              <a:rPr lang="en-US" dirty="0"/>
              <a:t>Shris Morrill, Government Finance Officers Association</a:t>
            </a:r>
          </a:p>
          <a:p>
            <a:endParaRPr lang="en-US" dirty="0"/>
          </a:p>
        </p:txBody>
      </p:sp>
      <p:sp>
        <p:nvSpPr>
          <p:cNvPr id="6" name="Slide Number Placeholder 5">
            <a:extLst>
              <a:ext uri="{FF2B5EF4-FFF2-40B4-BE49-F238E27FC236}">
                <a16:creationId xmlns:a16="http://schemas.microsoft.com/office/drawing/2014/main" id="{6136090D-F472-C707-5ABB-D75491B9372E}"/>
              </a:ext>
            </a:extLst>
          </p:cNvPr>
          <p:cNvSpPr>
            <a:spLocks noGrp="1"/>
          </p:cNvSpPr>
          <p:nvPr>
            <p:ph type="sldNum" sz="quarter" idx="12"/>
          </p:nvPr>
        </p:nvSpPr>
        <p:spPr/>
        <p:txBody>
          <a:bodyPr/>
          <a:lstStyle/>
          <a:p>
            <a:fld id="{339A5030-DB23-44ED-94FF-1C0BC62BDBE6}" type="slidenum">
              <a:rPr lang="en-US" smtClean="0"/>
              <a:t>1</a:t>
            </a:fld>
            <a:endParaRPr lang="en-US" dirty="0"/>
          </a:p>
        </p:txBody>
      </p:sp>
    </p:spTree>
    <p:extLst>
      <p:ext uri="{BB962C8B-B14F-4D97-AF65-F5344CB8AC3E}">
        <p14:creationId xmlns:p14="http://schemas.microsoft.com/office/powerpoint/2010/main" val="3230412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C6249-CE15-34A7-EB35-664AB0EA719B}"/>
              </a:ext>
            </a:extLst>
          </p:cNvPr>
          <p:cNvSpPr>
            <a:spLocks noGrp="1"/>
          </p:cNvSpPr>
          <p:nvPr>
            <p:ph type="title"/>
          </p:nvPr>
        </p:nvSpPr>
        <p:spPr>
          <a:xfrm>
            <a:off x="838200" y="365125"/>
            <a:ext cx="10515600" cy="955675"/>
          </a:xfrm>
        </p:spPr>
        <p:txBody>
          <a:bodyPr>
            <a:normAutofit fontScale="90000"/>
          </a:bodyPr>
          <a:lstStyle/>
          <a:p>
            <a:r>
              <a:rPr lang="en-US" dirty="0"/>
              <a:t>Hubs as a strategy to act and </a:t>
            </a:r>
            <a:r>
              <a:rPr lang="en-US"/>
              <a:t>to learn</a:t>
            </a:r>
            <a:br>
              <a:rPr lang="en-US" sz="3600" dirty="0"/>
            </a:br>
            <a:endParaRPr lang="en-US" sz="3600" dirty="0"/>
          </a:p>
        </p:txBody>
      </p:sp>
      <p:sp>
        <p:nvSpPr>
          <p:cNvPr id="3" name="Content Placeholder 2">
            <a:extLst>
              <a:ext uri="{FF2B5EF4-FFF2-40B4-BE49-F238E27FC236}">
                <a16:creationId xmlns:a16="http://schemas.microsoft.com/office/drawing/2014/main" id="{D11C1054-AB42-FCC2-0F58-A9EE386A77D5}"/>
              </a:ext>
            </a:extLst>
          </p:cNvPr>
          <p:cNvSpPr>
            <a:spLocks noGrp="1"/>
          </p:cNvSpPr>
          <p:nvPr>
            <p:ph idx="1"/>
          </p:nvPr>
        </p:nvSpPr>
        <p:spPr>
          <a:xfrm>
            <a:off x="838200" y="1473200"/>
            <a:ext cx="10515600" cy="4703763"/>
          </a:xfrm>
        </p:spPr>
        <p:txBody>
          <a:bodyPr>
            <a:normAutofit lnSpcReduction="10000"/>
          </a:bodyPr>
          <a:lstStyle/>
          <a:p>
            <a:r>
              <a:rPr lang="en-US" dirty="0"/>
              <a:t>Concept of “Hub:” </a:t>
            </a:r>
          </a:p>
          <a:p>
            <a:pPr lvl="1">
              <a:buFont typeface="Wingdings" panose="05000000000000000000" pitchFamily="2" charset="2"/>
              <a:buChar char="ü"/>
            </a:pPr>
            <a:r>
              <a:rPr lang="en-US" dirty="0"/>
              <a:t>Focused on actions to address an issue/problem in a defined geographic sub national place</a:t>
            </a:r>
          </a:p>
          <a:p>
            <a:pPr lvl="1">
              <a:buFont typeface="Wingdings" panose="05000000000000000000" pitchFamily="2" charset="2"/>
              <a:buChar char="ü"/>
            </a:pPr>
            <a:r>
              <a:rPr lang="en-US" dirty="0"/>
              <a:t>Emphasizes capacities of public institutions to make decisions and to act including organizational competencies and access to financial resources, including specific funding sources</a:t>
            </a:r>
          </a:p>
          <a:p>
            <a:pPr lvl="1">
              <a:buFont typeface="Wingdings" panose="05000000000000000000" pitchFamily="2" charset="2"/>
              <a:buChar char="ü"/>
            </a:pPr>
            <a:r>
              <a:rPr lang="en-US" dirty="0"/>
              <a:t>Commonly assumes sufficient knowledge of problem and possible plausible policy response to develop effective responses and to then learn from action </a:t>
            </a:r>
            <a:r>
              <a:rPr lang="en-US" sz="1900" dirty="0"/>
              <a:t>(as needed, clarify and improve knowledge of specific issues as required to advance decision making and action)</a:t>
            </a:r>
          </a:p>
          <a:p>
            <a:r>
              <a:rPr lang="en-US" dirty="0"/>
              <a:t>A specific transformation: adapting to extreme weather events</a:t>
            </a:r>
          </a:p>
          <a:p>
            <a:pPr lvl="1">
              <a:buFont typeface="Wingdings" panose="05000000000000000000" pitchFamily="2" charset="2"/>
              <a:buChar char="ü"/>
            </a:pPr>
            <a:r>
              <a:rPr lang="en-US" dirty="0"/>
              <a:t>Requires engaging a complex functional system</a:t>
            </a:r>
          </a:p>
          <a:p>
            <a:pPr lvl="1">
              <a:buFont typeface="Wingdings" panose="05000000000000000000" pitchFamily="2" charset="2"/>
              <a:buChar char="ü"/>
            </a:pPr>
            <a:r>
              <a:rPr lang="en-US" dirty="0"/>
              <a:t>Emerging efforts to adapt and increase resilience to extreme weather events</a:t>
            </a:r>
          </a:p>
        </p:txBody>
      </p:sp>
      <p:sp>
        <p:nvSpPr>
          <p:cNvPr id="4" name="Date Placeholder 3">
            <a:extLst>
              <a:ext uri="{FF2B5EF4-FFF2-40B4-BE49-F238E27FC236}">
                <a16:creationId xmlns:a16="http://schemas.microsoft.com/office/drawing/2014/main" id="{0D59AC21-A05C-693D-99DE-151044B34F28}"/>
              </a:ext>
            </a:extLst>
          </p:cNvPr>
          <p:cNvSpPr>
            <a:spLocks noGrp="1"/>
          </p:cNvSpPr>
          <p:nvPr>
            <p:ph type="dt" sz="half" idx="10"/>
          </p:nvPr>
        </p:nvSpPr>
        <p:spPr/>
        <p:txBody>
          <a:bodyPr/>
          <a:lstStyle/>
          <a:p>
            <a:fld id="{708C15A1-A133-4CE9-BE56-D3E982570FE8}" type="datetime1">
              <a:rPr lang="en-US" smtClean="0"/>
              <a:t>10/20/2025</a:t>
            </a:fld>
            <a:endParaRPr lang="en-US" dirty="0"/>
          </a:p>
        </p:txBody>
      </p:sp>
      <p:sp>
        <p:nvSpPr>
          <p:cNvPr id="5" name="Footer Placeholder 4">
            <a:extLst>
              <a:ext uri="{FF2B5EF4-FFF2-40B4-BE49-F238E27FC236}">
                <a16:creationId xmlns:a16="http://schemas.microsoft.com/office/drawing/2014/main" id="{0483A334-68CA-0111-A6FA-E2B8E67CF0C6}"/>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CEF45181-4FE0-A548-D4C5-E012E8ED64DB}"/>
              </a:ext>
            </a:extLst>
          </p:cNvPr>
          <p:cNvSpPr>
            <a:spLocks noGrp="1"/>
          </p:cNvSpPr>
          <p:nvPr>
            <p:ph type="sldNum" sz="quarter" idx="12"/>
          </p:nvPr>
        </p:nvSpPr>
        <p:spPr/>
        <p:txBody>
          <a:bodyPr/>
          <a:lstStyle/>
          <a:p>
            <a:fld id="{339A5030-DB23-44ED-94FF-1C0BC62BDBE6}" type="slidenum">
              <a:rPr lang="en-US" smtClean="0"/>
              <a:t>10</a:t>
            </a:fld>
            <a:endParaRPr lang="en-US" dirty="0"/>
          </a:p>
        </p:txBody>
      </p:sp>
    </p:spTree>
    <p:extLst>
      <p:ext uri="{BB962C8B-B14F-4D97-AF65-F5344CB8AC3E}">
        <p14:creationId xmlns:p14="http://schemas.microsoft.com/office/powerpoint/2010/main" val="119921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DB575-6AD3-89E8-3B12-B870A62D6B29}"/>
              </a:ext>
            </a:extLst>
          </p:cNvPr>
          <p:cNvSpPr>
            <a:spLocks noGrp="1"/>
          </p:cNvSpPr>
          <p:nvPr>
            <p:ph type="title"/>
          </p:nvPr>
        </p:nvSpPr>
        <p:spPr/>
        <p:txBody>
          <a:bodyPr/>
          <a:lstStyle/>
          <a:p>
            <a:r>
              <a:rPr lang="en-US" dirty="0"/>
              <a:t>Action items for NAPA to transform institutions </a:t>
            </a:r>
          </a:p>
        </p:txBody>
      </p:sp>
      <p:sp>
        <p:nvSpPr>
          <p:cNvPr id="3" name="Content Placeholder 2">
            <a:extLst>
              <a:ext uri="{FF2B5EF4-FFF2-40B4-BE49-F238E27FC236}">
                <a16:creationId xmlns:a16="http://schemas.microsoft.com/office/drawing/2014/main" id="{3270ADE7-36E8-2EEF-1CC7-B752025129FD}"/>
              </a:ext>
            </a:extLst>
          </p:cNvPr>
          <p:cNvSpPr>
            <a:spLocks noGrp="1"/>
          </p:cNvSpPr>
          <p:nvPr>
            <p:ph idx="1"/>
          </p:nvPr>
        </p:nvSpPr>
        <p:spPr>
          <a:xfrm>
            <a:off x="838200" y="1690688"/>
            <a:ext cx="10515600" cy="4486275"/>
          </a:xfrm>
        </p:spPr>
        <p:txBody>
          <a:bodyPr>
            <a:normAutofit lnSpcReduction="10000"/>
          </a:bodyPr>
          <a:lstStyle/>
          <a:p>
            <a:r>
              <a:rPr lang="en-US" dirty="0"/>
              <a:t>Link to key actors, including associations of governments and professionals (NACO, NCSL, GFOA, NLC…)</a:t>
            </a:r>
          </a:p>
          <a:p>
            <a:r>
              <a:rPr lang="en-US" dirty="0"/>
              <a:t>Shift thinking and action from: </a:t>
            </a:r>
          </a:p>
          <a:p>
            <a:pPr lvl="1">
              <a:buFont typeface="Wingdings" panose="05000000000000000000" pitchFamily="2" charset="2"/>
              <a:buChar char="ü"/>
            </a:pPr>
            <a:r>
              <a:rPr lang="en-US" dirty="0"/>
              <a:t>policies and programs to places and people</a:t>
            </a:r>
          </a:p>
          <a:p>
            <a:pPr lvl="1">
              <a:buFont typeface="Wingdings" panose="05000000000000000000" pitchFamily="2" charset="2"/>
              <a:buChar char="ü"/>
            </a:pPr>
            <a:r>
              <a:rPr lang="en-US" dirty="0"/>
              <a:t>single organizations to the set of organizations in an issue area</a:t>
            </a:r>
          </a:p>
          <a:p>
            <a:pPr lvl="1">
              <a:buFont typeface="Wingdings" panose="05000000000000000000" pitchFamily="2" charset="2"/>
              <a:buChar char="ü"/>
            </a:pPr>
            <a:r>
              <a:rPr lang="en-US" dirty="0"/>
              <a:t>outputs to outcomes</a:t>
            </a:r>
          </a:p>
          <a:p>
            <a:r>
              <a:rPr lang="en-US" dirty="0"/>
              <a:t>Identify and pursue plausible strategies for transformation, with HUBs as key structure:</a:t>
            </a:r>
          </a:p>
          <a:p>
            <a:pPr lvl="1">
              <a:buFont typeface="Wingdings" panose="05000000000000000000" pitchFamily="2" charset="2"/>
              <a:buChar char="ü"/>
            </a:pPr>
            <a:r>
              <a:rPr lang="en-US" dirty="0"/>
              <a:t>Clarify authority and financial capacity in institutions that match boundaries of issue</a:t>
            </a:r>
          </a:p>
          <a:p>
            <a:pPr lvl="1">
              <a:buFont typeface="Wingdings" panose="05000000000000000000" pitchFamily="2" charset="2"/>
              <a:buChar char="ü"/>
            </a:pPr>
            <a:r>
              <a:rPr lang="en-US" dirty="0"/>
              <a:t>Empower actions with permissive authority</a:t>
            </a:r>
          </a:p>
          <a:p>
            <a:pPr lvl="1">
              <a:buFont typeface="Wingdings" panose="05000000000000000000" pitchFamily="2" charset="2"/>
              <a:buChar char="ü"/>
            </a:pPr>
            <a:r>
              <a:rPr lang="en-US" dirty="0"/>
              <a:t>Raise learning to a systemic level</a:t>
            </a:r>
          </a:p>
          <a:p>
            <a:endParaRPr lang="en-US" dirty="0"/>
          </a:p>
        </p:txBody>
      </p:sp>
      <p:sp>
        <p:nvSpPr>
          <p:cNvPr id="4" name="Date Placeholder 3">
            <a:extLst>
              <a:ext uri="{FF2B5EF4-FFF2-40B4-BE49-F238E27FC236}">
                <a16:creationId xmlns:a16="http://schemas.microsoft.com/office/drawing/2014/main" id="{65D30450-03F5-D7DB-1E34-A14346F0AEC7}"/>
              </a:ext>
            </a:extLst>
          </p:cNvPr>
          <p:cNvSpPr>
            <a:spLocks noGrp="1"/>
          </p:cNvSpPr>
          <p:nvPr>
            <p:ph type="dt" sz="half" idx="10"/>
          </p:nvPr>
        </p:nvSpPr>
        <p:spPr/>
        <p:txBody>
          <a:bodyPr/>
          <a:lstStyle/>
          <a:p>
            <a:fld id="{FE24EDEF-9B70-4CF0-B9D3-D6FB7191640E}" type="datetime1">
              <a:rPr lang="en-US" smtClean="0"/>
              <a:t>10/20/2025</a:t>
            </a:fld>
            <a:endParaRPr lang="en-US" dirty="0"/>
          </a:p>
        </p:txBody>
      </p:sp>
      <p:sp>
        <p:nvSpPr>
          <p:cNvPr id="5" name="Footer Placeholder 4">
            <a:extLst>
              <a:ext uri="{FF2B5EF4-FFF2-40B4-BE49-F238E27FC236}">
                <a16:creationId xmlns:a16="http://schemas.microsoft.com/office/drawing/2014/main" id="{D87D9CD8-F9F5-822B-A084-F10DAB80A44A}"/>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CCBF2F82-2D2F-7331-6381-E47F83D52796}"/>
              </a:ext>
            </a:extLst>
          </p:cNvPr>
          <p:cNvSpPr>
            <a:spLocks noGrp="1"/>
          </p:cNvSpPr>
          <p:nvPr>
            <p:ph type="sldNum" sz="quarter" idx="12"/>
          </p:nvPr>
        </p:nvSpPr>
        <p:spPr/>
        <p:txBody>
          <a:bodyPr/>
          <a:lstStyle/>
          <a:p>
            <a:fld id="{339A5030-DB23-44ED-94FF-1C0BC62BDBE6}" type="slidenum">
              <a:rPr lang="en-US" smtClean="0"/>
              <a:t>2</a:t>
            </a:fld>
            <a:endParaRPr lang="en-US" dirty="0"/>
          </a:p>
        </p:txBody>
      </p:sp>
    </p:spTree>
    <p:extLst>
      <p:ext uri="{BB962C8B-B14F-4D97-AF65-F5344CB8AC3E}">
        <p14:creationId xmlns:p14="http://schemas.microsoft.com/office/powerpoint/2010/main" val="1945096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AD46E-FD0D-EFF6-6C01-4A16133FE1D7}"/>
              </a:ext>
            </a:extLst>
          </p:cNvPr>
          <p:cNvSpPr>
            <a:spLocks noGrp="1"/>
          </p:cNvSpPr>
          <p:nvPr>
            <p:ph type="title"/>
          </p:nvPr>
        </p:nvSpPr>
        <p:spPr/>
        <p:txBody>
          <a:bodyPr/>
          <a:lstStyle/>
          <a:p>
            <a:r>
              <a:rPr lang="en-US" dirty="0"/>
              <a:t>USA: Important successes and increasingly fractured, broken governance</a:t>
            </a:r>
          </a:p>
        </p:txBody>
      </p:sp>
      <p:sp>
        <p:nvSpPr>
          <p:cNvPr id="3" name="Content Placeholder 2">
            <a:extLst>
              <a:ext uri="{FF2B5EF4-FFF2-40B4-BE49-F238E27FC236}">
                <a16:creationId xmlns:a16="http://schemas.microsoft.com/office/drawing/2014/main" id="{1C76904D-6C61-9B1E-CB00-9746E25E4DEA}"/>
              </a:ext>
            </a:extLst>
          </p:cNvPr>
          <p:cNvSpPr>
            <a:spLocks noGrp="1"/>
          </p:cNvSpPr>
          <p:nvPr>
            <p:ph idx="1"/>
          </p:nvPr>
        </p:nvSpPr>
        <p:spPr>
          <a:xfrm>
            <a:off x="838200" y="2005012"/>
            <a:ext cx="10884569" cy="4351338"/>
          </a:xfrm>
        </p:spPr>
        <p:txBody>
          <a:bodyPr/>
          <a:lstStyle/>
          <a:p>
            <a:r>
              <a:rPr lang="en-US" dirty="0"/>
              <a:t>Successes include GDP growth (comparative), increasing inclusion, improved environmental quality </a:t>
            </a:r>
          </a:p>
          <a:p>
            <a:r>
              <a:rPr lang="en-US" dirty="0"/>
              <a:t>Increased fracturing includes unequal economic opportunities, increased polarization among citizens (partisan, generational), and increased geographical sorting (by values, by economic status)</a:t>
            </a:r>
          </a:p>
          <a:p>
            <a:r>
              <a:rPr lang="en-US" dirty="0"/>
              <a:t>Broken governance includes a paralyzed Congress with committee structures that fragment policies, increased nationalization of policies, notable policy failures (K-12 education, Covid-19 response), decline of trust in government among citizens, and multiple  opportunities to litigate actions</a:t>
            </a:r>
          </a:p>
        </p:txBody>
      </p:sp>
      <p:sp>
        <p:nvSpPr>
          <p:cNvPr id="4" name="Date Placeholder 3">
            <a:extLst>
              <a:ext uri="{FF2B5EF4-FFF2-40B4-BE49-F238E27FC236}">
                <a16:creationId xmlns:a16="http://schemas.microsoft.com/office/drawing/2014/main" id="{081EC06F-367F-4B07-B61B-8A21DF27BEA0}"/>
              </a:ext>
            </a:extLst>
          </p:cNvPr>
          <p:cNvSpPr>
            <a:spLocks noGrp="1"/>
          </p:cNvSpPr>
          <p:nvPr>
            <p:ph type="dt" sz="half" idx="10"/>
          </p:nvPr>
        </p:nvSpPr>
        <p:spPr/>
        <p:txBody>
          <a:bodyPr/>
          <a:lstStyle/>
          <a:p>
            <a:fld id="{B907E354-F70D-4CCE-BC29-1C49A5DCE5B0}" type="datetime1">
              <a:rPr lang="en-US" smtClean="0"/>
              <a:t>10/20/2025</a:t>
            </a:fld>
            <a:endParaRPr lang="en-US" dirty="0"/>
          </a:p>
        </p:txBody>
      </p:sp>
      <p:sp>
        <p:nvSpPr>
          <p:cNvPr id="5" name="Footer Placeholder 4">
            <a:extLst>
              <a:ext uri="{FF2B5EF4-FFF2-40B4-BE49-F238E27FC236}">
                <a16:creationId xmlns:a16="http://schemas.microsoft.com/office/drawing/2014/main" id="{4FD5CFEE-C52A-2B82-F9A4-F06CB0C81DA7}"/>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315915A6-C334-360F-58C5-C249BDBFD80A}"/>
              </a:ext>
            </a:extLst>
          </p:cNvPr>
          <p:cNvSpPr>
            <a:spLocks noGrp="1"/>
          </p:cNvSpPr>
          <p:nvPr>
            <p:ph type="sldNum" sz="quarter" idx="12"/>
          </p:nvPr>
        </p:nvSpPr>
        <p:spPr/>
        <p:txBody>
          <a:bodyPr/>
          <a:lstStyle/>
          <a:p>
            <a:fld id="{339A5030-DB23-44ED-94FF-1C0BC62BDBE6}" type="slidenum">
              <a:rPr lang="en-US" smtClean="0"/>
              <a:t>3</a:t>
            </a:fld>
            <a:endParaRPr lang="en-US" dirty="0"/>
          </a:p>
        </p:txBody>
      </p:sp>
    </p:spTree>
    <p:extLst>
      <p:ext uri="{BB962C8B-B14F-4D97-AF65-F5344CB8AC3E}">
        <p14:creationId xmlns:p14="http://schemas.microsoft.com/office/powerpoint/2010/main" val="1146755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C027A-E5AA-6210-CF49-F38D83244ED5}"/>
              </a:ext>
            </a:extLst>
          </p:cNvPr>
          <p:cNvSpPr>
            <a:spLocks noGrp="1"/>
          </p:cNvSpPr>
          <p:nvPr>
            <p:ph type="title"/>
          </p:nvPr>
        </p:nvSpPr>
        <p:spPr/>
        <p:txBody>
          <a:bodyPr/>
          <a:lstStyle/>
          <a:p>
            <a:r>
              <a:rPr lang="en-US" dirty="0"/>
              <a:t>Public administration roles in getting here</a:t>
            </a:r>
          </a:p>
        </p:txBody>
      </p:sp>
      <p:sp>
        <p:nvSpPr>
          <p:cNvPr id="3" name="Content Placeholder 2">
            <a:extLst>
              <a:ext uri="{FF2B5EF4-FFF2-40B4-BE49-F238E27FC236}">
                <a16:creationId xmlns:a16="http://schemas.microsoft.com/office/drawing/2014/main" id="{E3917B66-9576-4812-B17D-F8807A7E5CE1}"/>
              </a:ext>
            </a:extLst>
          </p:cNvPr>
          <p:cNvSpPr>
            <a:spLocks noGrp="1"/>
          </p:cNvSpPr>
          <p:nvPr>
            <p:ph idx="1"/>
          </p:nvPr>
        </p:nvSpPr>
        <p:spPr/>
        <p:txBody>
          <a:bodyPr/>
          <a:lstStyle/>
          <a:p>
            <a:r>
              <a:rPr lang="en-US" dirty="0"/>
              <a:t>Important successes including operations of some large programs (Social Security), comparatively low corruption among personnel, provision of widely used data</a:t>
            </a:r>
          </a:p>
          <a:p>
            <a:r>
              <a:rPr lang="en-US" dirty="0"/>
              <a:t>While not intended, wide use of bureaucracies creates problems as all organizations have a narrow focus, create distinctive processes (terminology, forms, schedules), and must secure resources</a:t>
            </a:r>
          </a:p>
          <a:p>
            <a:r>
              <a:rPr lang="en-US" dirty="0"/>
              <a:t>In any issue area, there are multiple policies, multiple agencies, and outputs which often do not achieve desired societal outcomes, and are barriers to change and to citizens</a:t>
            </a:r>
          </a:p>
        </p:txBody>
      </p:sp>
      <p:sp>
        <p:nvSpPr>
          <p:cNvPr id="4" name="Date Placeholder 3">
            <a:extLst>
              <a:ext uri="{FF2B5EF4-FFF2-40B4-BE49-F238E27FC236}">
                <a16:creationId xmlns:a16="http://schemas.microsoft.com/office/drawing/2014/main" id="{A01DB235-C37D-D640-A0ED-81E8F1A7B48A}"/>
              </a:ext>
            </a:extLst>
          </p:cNvPr>
          <p:cNvSpPr>
            <a:spLocks noGrp="1"/>
          </p:cNvSpPr>
          <p:nvPr>
            <p:ph type="dt" sz="half" idx="10"/>
          </p:nvPr>
        </p:nvSpPr>
        <p:spPr/>
        <p:txBody>
          <a:bodyPr/>
          <a:lstStyle/>
          <a:p>
            <a:fld id="{D57AE315-2B9F-4ED3-A174-CBB6B84B088F}" type="datetime1">
              <a:rPr lang="en-US" smtClean="0"/>
              <a:t>10/20/2025</a:t>
            </a:fld>
            <a:endParaRPr lang="en-US" dirty="0"/>
          </a:p>
        </p:txBody>
      </p:sp>
      <p:sp>
        <p:nvSpPr>
          <p:cNvPr id="5" name="Footer Placeholder 4">
            <a:extLst>
              <a:ext uri="{FF2B5EF4-FFF2-40B4-BE49-F238E27FC236}">
                <a16:creationId xmlns:a16="http://schemas.microsoft.com/office/drawing/2014/main" id="{A1B1E193-C061-BB74-C968-05ABA6E4669F}"/>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144BA16B-53D1-3AA1-EBF8-C1056070328D}"/>
              </a:ext>
            </a:extLst>
          </p:cNvPr>
          <p:cNvSpPr>
            <a:spLocks noGrp="1"/>
          </p:cNvSpPr>
          <p:nvPr>
            <p:ph type="sldNum" sz="quarter" idx="12"/>
          </p:nvPr>
        </p:nvSpPr>
        <p:spPr/>
        <p:txBody>
          <a:bodyPr/>
          <a:lstStyle/>
          <a:p>
            <a:fld id="{339A5030-DB23-44ED-94FF-1C0BC62BDBE6}" type="slidenum">
              <a:rPr lang="en-US" smtClean="0"/>
              <a:t>4</a:t>
            </a:fld>
            <a:endParaRPr lang="en-US" dirty="0"/>
          </a:p>
        </p:txBody>
      </p:sp>
    </p:spTree>
    <p:extLst>
      <p:ext uri="{BB962C8B-B14F-4D97-AF65-F5344CB8AC3E}">
        <p14:creationId xmlns:p14="http://schemas.microsoft.com/office/powerpoint/2010/main" val="4213086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4B9F-0384-11CE-E0D8-BBECDF04C3C3}"/>
              </a:ext>
            </a:extLst>
          </p:cNvPr>
          <p:cNvSpPr>
            <a:spLocks noGrp="1"/>
          </p:cNvSpPr>
          <p:nvPr>
            <p:ph type="title"/>
          </p:nvPr>
        </p:nvSpPr>
        <p:spPr/>
        <p:txBody>
          <a:bodyPr>
            <a:normAutofit fontScale="90000"/>
          </a:bodyPr>
          <a:lstStyle/>
          <a:p>
            <a:r>
              <a:rPr lang="en-US" dirty="0"/>
              <a:t>Illustration: Federal disaster response programs inadequate and slight prevention and resilience</a:t>
            </a:r>
          </a:p>
        </p:txBody>
      </p:sp>
      <p:sp>
        <p:nvSpPr>
          <p:cNvPr id="3" name="Content Placeholder 2">
            <a:extLst>
              <a:ext uri="{FF2B5EF4-FFF2-40B4-BE49-F238E27FC236}">
                <a16:creationId xmlns:a16="http://schemas.microsoft.com/office/drawing/2014/main" id="{E0E9A8F2-4DF4-990C-C65F-1CC5049A063C}"/>
              </a:ext>
            </a:extLst>
          </p:cNvPr>
          <p:cNvSpPr>
            <a:spLocks noGrp="1"/>
          </p:cNvSpPr>
          <p:nvPr>
            <p:ph idx="1"/>
          </p:nvPr>
        </p:nvSpPr>
        <p:spPr>
          <a:xfrm>
            <a:off x="787400" y="1845733"/>
            <a:ext cx="10515600" cy="4647142"/>
          </a:xfrm>
        </p:spPr>
        <p:txBody>
          <a:bodyPr>
            <a:normAutofit lnSpcReduction="10000"/>
          </a:bodyPr>
          <a:lstStyle/>
          <a:p>
            <a:pPr marL="0" indent="0">
              <a:buNone/>
            </a:pPr>
            <a:r>
              <a:rPr lang="en-US" dirty="0"/>
              <a:t>GAO analysis focused on five major federal programs and nine major disasters (2012-2018) interviewing federal, state and local officials:</a:t>
            </a:r>
          </a:p>
          <a:p>
            <a:pPr lvl="1">
              <a:buFont typeface="Wingdings" panose="05000000000000000000" pitchFamily="2" charset="2"/>
              <a:buChar char="ü"/>
            </a:pPr>
            <a:r>
              <a:rPr lang="en-US" dirty="0"/>
              <a:t>Six “coordinating” agencies and fifteen “primary” agencies were identified</a:t>
            </a:r>
          </a:p>
          <a:p>
            <a:pPr lvl="1">
              <a:buFont typeface="Wingdings" panose="05000000000000000000" pitchFamily="2" charset="2"/>
              <a:buChar char="ü"/>
            </a:pPr>
            <a:r>
              <a:rPr lang="en-US" dirty="0"/>
              <a:t>Programs were fragmented, with varied requirements for eligibility, submission, reporting, and limited data sharing</a:t>
            </a:r>
          </a:p>
          <a:p>
            <a:pPr lvl="1">
              <a:buFont typeface="Wingdings" panose="05000000000000000000" pitchFamily="2" charset="2"/>
              <a:buChar char="ü"/>
            </a:pPr>
            <a:r>
              <a:rPr lang="en-US" dirty="0"/>
              <a:t>State and local officials – even the most sophisticated, such as the State of California – had difficulty understanding and navigating the processes</a:t>
            </a:r>
          </a:p>
          <a:p>
            <a:pPr lvl="1">
              <a:buFont typeface="Wingdings" panose="05000000000000000000" pitchFamily="2" charset="2"/>
              <a:buChar char="ü"/>
            </a:pPr>
            <a:r>
              <a:rPr lang="en-US" dirty="0"/>
              <a:t>Additionally, GAO emphasizes the value of (a) pre-disaster risk reduction and (b) resilience to repeated disasters, neither well-addressed now</a:t>
            </a:r>
          </a:p>
          <a:p>
            <a:pPr marL="0" indent="0">
              <a:buNone/>
            </a:pPr>
            <a:r>
              <a:rPr lang="en-US" i="1" dirty="0"/>
              <a:t>Professionals and organizations usually do their jobs well, but the outcomes can be bad</a:t>
            </a:r>
          </a:p>
          <a:p>
            <a:pPr marL="0" indent="0">
              <a:buNone/>
            </a:pPr>
            <a:endParaRPr lang="en-US" dirty="0"/>
          </a:p>
        </p:txBody>
      </p:sp>
      <p:sp>
        <p:nvSpPr>
          <p:cNvPr id="4" name="Date Placeholder 3">
            <a:extLst>
              <a:ext uri="{FF2B5EF4-FFF2-40B4-BE49-F238E27FC236}">
                <a16:creationId xmlns:a16="http://schemas.microsoft.com/office/drawing/2014/main" id="{218DB768-0BB7-12A7-A0FF-9935F539A03B}"/>
              </a:ext>
            </a:extLst>
          </p:cNvPr>
          <p:cNvSpPr>
            <a:spLocks noGrp="1"/>
          </p:cNvSpPr>
          <p:nvPr>
            <p:ph type="dt" sz="half" idx="10"/>
          </p:nvPr>
        </p:nvSpPr>
        <p:spPr/>
        <p:txBody>
          <a:bodyPr/>
          <a:lstStyle/>
          <a:p>
            <a:fld id="{18DEF240-32D2-4F18-8899-329F46900E37}" type="datetime1">
              <a:rPr lang="en-US" smtClean="0"/>
              <a:t>10/20/2025</a:t>
            </a:fld>
            <a:endParaRPr lang="en-US" dirty="0"/>
          </a:p>
        </p:txBody>
      </p:sp>
      <p:sp>
        <p:nvSpPr>
          <p:cNvPr id="5" name="Footer Placeholder 4">
            <a:extLst>
              <a:ext uri="{FF2B5EF4-FFF2-40B4-BE49-F238E27FC236}">
                <a16:creationId xmlns:a16="http://schemas.microsoft.com/office/drawing/2014/main" id="{B349CD8F-421D-C38B-A056-DDA60996A2FD}"/>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6F6443F6-DDD0-78C5-8621-F01B627B3871}"/>
              </a:ext>
            </a:extLst>
          </p:cNvPr>
          <p:cNvSpPr>
            <a:spLocks noGrp="1"/>
          </p:cNvSpPr>
          <p:nvPr>
            <p:ph type="sldNum" sz="quarter" idx="12"/>
          </p:nvPr>
        </p:nvSpPr>
        <p:spPr/>
        <p:txBody>
          <a:bodyPr/>
          <a:lstStyle/>
          <a:p>
            <a:fld id="{339A5030-DB23-44ED-94FF-1C0BC62BDBE6}" type="slidenum">
              <a:rPr lang="en-US" smtClean="0"/>
              <a:t>5</a:t>
            </a:fld>
            <a:endParaRPr lang="en-US" dirty="0"/>
          </a:p>
        </p:txBody>
      </p:sp>
    </p:spTree>
    <p:extLst>
      <p:ext uri="{BB962C8B-B14F-4D97-AF65-F5344CB8AC3E}">
        <p14:creationId xmlns:p14="http://schemas.microsoft.com/office/powerpoint/2010/main" val="742228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84DE-8E2E-CE68-D515-920E60111281}"/>
              </a:ext>
            </a:extLst>
          </p:cNvPr>
          <p:cNvSpPr>
            <a:spLocks noGrp="1"/>
          </p:cNvSpPr>
          <p:nvPr>
            <p:ph type="title"/>
          </p:nvPr>
        </p:nvSpPr>
        <p:spPr/>
        <p:txBody>
          <a:bodyPr/>
          <a:lstStyle/>
          <a:p>
            <a:r>
              <a:rPr lang="en-US" dirty="0"/>
              <a:t>Strategies – 1 – “Rules” for public policies</a:t>
            </a:r>
          </a:p>
        </p:txBody>
      </p:sp>
      <p:sp>
        <p:nvSpPr>
          <p:cNvPr id="3" name="Content Placeholder 2">
            <a:extLst>
              <a:ext uri="{FF2B5EF4-FFF2-40B4-BE49-F238E27FC236}">
                <a16:creationId xmlns:a16="http://schemas.microsoft.com/office/drawing/2014/main" id="{53463F71-C574-60E7-86DD-7CB800BF9233}"/>
              </a:ext>
            </a:extLst>
          </p:cNvPr>
          <p:cNvSpPr>
            <a:spLocks noGrp="1"/>
          </p:cNvSpPr>
          <p:nvPr>
            <p:ph idx="1"/>
          </p:nvPr>
        </p:nvSpPr>
        <p:spPr>
          <a:xfrm>
            <a:off x="838200" y="1690688"/>
            <a:ext cx="10515600" cy="4486275"/>
          </a:xfrm>
        </p:spPr>
        <p:txBody>
          <a:bodyPr>
            <a:normAutofit lnSpcReduction="10000"/>
          </a:bodyPr>
          <a:lstStyle/>
          <a:p>
            <a:r>
              <a:rPr lang="en-US" dirty="0"/>
              <a:t>Start with citizens, places, and context </a:t>
            </a:r>
            <a:r>
              <a:rPr lang="en-US" sz="2200" dirty="0"/>
              <a:t>(including governance institutions)</a:t>
            </a:r>
          </a:p>
          <a:p>
            <a:r>
              <a:rPr lang="en-US" dirty="0"/>
              <a:t>Provide opportunities for all to contribute to desired success</a:t>
            </a:r>
          </a:p>
          <a:p>
            <a:r>
              <a:rPr lang="en-US" dirty="0"/>
              <a:t>Join governmental authority to make decisions and financing capacity for relevant public actions </a:t>
            </a:r>
          </a:p>
          <a:p>
            <a:r>
              <a:rPr lang="en-US" dirty="0"/>
              <a:t>Clear designation of decision rights among all actors</a:t>
            </a:r>
          </a:p>
          <a:p>
            <a:r>
              <a:rPr lang="en-US" dirty="0"/>
              <a:t>Seek virtuous circles, with reenforcing dynamics</a:t>
            </a:r>
          </a:p>
          <a:p>
            <a:r>
              <a:rPr lang="en-US" dirty="0"/>
              <a:t>Among many policy strategies, emphasize: </a:t>
            </a:r>
          </a:p>
          <a:p>
            <a:pPr lvl="1">
              <a:buFont typeface="Wingdings" panose="05000000000000000000" pitchFamily="2" charset="2"/>
              <a:buChar char="ü"/>
            </a:pPr>
            <a:r>
              <a:rPr lang="en-US" dirty="0"/>
              <a:t>Permissive authorities</a:t>
            </a:r>
          </a:p>
          <a:p>
            <a:pPr lvl="1">
              <a:buFont typeface="Wingdings" panose="05000000000000000000" pitchFamily="2" charset="2"/>
              <a:buChar char="ü"/>
            </a:pPr>
            <a:r>
              <a:rPr lang="en-US" dirty="0"/>
              <a:t>Bright line regulations vs. professional assessments</a:t>
            </a:r>
          </a:p>
          <a:p>
            <a:pPr lvl="1">
              <a:buFont typeface="Wingdings" panose="05000000000000000000" pitchFamily="2" charset="2"/>
              <a:buChar char="ü"/>
            </a:pPr>
            <a:r>
              <a:rPr lang="en-US" dirty="0"/>
              <a:t>Extraordinary processes to focus authority, such as Base Closure Commissions</a:t>
            </a:r>
          </a:p>
          <a:p>
            <a:pPr marL="0" indent="0">
              <a:buNone/>
            </a:pPr>
            <a:endParaRPr lang="en-US" dirty="0"/>
          </a:p>
        </p:txBody>
      </p:sp>
      <p:sp>
        <p:nvSpPr>
          <p:cNvPr id="4" name="Date Placeholder 3">
            <a:extLst>
              <a:ext uri="{FF2B5EF4-FFF2-40B4-BE49-F238E27FC236}">
                <a16:creationId xmlns:a16="http://schemas.microsoft.com/office/drawing/2014/main" id="{A0225DFB-94E2-7A4D-8B0B-1856C7370951}"/>
              </a:ext>
            </a:extLst>
          </p:cNvPr>
          <p:cNvSpPr>
            <a:spLocks noGrp="1"/>
          </p:cNvSpPr>
          <p:nvPr>
            <p:ph type="dt" sz="half" idx="10"/>
          </p:nvPr>
        </p:nvSpPr>
        <p:spPr/>
        <p:txBody>
          <a:bodyPr/>
          <a:lstStyle/>
          <a:p>
            <a:fld id="{78F97F8F-5E04-447B-B7A5-4AAB6C356B08}" type="datetime1">
              <a:rPr lang="en-US" smtClean="0"/>
              <a:t>10/20/2025</a:t>
            </a:fld>
            <a:endParaRPr lang="en-US" dirty="0"/>
          </a:p>
        </p:txBody>
      </p:sp>
      <p:sp>
        <p:nvSpPr>
          <p:cNvPr id="5" name="Footer Placeholder 4">
            <a:extLst>
              <a:ext uri="{FF2B5EF4-FFF2-40B4-BE49-F238E27FC236}">
                <a16:creationId xmlns:a16="http://schemas.microsoft.com/office/drawing/2014/main" id="{36853CE1-DF37-A1C0-843D-DCE47DCA3BA3}"/>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16796AA2-5BD6-898C-634D-3802DB4DA146}"/>
              </a:ext>
            </a:extLst>
          </p:cNvPr>
          <p:cNvSpPr>
            <a:spLocks noGrp="1"/>
          </p:cNvSpPr>
          <p:nvPr>
            <p:ph type="sldNum" sz="quarter" idx="12"/>
          </p:nvPr>
        </p:nvSpPr>
        <p:spPr/>
        <p:txBody>
          <a:bodyPr/>
          <a:lstStyle/>
          <a:p>
            <a:fld id="{339A5030-DB23-44ED-94FF-1C0BC62BDBE6}" type="slidenum">
              <a:rPr lang="en-US" smtClean="0"/>
              <a:t>6</a:t>
            </a:fld>
            <a:endParaRPr lang="en-US" dirty="0"/>
          </a:p>
        </p:txBody>
      </p:sp>
    </p:spTree>
    <p:extLst>
      <p:ext uri="{BB962C8B-B14F-4D97-AF65-F5344CB8AC3E}">
        <p14:creationId xmlns:p14="http://schemas.microsoft.com/office/powerpoint/2010/main" val="3944361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3D20E-6BB1-F8A6-807A-B095D4BA0181}"/>
              </a:ext>
            </a:extLst>
          </p:cNvPr>
          <p:cNvSpPr>
            <a:spLocks noGrp="1"/>
          </p:cNvSpPr>
          <p:nvPr>
            <p:ph type="title"/>
          </p:nvPr>
        </p:nvSpPr>
        <p:spPr/>
        <p:txBody>
          <a:bodyPr/>
          <a:lstStyle/>
          <a:p>
            <a:r>
              <a:rPr lang="en-US" dirty="0"/>
              <a:t>Strategies – 2 – Act to learn, with intention and reflection</a:t>
            </a:r>
          </a:p>
        </p:txBody>
      </p:sp>
      <p:sp>
        <p:nvSpPr>
          <p:cNvPr id="3" name="Content Placeholder 2">
            <a:extLst>
              <a:ext uri="{FF2B5EF4-FFF2-40B4-BE49-F238E27FC236}">
                <a16:creationId xmlns:a16="http://schemas.microsoft.com/office/drawing/2014/main" id="{7E0EEDE2-927E-A24D-5179-700967C7DCB9}"/>
              </a:ext>
            </a:extLst>
          </p:cNvPr>
          <p:cNvSpPr>
            <a:spLocks noGrp="1"/>
          </p:cNvSpPr>
          <p:nvPr>
            <p:ph idx="1"/>
          </p:nvPr>
        </p:nvSpPr>
        <p:spPr>
          <a:xfrm>
            <a:off x="838200" y="1690688"/>
            <a:ext cx="10515600" cy="4665662"/>
          </a:xfrm>
        </p:spPr>
        <p:txBody>
          <a:bodyPr>
            <a:normAutofit fontScale="92500"/>
          </a:bodyPr>
          <a:lstStyle/>
          <a:p>
            <a:r>
              <a:rPr lang="en-US" dirty="0"/>
              <a:t>Clarify the “value proposition” of your actions-specify how this action meets needs now and contributes to a beneficial societal outcome</a:t>
            </a:r>
          </a:p>
          <a:p>
            <a:r>
              <a:rPr lang="en-US" dirty="0"/>
              <a:t>Raise learning to systemic level:</a:t>
            </a:r>
          </a:p>
          <a:p>
            <a:pPr lvl="1">
              <a:buFont typeface="Wingdings" panose="05000000000000000000" pitchFamily="2" charset="2"/>
              <a:buChar char="ü"/>
            </a:pPr>
            <a:r>
              <a:rPr lang="en-US" dirty="0"/>
              <a:t>Documenting exemplars and models with enough detail to encourage and enable replication and adaptation</a:t>
            </a:r>
          </a:p>
          <a:p>
            <a:pPr lvl="1">
              <a:buFont typeface="Wingdings" panose="05000000000000000000" pitchFamily="2" charset="2"/>
              <a:buChar char="ü"/>
            </a:pPr>
            <a:r>
              <a:rPr lang="en-US" dirty="0"/>
              <a:t>Providing technical assistance from the fellows to help a few pioneering efforts be successful and then document that experience</a:t>
            </a:r>
          </a:p>
          <a:p>
            <a:pPr lvl="1">
              <a:buFont typeface="Wingdings" panose="05000000000000000000" pitchFamily="2" charset="2"/>
              <a:buChar char="ü"/>
            </a:pPr>
            <a:r>
              <a:rPr lang="en-US" dirty="0"/>
              <a:t>Curate a learning community among pioneering efforts and then distributing those learnings to other interested communities and regions</a:t>
            </a:r>
          </a:p>
          <a:p>
            <a:pPr marL="0" indent="0">
              <a:buNone/>
            </a:pPr>
            <a:r>
              <a:rPr lang="en-US" dirty="0"/>
              <a:t>Note: Trust among actors is a product of successful, transparent joint actions and does not equal acceptance or trust beyond those actors. Be equally transparent “outwards” and open to critique.</a:t>
            </a:r>
          </a:p>
          <a:p>
            <a:pPr marL="0" indent="0">
              <a:buNone/>
            </a:pPr>
            <a:endParaRPr lang="en-US" dirty="0"/>
          </a:p>
        </p:txBody>
      </p:sp>
      <p:sp>
        <p:nvSpPr>
          <p:cNvPr id="4" name="Date Placeholder 3">
            <a:extLst>
              <a:ext uri="{FF2B5EF4-FFF2-40B4-BE49-F238E27FC236}">
                <a16:creationId xmlns:a16="http://schemas.microsoft.com/office/drawing/2014/main" id="{59338ED2-1A1C-55AC-5E9F-4D32A1F5F203}"/>
              </a:ext>
            </a:extLst>
          </p:cNvPr>
          <p:cNvSpPr>
            <a:spLocks noGrp="1"/>
          </p:cNvSpPr>
          <p:nvPr>
            <p:ph type="dt" sz="half" idx="10"/>
          </p:nvPr>
        </p:nvSpPr>
        <p:spPr/>
        <p:txBody>
          <a:bodyPr/>
          <a:lstStyle/>
          <a:p>
            <a:fld id="{E1E98026-6DB7-4041-954D-76D959D5E7A5}" type="datetime1">
              <a:rPr lang="en-US" smtClean="0"/>
              <a:t>10/20/2025</a:t>
            </a:fld>
            <a:endParaRPr lang="en-US" dirty="0"/>
          </a:p>
        </p:txBody>
      </p:sp>
      <p:sp>
        <p:nvSpPr>
          <p:cNvPr id="5" name="Footer Placeholder 4">
            <a:extLst>
              <a:ext uri="{FF2B5EF4-FFF2-40B4-BE49-F238E27FC236}">
                <a16:creationId xmlns:a16="http://schemas.microsoft.com/office/drawing/2014/main" id="{01622659-5384-3547-3A57-65B51D187952}"/>
              </a:ext>
            </a:extLst>
          </p:cNvPr>
          <p:cNvSpPr>
            <a:spLocks noGrp="1"/>
          </p:cNvSpPr>
          <p:nvPr>
            <p:ph type="ftr" sz="quarter" idx="11"/>
          </p:nvPr>
        </p:nvSpPr>
        <p:spPr/>
        <p:txBody>
          <a:bodyPr/>
          <a:lstStyle/>
          <a:p>
            <a:r>
              <a:rPr lang="en-US"/>
              <a:t>Kirlin, Pisano, and Callahan. </a:t>
            </a:r>
            <a:endParaRPr lang="en-US" dirty="0"/>
          </a:p>
        </p:txBody>
      </p:sp>
      <p:sp>
        <p:nvSpPr>
          <p:cNvPr id="6" name="Slide Number Placeholder 5">
            <a:extLst>
              <a:ext uri="{FF2B5EF4-FFF2-40B4-BE49-F238E27FC236}">
                <a16:creationId xmlns:a16="http://schemas.microsoft.com/office/drawing/2014/main" id="{A6251C48-8217-7C49-7650-0FDF0D4D35B8}"/>
              </a:ext>
            </a:extLst>
          </p:cNvPr>
          <p:cNvSpPr>
            <a:spLocks noGrp="1"/>
          </p:cNvSpPr>
          <p:nvPr>
            <p:ph type="sldNum" sz="quarter" idx="12"/>
          </p:nvPr>
        </p:nvSpPr>
        <p:spPr/>
        <p:txBody>
          <a:bodyPr/>
          <a:lstStyle/>
          <a:p>
            <a:fld id="{339A5030-DB23-44ED-94FF-1C0BC62BDBE6}" type="slidenum">
              <a:rPr lang="en-US" smtClean="0"/>
              <a:t>7</a:t>
            </a:fld>
            <a:endParaRPr lang="en-US" dirty="0"/>
          </a:p>
        </p:txBody>
      </p:sp>
    </p:spTree>
    <p:extLst>
      <p:ext uri="{BB962C8B-B14F-4D97-AF65-F5344CB8AC3E}">
        <p14:creationId xmlns:p14="http://schemas.microsoft.com/office/powerpoint/2010/main" val="320850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94DAF-6274-0A86-5090-B3C65EB6F874}"/>
              </a:ext>
            </a:extLst>
          </p:cNvPr>
          <p:cNvSpPr>
            <a:spLocks noGrp="1"/>
          </p:cNvSpPr>
          <p:nvPr>
            <p:ph type="title"/>
          </p:nvPr>
        </p:nvSpPr>
        <p:spPr>
          <a:xfrm>
            <a:off x="469900" y="365125"/>
            <a:ext cx="11303000" cy="1325563"/>
          </a:xfrm>
        </p:spPr>
        <p:txBody>
          <a:bodyPr/>
          <a:lstStyle/>
          <a:p>
            <a:r>
              <a:rPr lang="en-US" dirty="0"/>
              <a:t>Strategies – 3 - Pursue wealth to generate needed new revenues</a:t>
            </a:r>
          </a:p>
        </p:txBody>
      </p:sp>
      <p:sp>
        <p:nvSpPr>
          <p:cNvPr id="3" name="Content Placeholder 2">
            <a:extLst>
              <a:ext uri="{FF2B5EF4-FFF2-40B4-BE49-F238E27FC236}">
                <a16:creationId xmlns:a16="http://schemas.microsoft.com/office/drawing/2014/main" id="{B21346F3-1397-D995-F355-7D538D6BD568}"/>
              </a:ext>
            </a:extLst>
          </p:cNvPr>
          <p:cNvSpPr>
            <a:spLocks noGrp="1"/>
          </p:cNvSpPr>
          <p:nvPr>
            <p:ph idx="1"/>
          </p:nvPr>
        </p:nvSpPr>
        <p:spPr>
          <a:xfrm>
            <a:off x="838200" y="1690688"/>
            <a:ext cx="10515600" cy="4486275"/>
          </a:xfrm>
        </p:spPr>
        <p:txBody>
          <a:bodyPr>
            <a:normAutofit fontScale="92500" lnSpcReduction="20000"/>
          </a:bodyPr>
          <a:lstStyle/>
          <a:p>
            <a:r>
              <a:rPr lang="en-US" dirty="0"/>
              <a:t>Public finances are inadequate to meet current obligations, and future revenues will diminish because of demographics</a:t>
            </a:r>
          </a:p>
          <a:p>
            <a:pPr marL="868680" indent="-457200">
              <a:buFont typeface="Wingdings" panose="05000000000000000000" pitchFamily="2" charset="2"/>
              <a:buChar char="ü"/>
            </a:pPr>
            <a:r>
              <a:rPr lang="en-US" sz="2600" dirty="0"/>
              <a:t>Debt is 122 % of GDP and current deficit is 6.3 % of GDP (Federal Reserve Bank of St. Louis, 2024)</a:t>
            </a:r>
          </a:p>
          <a:p>
            <a:pPr marL="868680" indent="-457200">
              <a:buFont typeface="Wingdings" panose="05000000000000000000" pitchFamily="2" charset="2"/>
              <a:buChar char="ü"/>
            </a:pPr>
            <a:r>
              <a:rPr lang="en-US" sz="2600" dirty="0"/>
              <a:t>An aging population slows growth of the labor force, projected to drop from .8% annually for the past 30 years, to .4% for the next 30 years, slowing growth in the economy and government revenues (Congressional Budget Office, 2024)</a:t>
            </a:r>
          </a:p>
          <a:p>
            <a:r>
              <a:rPr lang="en-US" dirty="0"/>
              <a:t>Generating revenue streams from successful adaption to climate change and other pressing actions will be imperative and is possible</a:t>
            </a:r>
          </a:p>
          <a:p>
            <a:r>
              <a:rPr lang="en-US" dirty="0"/>
              <a:t>Continued attention to reducing and controlling expenditures is also imperative</a:t>
            </a:r>
          </a:p>
          <a:p>
            <a:r>
              <a:rPr lang="en-US" dirty="0"/>
              <a:t>Substate institutional change already underway</a:t>
            </a:r>
          </a:p>
        </p:txBody>
      </p:sp>
      <p:sp>
        <p:nvSpPr>
          <p:cNvPr id="4" name="Date Placeholder 3">
            <a:extLst>
              <a:ext uri="{FF2B5EF4-FFF2-40B4-BE49-F238E27FC236}">
                <a16:creationId xmlns:a16="http://schemas.microsoft.com/office/drawing/2014/main" id="{EF52CF07-68E2-252A-7127-FCFFC7045919}"/>
              </a:ext>
            </a:extLst>
          </p:cNvPr>
          <p:cNvSpPr>
            <a:spLocks noGrp="1"/>
          </p:cNvSpPr>
          <p:nvPr>
            <p:ph type="dt" sz="half" idx="10"/>
          </p:nvPr>
        </p:nvSpPr>
        <p:spPr/>
        <p:txBody>
          <a:bodyPr/>
          <a:lstStyle/>
          <a:p>
            <a:fld id="{BDF7F97C-97E7-4949-8BB4-4A0DB646E8BE}" type="datetime1">
              <a:rPr lang="en-US" smtClean="0"/>
              <a:t>10/20/2025</a:t>
            </a:fld>
            <a:endParaRPr lang="en-US" dirty="0"/>
          </a:p>
        </p:txBody>
      </p:sp>
      <p:sp>
        <p:nvSpPr>
          <p:cNvPr id="5" name="Footer Placeholder 4">
            <a:extLst>
              <a:ext uri="{FF2B5EF4-FFF2-40B4-BE49-F238E27FC236}">
                <a16:creationId xmlns:a16="http://schemas.microsoft.com/office/drawing/2014/main" id="{7A83CBFD-80EC-7E36-8E5A-32BC3A1134C0}"/>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A7F6ABD0-CD91-040D-8F31-B9A242536474}"/>
              </a:ext>
            </a:extLst>
          </p:cNvPr>
          <p:cNvSpPr>
            <a:spLocks noGrp="1"/>
          </p:cNvSpPr>
          <p:nvPr>
            <p:ph type="sldNum" sz="quarter" idx="12"/>
          </p:nvPr>
        </p:nvSpPr>
        <p:spPr/>
        <p:txBody>
          <a:bodyPr/>
          <a:lstStyle/>
          <a:p>
            <a:fld id="{339A5030-DB23-44ED-94FF-1C0BC62BDBE6}" type="slidenum">
              <a:rPr lang="en-US" smtClean="0"/>
              <a:t>8</a:t>
            </a:fld>
            <a:endParaRPr lang="en-US" dirty="0"/>
          </a:p>
        </p:txBody>
      </p:sp>
    </p:spTree>
    <p:extLst>
      <p:ext uri="{BB962C8B-B14F-4D97-AF65-F5344CB8AC3E}">
        <p14:creationId xmlns:p14="http://schemas.microsoft.com/office/powerpoint/2010/main" val="192098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233A9-5C50-5EC0-949B-FDD8251AFD00}"/>
              </a:ext>
            </a:extLst>
          </p:cNvPr>
          <p:cNvSpPr>
            <a:spLocks noGrp="1"/>
          </p:cNvSpPr>
          <p:nvPr>
            <p:ph type="title"/>
          </p:nvPr>
        </p:nvSpPr>
        <p:spPr/>
        <p:txBody>
          <a:bodyPr/>
          <a:lstStyle/>
          <a:p>
            <a:r>
              <a:rPr lang="en-US" dirty="0"/>
              <a:t>Innovative emerging substate institutions</a:t>
            </a:r>
          </a:p>
        </p:txBody>
      </p:sp>
      <p:sp>
        <p:nvSpPr>
          <p:cNvPr id="3" name="Content Placeholder 2">
            <a:extLst>
              <a:ext uri="{FF2B5EF4-FFF2-40B4-BE49-F238E27FC236}">
                <a16:creationId xmlns:a16="http://schemas.microsoft.com/office/drawing/2014/main" id="{1821656C-B9D9-5D3F-669D-80443631097B}"/>
              </a:ext>
            </a:extLst>
          </p:cNvPr>
          <p:cNvSpPr>
            <a:spLocks noGrp="1"/>
          </p:cNvSpPr>
          <p:nvPr>
            <p:ph idx="1"/>
          </p:nvPr>
        </p:nvSpPr>
        <p:spPr>
          <a:xfrm>
            <a:off x="838200" y="1397000"/>
            <a:ext cx="11099800" cy="4959350"/>
          </a:xfrm>
        </p:spPr>
        <p:txBody>
          <a:bodyPr>
            <a:normAutofit fontScale="77500" lnSpcReduction="20000"/>
          </a:bodyPr>
          <a:lstStyle/>
          <a:p>
            <a:r>
              <a:rPr lang="en-US" dirty="0"/>
              <a:t>California’s Enhanced Infrastructure Financing Districts (2014), Climate Resiliency Districts (2022), and Community Reinvestment and Investment Districts (2018). Forty-five (45) such districts exist and 20 more are in formation (SCAG, 2023) </a:t>
            </a:r>
          </a:p>
          <a:p>
            <a:r>
              <a:rPr lang="en-US" dirty="0"/>
              <a:t>Maryland’s Sustainable Communities Tax Increment Financing (TIF) Designation and Financing Law (2013)</a:t>
            </a:r>
          </a:p>
          <a:p>
            <a:r>
              <a:rPr lang="en-US" dirty="0"/>
              <a:t>Non-Contiguous Tax Increment Financing Districts, proposed to address abandoned housing in Baltimore, MD (Lerner, 2024)</a:t>
            </a:r>
          </a:p>
          <a:p>
            <a:r>
              <a:rPr lang="en-US" dirty="0"/>
              <a:t>Use of existing institutions or new authorities   for specific extraordinary efforts (e.g., base reuse). For an example, see multi-purpose plan for reuse of Concord Naval Station (City of Concord, 2012)</a:t>
            </a:r>
          </a:p>
          <a:p>
            <a:r>
              <a:rPr lang="en-US" dirty="0"/>
              <a:t>Common features:</a:t>
            </a:r>
          </a:p>
          <a:p>
            <a:pPr marL="754380" indent="-342900">
              <a:buFont typeface="Wingdings" panose="05000000000000000000" pitchFamily="2" charset="2"/>
              <a:buChar char="ü"/>
            </a:pPr>
            <a:r>
              <a:rPr lang="en-US" sz="2400" dirty="0"/>
              <a:t>Defined decision making body</a:t>
            </a:r>
          </a:p>
          <a:p>
            <a:pPr marL="754380" indent="-342900">
              <a:buFont typeface="Wingdings" panose="05000000000000000000" pitchFamily="2" charset="2"/>
              <a:buChar char="ü"/>
            </a:pPr>
            <a:r>
              <a:rPr lang="en-US" sz="2400" dirty="0"/>
              <a:t>Broad range of activities</a:t>
            </a:r>
          </a:p>
          <a:p>
            <a:pPr marL="754380" indent="-342900">
              <a:buFont typeface="Wingdings" panose="05000000000000000000" pitchFamily="2" charset="2"/>
              <a:buChar char="ü"/>
            </a:pPr>
            <a:r>
              <a:rPr lang="en-US" sz="2400" dirty="0"/>
              <a:t>Identified independent funding sources, plus debt issuance</a:t>
            </a:r>
          </a:p>
          <a:p>
            <a:pPr marL="754380" indent="-342900">
              <a:buFont typeface="Wingdings" panose="05000000000000000000" pitchFamily="2" charset="2"/>
              <a:buChar char="ü"/>
            </a:pPr>
            <a:r>
              <a:rPr lang="en-US" sz="2400" dirty="0"/>
              <a:t>Can usually cross existing governmental boundaries, some need not be geographically contiguous</a:t>
            </a:r>
          </a:p>
        </p:txBody>
      </p:sp>
      <p:sp>
        <p:nvSpPr>
          <p:cNvPr id="4" name="Date Placeholder 3">
            <a:extLst>
              <a:ext uri="{FF2B5EF4-FFF2-40B4-BE49-F238E27FC236}">
                <a16:creationId xmlns:a16="http://schemas.microsoft.com/office/drawing/2014/main" id="{E060A624-252C-9B7F-2D45-1CC5D5614175}"/>
              </a:ext>
            </a:extLst>
          </p:cNvPr>
          <p:cNvSpPr>
            <a:spLocks noGrp="1"/>
          </p:cNvSpPr>
          <p:nvPr>
            <p:ph type="dt" sz="half" idx="10"/>
          </p:nvPr>
        </p:nvSpPr>
        <p:spPr/>
        <p:txBody>
          <a:bodyPr/>
          <a:lstStyle/>
          <a:p>
            <a:fld id="{63B3D28A-CDB1-4B4F-B387-7C65B06453F0}" type="datetime1">
              <a:rPr lang="en-US" smtClean="0"/>
              <a:t>10/20/2025</a:t>
            </a:fld>
            <a:endParaRPr lang="en-US" dirty="0"/>
          </a:p>
        </p:txBody>
      </p:sp>
      <p:sp>
        <p:nvSpPr>
          <p:cNvPr id="5" name="Footer Placeholder 4">
            <a:extLst>
              <a:ext uri="{FF2B5EF4-FFF2-40B4-BE49-F238E27FC236}">
                <a16:creationId xmlns:a16="http://schemas.microsoft.com/office/drawing/2014/main" id="{E6DD2C15-97DE-347E-0ED9-D3847BF6E19A}"/>
              </a:ext>
            </a:extLst>
          </p:cNvPr>
          <p:cNvSpPr>
            <a:spLocks noGrp="1"/>
          </p:cNvSpPr>
          <p:nvPr>
            <p:ph type="ftr" sz="quarter" idx="11"/>
          </p:nvPr>
        </p:nvSpPr>
        <p:spPr/>
        <p:txBody>
          <a:bodyPr/>
          <a:lstStyle/>
          <a:p>
            <a:r>
              <a:rPr lang="en-US" dirty="0"/>
              <a:t>Kirlin, Pisano, and Callahan. </a:t>
            </a:r>
          </a:p>
        </p:txBody>
      </p:sp>
      <p:sp>
        <p:nvSpPr>
          <p:cNvPr id="6" name="Slide Number Placeholder 5">
            <a:extLst>
              <a:ext uri="{FF2B5EF4-FFF2-40B4-BE49-F238E27FC236}">
                <a16:creationId xmlns:a16="http://schemas.microsoft.com/office/drawing/2014/main" id="{A35E92D6-D4C9-3418-AF78-9F73E958D241}"/>
              </a:ext>
            </a:extLst>
          </p:cNvPr>
          <p:cNvSpPr>
            <a:spLocks noGrp="1"/>
          </p:cNvSpPr>
          <p:nvPr>
            <p:ph type="sldNum" sz="quarter" idx="12"/>
          </p:nvPr>
        </p:nvSpPr>
        <p:spPr/>
        <p:txBody>
          <a:bodyPr/>
          <a:lstStyle/>
          <a:p>
            <a:fld id="{339A5030-DB23-44ED-94FF-1C0BC62BDBE6}" type="slidenum">
              <a:rPr lang="en-US" smtClean="0"/>
              <a:t>9</a:t>
            </a:fld>
            <a:endParaRPr lang="en-US" dirty="0"/>
          </a:p>
        </p:txBody>
      </p:sp>
    </p:spTree>
    <p:extLst>
      <p:ext uri="{BB962C8B-B14F-4D97-AF65-F5344CB8AC3E}">
        <p14:creationId xmlns:p14="http://schemas.microsoft.com/office/powerpoint/2010/main" val="3245878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49740</TotalTime>
  <Words>1271</Words>
  <Application>Microsoft Office PowerPoint</Application>
  <PresentationFormat>Widescreen</PresentationFormat>
  <Paragraphs>108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Wingdings</vt:lpstr>
      <vt:lpstr>Office Theme</vt:lpstr>
      <vt:lpstr>Transforming Public Governance Institutions  </vt:lpstr>
      <vt:lpstr>Action items for NAPA to transform institutions </vt:lpstr>
      <vt:lpstr>USA: Important successes and increasingly fractured, broken governance</vt:lpstr>
      <vt:lpstr>Public administration roles in getting here</vt:lpstr>
      <vt:lpstr>Illustration: Federal disaster response programs inadequate and slight prevention and resilience</vt:lpstr>
      <vt:lpstr>Strategies – 1 – “Rules” for public policies</vt:lpstr>
      <vt:lpstr>Strategies – 2 – Act to learn, with intention and reflection</vt:lpstr>
      <vt:lpstr>Strategies – 3 - Pursue wealth to generate needed new revenues</vt:lpstr>
      <vt:lpstr>Innovative emerging substate institutions</vt:lpstr>
      <vt:lpstr>Hubs as a strategy to act and to learn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Kirlin</dc:creator>
  <cp:lastModifiedBy>John Kirlin</cp:lastModifiedBy>
  <cp:revision>23</cp:revision>
  <cp:lastPrinted>2025-10-20T21:22:13Z</cp:lastPrinted>
  <dcterms:created xsi:type="dcterms:W3CDTF">2025-02-25T22:33:05Z</dcterms:created>
  <dcterms:modified xsi:type="dcterms:W3CDTF">2025-10-20T22:37:06Z</dcterms:modified>
</cp:coreProperties>
</file>