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82"/>
    <p:restoredTop sz="96327"/>
  </p:normalViewPr>
  <p:slideViewPr>
    <p:cSldViewPr snapToGrid="0" snapToObjects="1">
      <p:cViewPr varScale="1">
        <p:scale>
          <a:sx n="119" d="100"/>
          <a:sy n="119" d="100"/>
        </p:scale>
        <p:origin x="1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25D04-AD2D-0E86-BED4-B1892A169B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14FCA-E694-B2C8-4D7B-A7D81BE37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ECA76-FB15-73DE-47B5-229B0677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FD6BC-76B5-FAA3-0869-40F770B2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F395-7CBD-95C6-1A95-1607CD6A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86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91FB-E324-E821-0C41-3F8A2A5F1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ED0B7-2F20-666F-8F1F-EE95E42FA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FB24A-C0D3-5292-F404-4EA6C12C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A0FCA-D118-2F45-B9C4-8E660645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61040-0234-B518-6A21-996A8E702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7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EA829-D29D-775E-E665-2E57ADE64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459874-BB94-F2EC-316C-EDB1ADE8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8B30B-165D-4E23-C039-5EF5B666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8F62B-00E8-1327-7EA2-BCC34B76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B0CD7-B7DC-026C-F80A-325DE7C5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9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7BCC2-4924-6445-7647-024C7739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C4CCF-8B65-0FC4-EF2C-B4D63C01C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70278-C978-6D8F-74F5-86343DB8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9B007-ACC5-310D-15EF-B9D33C2A6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C3BA9-C97C-DB81-D768-329729A9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6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E7A7-1D72-C535-9CCF-DD35718A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3398D-2DD4-DAD1-4D0A-B86EC78E2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AC811-EEE8-5C2D-6369-0901966A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D94B-632F-894A-5E6B-06925AD1E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2B02-58D1-6101-8A53-5800DBE3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7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5BBA-4FC9-CFE3-1E5C-FF9CA91F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2DB6D-0810-BD8A-D11F-10FF4B748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50B55-53B4-D46C-42D9-0A487F2C7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E9AE6-508F-DD55-C17C-87BACFC1B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05ABD-9C77-1203-0207-FACF0E8B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C815E-6355-A5D4-453F-FAED023F3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0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1A52-AE15-9B82-A433-4CDDE046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862CB-DF44-6F91-F44C-F1F22CCA3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79E47-BB90-89AE-00C7-3FE8FAE60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A19E68-63EA-D5A9-393D-08853EA4C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0D840-EAF4-E5E1-25C2-C40BE5392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F415-2B03-75D8-2204-559C11F5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4A75F1-2882-BBE9-FEF6-249F819D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759218-C2E8-B477-55AE-BD5B8093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3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3F10A-1C5C-255C-E6B3-3AF3B830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08C69-0CA9-B29B-AE90-5936FEF4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FD8F6A-C279-325B-846C-F62325AC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C4EDC4-EABA-2CCD-C239-E3112C29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8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C4F278-1032-9ECE-8396-73496839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F540D0-5EB6-EF1C-2D0F-71E827A5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90EBB2-D58A-727D-EFE0-6A269828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8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E58CD-1F7D-59B7-01F3-7091209D1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4F621-C683-91AC-3108-6C33B0F6A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2BD74-CC5F-74F5-C184-805E76641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9BB33-C213-E7A8-7EEF-6BACF58AF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73DB4-0371-8959-0EB8-62CDB3336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C1E93-4DA0-5822-26FA-3E204582A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7FF9-0596-2437-0C8B-82449CA4F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1C323-BD06-7BD2-ABD4-84AF55AB5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AE5470-5F45-336A-66D0-B364291DE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66D87-610F-706A-6F56-3A5848A8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4C0E-851F-F643-A680-7551B36D02FD}" type="datetimeFigureOut">
              <a:rPr lang="en-US" smtClean="0"/>
              <a:t>8/5/25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B0346-6CF6-B830-6680-A3CFC2A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0E73D-3CBC-A8A3-616A-BB29EE978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D7DF1-BD2C-C640-94F3-80A91094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0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D99FC-E3D9-5D4B-069B-A710B6F45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EA8E8-1855-F8F9-3167-B485570DC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02CAB-6B58-2CD4-D751-8371F1939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fld id="{732A4C0E-851F-F643-A680-7551B36D02FD}" type="datetimeFigureOut">
              <a:rPr lang="en-US" smtClean="0"/>
              <a:pPr/>
              <a:t>8/5/25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664CB-152F-2D93-2B39-C36233353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01042-E77C-6DDF-DD8F-7CB86F7AA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fld id="{391D7DF1-BD2C-C640-94F3-80A9109448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0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Montserrat SemiBol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EB612-00C0-AC2D-368D-78E4B4B111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Contributing to Hugging-face transformers library</a:t>
            </a:r>
          </a:p>
        </p:txBody>
      </p:sp>
    </p:spTree>
    <p:extLst>
      <p:ext uri="{BB962C8B-B14F-4D97-AF65-F5344CB8AC3E}">
        <p14:creationId xmlns:p14="http://schemas.microsoft.com/office/powerpoint/2010/main" val="2482506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017A-53E4-E959-EFCF-6ADAA735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Operation of LLMs &amp; prompting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06BBF7F-3026-49D5-B631-E4A2F895507A}"/>
              </a:ext>
            </a:extLst>
          </p:cNvPr>
          <p:cNvSpPr/>
          <p:nvPr/>
        </p:nvSpPr>
        <p:spPr>
          <a:xfrm>
            <a:off x="4217394" y="1690688"/>
            <a:ext cx="3028586" cy="180550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Lato" panose="020F0502020204030203" pitchFamily="34" charset="77"/>
              </a:rPr>
              <a:t>Model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3BC5F6-525F-1E42-A6BD-B567A91BB0F4}"/>
              </a:ext>
            </a:extLst>
          </p:cNvPr>
          <p:cNvGrpSpPr/>
          <p:nvPr/>
        </p:nvGrpSpPr>
        <p:grpSpPr>
          <a:xfrm>
            <a:off x="1093437" y="2283194"/>
            <a:ext cx="2708255" cy="931725"/>
            <a:chOff x="1572535" y="2283194"/>
            <a:chExt cx="2708255" cy="931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8D953A6-1FC8-6C0F-9FF2-FB56F6728128}"/>
                </a:ext>
              </a:extLst>
            </p:cNvPr>
            <p:cNvSpPr/>
            <p:nvPr/>
          </p:nvSpPr>
          <p:spPr>
            <a:xfrm>
              <a:off x="1694844" y="2341436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This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6F9AEFD-F8F1-8CAF-1532-B050ECD1B0EE}"/>
                </a:ext>
              </a:extLst>
            </p:cNvPr>
            <p:cNvSpPr/>
            <p:nvPr/>
          </p:nvSpPr>
          <p:spPr>
            <a:xfrm>
              <a:off x="2521638" y="2349202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is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95EFAB1-1C11-2AD4-0C03-872914B14A5D}"/>
                </a:ext>
              </a:extLst>
            </p:cNvPr>
            <p:cNvSpPr/>
            <p:nvPr/>
          </p:nvSpPr>
          <p:spPr>
            <a:xfrm>
              <a:off x="3407159" y="2349202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a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F9A4439-CE3C-A05A-C600-7C9F4C054448}"/>
                </a:ext>
              </a:extLst>
            </p:cNvPr>
            <p:cNvSpPr/>
            <p:nvPr/>
          </p:nvSpPr>
          <p:spPr>
            <a:xfrm>
              <a:off x="1572535" y="2283194"/>
              <a:ext cx="2708255" cy="553299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Lato" panose="020F0502020204030203" pitchFamily="34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0F9DC5-1E4D-459B-F148-79792BE2B230}"/>
                </a:ext>
              </a:extLst>
            </p:cNvPr>
            <p:cNvSpPr txBox="1"/>
            <p:nvPr/>
          </p:nvSpPr>
          <p:spPr>
            <a:xfrm>
              <a:off x="2113644" y="2845587"/>
              <a:ext cx="156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 panose="020F0502020204030203" pitchFamily="34" charset="77"/>
                </a:rPr>
                <a:t>List of tokens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E9AA53-9E37-2F7E-7653-6C4ABE0944C6}"/>
              </a:ext>
            </a:extLst>
          </p:cNvPr>
          <p:cNvCxnSpPr>
            <a:cxnSpLocks/>
          </p:cNvCxnSpPr>
          <p:nvPr/>
        </p:nvCxnSpPr>
        <p:spPr>
          <a:xfrm>
            <a:off x="3801692" y="2558873"/>
            <a:ext cx="42364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E5167B3-4C1D-CD7F-03A3-CC84E5F2C234}"/>
              </a:ext>
            </a:extLst>
          </p:cNvPr>
          <p:cNvSpPr/>
          <p:nvPr/>
        </p:nvSpPr>
        <p:spPr>
          <a:xfrm>
            <a:off x="7784051" y="2324903"/>
            <a:ext cx="681135" cy="4193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This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C06D7C8-270D-1325-E42C-D0E242D1D3A0}"/>
              </a:ext>
            </a:extLst>
          </p:cNvPr>
          <p:cNvSpPr/>
          <p:nvPr/>
        </p:nvSpPr>
        <p:spPr>
          <a:xfrm>
            <a:off x="8557594" y="2332669"/>
            <a:ext cx="681135" cy="4193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is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5727F8-1C6F-5B56-0889-A22B93C5CE0F}"/>
              </a:ext>
            </a:extLst>
          </p:cNvPr>
          <p:cNvSpPr/>
          <p:nvPr/>
        </p:nvSpPr>
        <p:spPr>
          <a:xfrm>
            <a:off x="9386080" y="2332669"/>
            <a:ext cx="681135" cy="4193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438CF1A-271B-439C-D89E-EB971599E111}"/>
              </a:ext>
            </a:extLst>
          </p:cNvPr>
          <p:cNvSpPr/>
          <p:nvPr/>
        </p:nvSpPr>
        <p:spPr>
          <a:xfrm>
            <a:off x="7669620" y="2266661"/>
            <a:ext cx="3306634" cy="55329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Lato" panose="020F0502020204030203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897EE4-DA06-1055-E808-7EBF134BD548}"/>
              </a:ext>
            </a:extLst>
          </p:cNvPr>
          <p:cNvSpPr txBox="1"/>
          <p:nvPr/>
        </p:nvSpPr>
        <p:spPr>
          <a:xfrm>
            <a:off x="8622649" y="2773550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Lato" panose="020F0502020204030203" pitchFamily="34" charset="77"/>
              </a:rPr>
              <a:t>List of tokens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FEDD4D-1BC1-F668-7B2C-FCCDAB59BFB1}"/>
              </a:ext>
            </a:extLst>
          </p:cNvPr>
          <p:cNvCxnSpPr>
            <a:cxnSpLocks/>
          </p:cNvCxnSpPr>
          <p:nvPr/>
        </p:nvCxnSpPr>
        <p:spPr>
          <a:xfrm>
            <a:off x="7245980" y="2552171"/>
            <a:ext cx="42364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29F0271-607F-72B7-379F-9ED9770E3F5B}"/>
              </a:ext>
            </a:extLst>
          </p:cNvPr>
          <p:cNvSpPr/>
          <p:nvPr/>
        </p:nvSpPr>
        <p:spPr>
          <a:xfrm>
            <a:off x="10150287" y="2340990"/>
            <a:ext cx="681135" cy="4193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dog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6431E57-D0C5-218F-7E52-D5A21D084659}"/>
              </a:ext>
            </a:extLst>
          </p:cNvPr>
          <p:cNvSpPr/>
          <p:nvPr/>
        </p:nvSpPr>
        <p:spPr>
          <a:xfrm>
            <a:off x="933271" y="4626126"/>
            <a:ext cx="4336111" cy="85743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Lato" panose="020F0502020204030203" pitchFamily="34" charset="77"/>
              </a:rPr>
              <a:t>“role”: “user”</a:t>
            </a:r>
          </a:p>
          <a:p>
            <a:r>
              <a:rPr lang="en-US" b="1" dirty="0">
                <a:solidFill>
                  <a:schemeClr val="tx1"/>
                </a:solidFill>
                <a:latin typeface="Lato" panose="020F0502020204030203" pitchFamily="34" charset="77"/>
              </a:rPr>
              <a:t>“content”: [{type: text, text: "this is a”}]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1B8CBDC-A115-5DF8-6341-1246048E7FF2}"/>
              </a:ext>
            </a:extLst>
          </p:cNvPr>
          <p:cNvSpPr/>
          <p:nvPr/>
        </p:nvSpPr>
        <p:spPr>
          <a:xfrm>
            <a:off x="6514266" y="4626126"/>
            <a:ext cx="4682105" cy="75128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Lato" panose="020F0502020204030203" pitchFamily="34" charset="77"/>
              </a:rPr>
              <a:t>“role”: “assistant”</a:t>
            </a:r>
          </a:p>
          <a:p>
            <a:r>
              <a:rPr lang="en-US" b="1" dirty="0">
                <a:solidFill>
                  <a:schemeClr val="tx1"/>
                </a:solidFill>
                <a:latin typeface="Lato" panose="020F0502020204030203" pitchFamily="34" charset="77"/>
              </a:rPr>
              <a:t>“content”: [{type: text, text: "this is a dog”}]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91DB005-C57B-AC27-80E8-516F41D8B533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2400246" y="3214919"/>
            <a:ext cx="15123" cy="14112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E1BD7D8-9B63-D5FE-6E1B-0FB0E5BCEFC6}"/>
              </a:ext>
            </a:extLst>
          </p:cNvPr>
          <p:cNvSpPr/>
          <p:nvPr/>
        </p:nvSpPr>
        <p:spPr>
          <a:xfrm>
            <a:off x="5575624" y="3678409"/>
            <a:ext cx="1431509" cy="52338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Lato" panose="020F0502020204030203" pitchFamily="34" charset="77"/>
              </a:rPr>
              <a:t>Tokenizer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EFD8876-4222-E3E8-667F-04A0639A5031}"/>
              </a:ext>
            </a:extLst>
          </p:cNvPr>
          <p:cNvCxnSpPr>
            <a:cxnSpLocks/>
            <a:stCxn id="42" idx="1"/>
            <a:endCxn id="25" idx="3"/>
          </p:cNvCxnSpPr>
          <p:nvPr/>
        </p:nvCxnSpPr>
        <p:spPr>
          <a:xfrm flipH="1">
            <a:off x="5196842" y="3940101"/>
            <a:ext cx="378782" cy="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2F16822-F60B-6B4F-BC76-DF5FC0BC1AD3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9403472" y="3142882"/>
            <a:ext cx="0" cy="14832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4F4DC3A-08C0-063E-46EC-E6EDE9DBC7F0}"/>
              </a:ext>
            </a:extLst>
          </p:cNvPr>
          <p:cNvSpPr/>
          <p:nvPr/>
        </p:nvSpPr>
        <p:spPr>
          <a:xfrm>
            <a:off x="2415369" y="3749114"/>
            <a:ext cx="2781473" cy="38197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77"/>
              </a:rPr>
              <a:t>apply_chat_template()</a:t>
            </a:r>
          </a:p>
        </p:txBody>
      </p:sp>
    </p:spTree>
    <p:extLst>
      <p:ext uri="{BB962C8B-B14F-4D97-AF65-F5344CB8AC3E}">
        <p14:creationId xmlns:p14="http://schemas.microsoft.com/office/powerpoint/2010/main" val="99146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6A3A-DDA9-8F7F-C426-D56AB5DC3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Prompting multimodal models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72D9DAF-1EB3-0410-1911-36D205E0A65C}"/>
              </a:ext>
            </a:extLst>
          </p:cNvPr>
          <p:cNvSpPr/>
          <p:nvPr/>
        </p:nvSpPr>
        <p:spPr>
          <a:xfrm>
            <a:off x="954773" y="4586031"/>
            <a:ext cx="5133252" cy="148133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77"/>
              </a:rPr>
              <a:t>“role”: “user”</a:t>
            </a:r>
          </a:p>
          <a:p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77"/>
              </a:rPr>
              <a:t>“content”: [</a:t>
            </a:r>
          </a:p>
          <a:p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77"/>
              </a:rPr>
              <a:t>	{type: text, text: ”what do you see in the video?”}</a:t>
            </a:r>
          </a:p>
          <a:p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77"/>
              </a:rPr>
              <a:t>	{type: video, </a:t>
            </a:r>
            <a:r>
              <a:rPr lang="en-US" sz="1400" b="1" dirty="0" err="1">
                <a:solidFill>
                  <a:schemeClr val="tx1"/>
                </a:solidFill>
                <a:latin typeface="Lato" panose="020F0502020204030203" pitchFamily="34" charset="77"/>
              </a:rPr>
              <a:t>url</a:t>
            </a:r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77"/>
              </a:rPr>
              <a:t>: “https://test-</a:t>
            </a:r>
            <a:r>
              <a:rPr lang="en-US" sz="1400" b="1" dirty="0" err="1">
                <a:solidFill>
                  <a:schemeClr val="tx1"/>
                </a:solidFill>
                <a:latin typeface="Lato" panose="020F0502020204030203" pitchFamily="34" charset="77"/>
              </a:rPr>
              <a:t>videos.com</a:t>
            </a:r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77"/>
              </a:rPr>
              <a:t>/..}</a:t>
            </a:r>
          </a:p>
          <a:p>
            <a:r>
              <a:rPr lang="en-US" sz="1400" b="1" dirty="0">
                <a:solidFill>
                  <a:schemeClr val="tx1"/>
                </a:solidFill>
                <a:latin typeface="Lato" panose="020F0502020204030203" pitchFamily="34" charset="77"/>
              </a:rPr>
              <a:t>]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00A073-4F9F-7D69-EEED-D7F51E5016B1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521399" y="2620177"/>
            <a:ext cx="0" cy="19658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C5E008-A3E1-65DE-3664-3C1266BC4228}"/>
              </a:ext>
            </a:extLst>
          </p:cNvPr>
          <p:cNvGrpSpPr/>
          <p:nvPr/>
        </p:nvGrpSpPr>
        <p:grpSpPr>
          <a:xfrm>
            <a:off x="838200" y="1862014"/>
            <a:ext cx="2708255" cy="931725"/>
            <a:chOff x="1572535" y="2283194"/>
            <a:chExt cx="2708255" cy="931725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FEABCAD-5F2B-F84D-1996-F918F82A5C1D}"/>
                </a:ext>
              </a:extLst>
            </p:cNvPr>
            <p:cNvSpPr/>
            <p:nvPr/>
          </p:nvSpPr>
          <p:spPr>
            <a:xfrm>
              <a:off x="1694844" y="2341436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This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FBA224B-5AA6-A137-6689-5654C7CD8B80}"/>
                </a:ext>
              </a:extLst>
            </p:cNvPr>
            <p:cNvSpPr/>
            <p:nvPr/>
          </p:nvSpPr>
          <p:spPr>
            <a:xfrm>
              <a:off x="2521638" y="2349202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is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FF4A404-DE89-AF8F-D852-6651F1374AAE}"/>
                </a:ext>
              </a:extLst>
            </p:cNvPr>
            <p:cNvSpPr/>
            <p:nvPr/>
          </p:nvSpPr>
          <p:spPr>
            <a:xfrm>
              <a:off x="3407159" y="2349202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a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1C4BD60-5F4D-735F-599E-265CEA1D77CF}"/>
                </a:ext>
              </a:extLst>
            </p:cNvPr>
            <p:cNvSpPr/>
            <p:nvPr/>
          </p:nvSpPr>
          <p:spPr>
            <a:xfrm>
              <a:off x="1572535" y="2283194"/>
              <a:ext cx="2708255" cy="553299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Lato" panose="020F0502020204030203" pitchFamily="34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FDB3184-BAA1-B14C-BBFF-A0DE7627F890}"/>
                </a:ext>
              </a:extLst>
            </p:cNvPr>
            <p:cNvSpPr txBox="1"/>
            <p:nvPr/>
          </p:nvSpPr>
          <p:spPr>
            <a:xfrm>
              <a:off x="2113644" y="2845587"/>
              <a:ext cx="1561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 panose="020F0502020204030203" pitchFamily="34" charset="77"/>
                </a:rPr>
                <a:t>List of tokens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10CAC0-ADBB-B948-18DD-33EEE2772955}"/>
              </a:ext>
            </a:extLst>
          </p:cNvPr>
          <p:cNvGrpSpPr/>
          <p:nvPr/>
        </p:nvGrpSpPr>
        <p:grpSpPr>
          <a:xfrm>
            <a:off x="3630507" y="1862014"/>
            <a:ext cx="2772393" cy="931725"/>
            <a:chOff x="1572535" y="2283194"/>
            <a:chExt cx="2772393" cy="93172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5F8D029-090D-95E5-B626-03ED8FE0CAAA}"/>
                </a:ext>
              </a:extLst>
            </p:cNvPr>
            <p:cNvSpPr/>
            <p:nvPr/>
          </p:nvSpPr>
          <p:spPr>
            <a:xfrm>
              <a:off x="1694844" y="2341436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F1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924C07B-0F2F-9EAF-0599-0EDC65F5F13D}"/>
                </a:ext>
              </a:extLst>
            </p:cNvPr>
            <p:cNvSpPr/>
            <p:nvPr/>
          </p:nvSpPr>
          <p:spPr>
            <a:xfrm>
              <a:off x="2521638" y="2349202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F2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06A41701-377E-0163-95C9-8FF95FEDB9D0}"/>
                </a:ext>
              </a:extLst>
            </p:cNvPr>
            <p:cNvSpPr/>
            <p:nvPr/>
          </p:nvSpPr>
          <p:spPr>
            <a:xfrm>
              <a:off x="3407159" y="2349202"/>
              <a:ext cx="728025" cy="41934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Lato" panose="020F0502020204030203" pitchFamily="34" charset="77"/>
                </a:rPr>
                <a:t>F3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01EB5EC-7A8D-839F-66BB-4E3E58C4CA6B}"/>
                </a:ext>
              </a:extLst>
            </p:cNvPr>
            <p:cNvSpPr/>
            <p:nvPr/>
          </p:nvSpPr>
          <p:spPr>
            <a:xfrm>
              <a:off x="1572535" y="2283194"/>
              <a:ext cx="2708255" cy="553299"/>
            </a:xfrm>
            <a:prstGeom prst="round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Lato" panose="020F0502020204030203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FE1838-074E-374F-064C-543916EC638C}"/>
                </a:ext>
              </a:extLst>
            </p:cNvPr>
            <p:cNvSpPr txBox="1"/>
            <p:nvPr/>
          </p:nvSpPr>
          <p:spPr>
            <a:xfrm>
              <a:off x="1694844" y="2845587"/>
              <a:ext cx="2650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Lato" panose="020F0502020204030203" pitchFamily="34" charset="77"/>
                </a:rPr>
                <a:t>Features from the video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63869D9-77E9-791D-06EC-53D1513D838B}"/>
              </a:ext>
            </a:extLst>
          </p:cNvPr>
          <p:cNvSpPr/>
          <p:nvPr/>
        </p:nvSpPr>
        <p:spPr>
          <a:xfrm>
            <a:off x="6646914" y="3260148"/>
            <a:ext cx="1387468" cy="52338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Lato" panose="020F0502020204030203" pitchFamily="34" charset="77"/>
              </a:rPr>
              <a:t>Processor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339C5B-0BF0-16E3-9E14-5131C49B55F5}"/>
              </a:ext>
            </a:extLst>
          </p:cNvPr>
          <p:cNvCxnSpPr>
            <a:cxnSpLocks/>
            <a:stCxn id="24" idx="1"/>
            <a:endCxn id="29" idx="3"/>
          </p:cNvCxnSpPr>
          <p:nvPr/>
        </p:nvCxnSpPr>
        <p:spPr>
          <a:xfrm flipH="1">
            <a:off x="6333555" y="3521840"/>
            <a:ext cx="313359" cy="5618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E5C748B-A57A-5967-DDD2-F03F2B515599}"/>
              </a:ext>
            </a:extLst>
          </p:cNvPr>
          <p:cNvSpPr/>
          <p:nvPr/>
        </p:nvSpPr>
        <p:spPr>
          <a:xfrm>
            <a:off x="8059437" y="1862014"/>
            <a:ext cx="3447317" cy="290114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model-name/</a:t>
            </a:r>
          </a:p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├──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config.json</a:t>
            </a:r>
            <a:endParaRPr lang="en-US" sz="1600" b="1" dirty="0">
              <a:latin typeface="Montserrat SemiBold" pitchFamily="2" charset="77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├──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tokenizer.json</a:t>
            </a:r>
            <a:endParaRPr lang="en-US" sz="1600" b="1" dirty="0">
              <a:latin typeface="Montserrat SemiBold" pitchFamily="2" charset="77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├──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tokenizer_config.json</a:t>
            </a:r>
            <a:endParaRPr lang="en-US" sz="1600" b="1" dirty="0">
              <a:latin typeface="Montserrat SemiBold" pitchFamily="2" charset="77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├──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special_tokens_map.json</a:t>
            </a:r>
            <a:endParaRPr lang="en-US" sz="1600" b="1" dirty="0">
              <a:latin typeface="Montserrat SemiBold" pitchFamily="2" charset="77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├──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pytorch_model.bin</a:t>
            </a:r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/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safetensors</a:t>
            </a:r>
            <a:endParaRPr lang="en-US" sz="1600" b="1" dirty="0">
              <a:latin typeface="Montserrat SemiBold" pitchFamily="2" charset="77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├──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processor_config.json</a:t>
            </a:r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           </a:t>
            </a:r>
          </a:p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├──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feature_extractor.json</a:t>
            </a:r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          </a:t>
            </a:r>
          </a:p>
          <a:p>
            <a:r>
              <a:rPr lang="en-US" sz="1600" b="1" dirty="0">
                <a:latin typeface="Montserrat SemiBold" pitchFamily="2" charset="77"/>
                <a:cs typeface="Times New Roman" panose="02020603050405020304" pitchFamily="18" charset="0"/>
              </a:rPr>
              <a:t>├── </a:t>
            </a:r>
            <a:r>
              <a:rPr lang="en-US" sz="1600" b="1" dirty="0" err="1">
                <a:latin typeface="Montserrat SemiBold" pitchFamily="2" charset="77"/>
                <a:cs typeface="Times New Roman" panose="02020603050405020304" pitchFamily="18" charset="0"/>
              </a:rPr>
              <a:t>README.md</a:t>
            </a:r>
            <a:endParaRPr lang="en-US" sz="1600" b="1" dirty="0">
              <a:latin typeface="Montserrat SemiBold" pitchFamily="2" charset="77"/>
              <a:cs typeface="Times New Roman" panose="02020603050405020304" pitchFamily="18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FFFC8AA-1128-42F6-F693-5F83781198AA}"/>
              </a:ext>
            </a:extLst>
          </p:cNvPr>
          <p:cNvSpPr/>
          <p:nvPr/>
        </p:nvSpPr>
        <p:spPr>
          <a:xfrm>
            <a:off x="3553689" y="3336470"/>
            <a:ext cx="2779866" cy="38197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77"/>
              </a:rPr>
              <a:t>apply_chat_template()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A7E748-BDD1-83BB-3A12-E99730B4FC3F}"/>
              </a:ext>
            </a:extLst>
          </p:cNvPr>
          <p:cNvSpPr/>
          <p:nvPr/>
        </p:nvSpPr>
        <p:spPr>
          <a:xfrm>
            <a:off x="3553689" y="3332921"/>
            <a:ext cx="2779866" cy="3819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apply_chat_template()</a:t>
            </a:r>
          </a:p>
        </p:txBody>
      </p:sp>
    </p:spTree>
    <p:extLst>
      <p:ext uri="{BB962C8B-B14F-4D97-AF65-F5344CB8AC3E}">
        <p14:creationId xmlns:p14="http://schemas.microsoft.com/office/powerpoint/2010/main" val="83372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6A3A-DDA9-8F7F-C426-D56AB5DC3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Allowing video object in prompts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00A073-4F9F-7D69-EEED-D7F51E5016B1}"/>
              </a:ext>
            </a:extLst>
          </p:cNvPr>
          <p:cNvCxnSpPr>
            <a:cxnSpLocks/>
          </p:cNvCxnSpPr>
          <p:nvPr/>
        </p:nvCxnSpPr>
        <p:spPr>
          <a:xfrm flipH="1">
            <a:off x="7630120" y="3633786"/>
            <a:ext cx="943814" cy="0"/>
          </a:xfrm>
          <a:prstGeom prst="straightConnector1">
            <a:avLst/>
          </a:prstGeom>
          <a:ln w="349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63869D9-77E9-791D-06EC-53D1513D838B}"/>
              </a:ext>
            </a:extLst>
          </p:cNvPr>
          <p:cNvSpPr/>
          <p:nvPr/>
        </p:nvSpPr>
        <p:spPr>
          <a:xfrm>
            <a:off x="9238688" y="4488173"/>
            <a:ext cx="1431509" cy="52338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Lato" panose="020F0502020204030203" pitchFamily="34" charset="77"/>
              </a:rPr>
              <a:t>Processor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3339C5B-0BF0-16E3-9E14-5131C49B55F5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9954443" y="3826019"/>
            <a:ext cx="0" cy="662154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BAB82B-2498-7B7C-1344-2EDCFE765C58}"/>
              </a:ext>
            </a:extLst>
          </p:cNvPr>
          <p:cNvSpPr/>
          <p:nvPr/>
        </p:nvSpPr>
        <p:spPr>
          <a:xfrm>
            <a:off x="779613" y="2815925"/>
            <a:ext cx="6850507" cy="209646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“role”: “user”</a:t>
            </a:r>
          </a:p>
          <a:p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“content”: [</a:t>
            </a:r>
          </a:p>
          <a:p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	{type: text, text: ”what do you see in the video?”}</a:t>
            </a:r>
          </a:p>
          <a:p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	{type: video, </a:t>
            </a:r>
            <a:r>
              <a:rPr lang="en-US" sz="2000" b="1" dirty="0" err="1">
                <a:solidFill>
                  <a:schemeClr val="tx1"/>
                </a:solidFill>
                <a:latin typeface="Lato" panose="020F0502020204030203" pitchFamily="34" charset="77"/>
              </a:rPr>
              <a:t>url</a:t>
            </a:r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: “https://test-</a:t>
            </a:r>
            <a:r>
              <a:rPr lang="en-US" sz="2000" b="1" dirty="0" err="1">
                <a:solidFill>
                  <a:schemeClr val="tx1"/>
                </a:solidFill>
                <a:latin typeface="Lato" panose="020F0502020204030203" pitchFamily="34" charset="77"/>
              </a:rPr>
              <a:t>videos.com</a:t>
            </a:r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/..       }</a:t>
            </a:r>
          </a:p>
          <a:p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]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92D566-3F3F-0B20-799D-3D3DABAFCE21}"/>
              </a:ext>
            </a:extLst>
          </p:cNvPr>
          <p:cNvSpPr/>
          <p:nvPr/>
        </p:nvSpPr>
        <p:spPr>
          <a:xfrm>
            <a:off x="8573934" y="3442799"/>
            <a:ext cx="2779866" cy="3819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Lato" panose="020F0502020204030203" pitchFamily="34" charset="77"/>
              </a:rPr>
              <a:t>apply_chat_template()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56A5D8-8CFD-F4CB-D97C-FACF8224071B}"/>
              </a:ext>
            </a:extLst>
          </p:cNvPr>
          <p:cNvGrpSpPr/>
          <p:nvPr/>
        </p:nvGrpSpPr>
        <p:grpSpPr>
          <a:xfrm>
            <a:off x="3297180" y="4016352"/>
            <a:ext cx="3710996" cy="574136"/>
            <a:chOff x="3210412" y="5001973"/>
            <a:chExt cx="3710996" cy="574136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632C3DFD-808C-A2B6-0924-7C33F978EA9D}"/>
                </a:ext>
              </a:extLst>
            </p:cNvPr>
            <p:cNvSpPr/>
            <p:nvPr/>
          </p:nvSpPr>
          <p:spPr>
            <a:xfrm>
              <a:off x="3210412" y="5001973"/>
              <a:ext cx="3710996" cy="57413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chemeClr val="tx1"/>
                  </a:solidFill>
                  <a:latin typeface="Lato" panose="020F0502020204030203" pitchFamily="34" charset="77"/>
                </a:rPr>
                <a:t>url</a:t>
              </a:r>
              <a:r>
                <a:rPr lang="en-US" sz="2000" b="1" dirty="0">
                  <a:solidFill>
                    <a:schemeClr val="tx1"/>
                  </a:solidFill>
                  <a:latin typeface="Lato" panose="020F0502020204030203" pitchFamily="34" charset="77"/>
                </a:rPr>
                <a:t>: “https://test-</a:t>
              </a:r>
              <a:r>
                <a:rPr lang="en-US" sz="2000" b="1" dirty="0" err="1">
                  <a:solidFill>
                    <a:schemeClr val="tx1"/>
                  </a:solidFill>
                  <a:latin typeface="Lato" panose="020F0502020204030203" pitchFamily="34" charset="77"/>
                </a:rPr>
                <a:t>videos.com</a:t>
              </a:r>
              <a:r>
                <a:rPr lang="en-US" sz="2000" b="1" dirty="0">
                  <a:solidFill>
                    <a:schemeClr val="tx1"/>
                  </a:solidFill>
                  <a:latin typeface="Lato" panose="020F0502020204030203" pitchFamily="34" charset="77"/>
                </a:rPr>
                <a:t>/..</a:t>
              </a:r>
            </a:p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Lato" panose="020F0502020204030203" pitchFamily="34" charset="77"/>
                </a:rPr>
                <a:t>video: [[123,1,4],[2,0,1],[1,2,3]]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7191279-32AA-B2C3-CF82-5E827862E3FE}"/>
                </a:ext>
              </a:extLst>
            </p:cNvPr>
            <p:cNvCxnSpPr/>
            <p:nvPr/>
          </p:nvCxnSpPr>
          <p:spPr>
            <a:xfrm>
              <a:off x="3353913" y="5179375"/>
              <a:ext cx="3423994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84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B187-2C58-A811-9B05-42B13ACD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Implementation pipeline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252879-3FEB-78D8-43D0-5DF90ECD98F5}"/>
              </a:ext>
            </a:extLst>
          </p:cNvPr>
          <p:cNvSpPr/>
          <p:nvPr/>
        </p:nvSpPr>
        <p:spPr>
          <a:xfrm>
            <a:off x="1024551" y="4536183"/>
            <a:ext cx="2189220" cy="50058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Model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B722AA3-4A17-2922-3089-B3E8AA4782B5}"/>
              </a:ext>
            </a:extLst>
          </p:cNvPr>
          <p:cNvSpPr/>
          <p:nvPr/>
        </p:nvSpPr>
        <p:spPr>
          <a:xfrm>
            <a:off x="3951597" y="4536183"/>
            <a:ext cx="2189220" cy="50058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Processor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D742B1-6A05-2613-B682-63E70DC741DA}"/>
              </a:ext>
            </a:extLst>
          </p:cNvPr>
          <p:cNvSpPr/>
          <p:nvPr/>
        </p:nvSpPr>
        <p:spPr>
          <a:xfrm>
            <a:off x="6878643" y="4536183"/>
            <a:ext cx="2189220" cy="500584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Tokenizer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4D4A70-C1A1-2B68-C8B1-4A5F1F810342}"/>
              </a:ext>
            </a:extLst>
          </p:cNvPr>
          <p:cNvSpPr/>
          <p:nvPr/>
        </p:nvSpPr>
        <p:spPr>
          <a:xfrm>
            <a:off x="938318" y="3134128"/>
            <a:ext cx="2189220" cy="500584"/>
          </a:xfrm>
          <a:prstGeom prst="roundRect">
            <a:avLst/>
          </a:prstGeom>
          <a:solidFill>
            <a:srgbClr val="00204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Model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45C7B9-DD6F-353E-FE53-1C460F3B2B85}"/>
              </a:ext>
            </a:extLst>
          </p:cNvPr>
          <p:cNvSpPr/>
          <p:nvPr/>
        </p:nvSpPr>
        <p:spPr>
          <a:xfrm>
            <a:off x="3865364" y="3134128"/>
            <a:ext cx="2189220" cy="500584"/>
          </a:xfrm>
          <a:prstGeom prst="roundRect">
            <a:avLst/>
          </a:prstGeom>
          <a:solidFill>
            <a:srgbClr val="00204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Processor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0A155DD-BF04-D953-CAD6-761C1AEE9C8A}"/>
              </a:ext>
            </a:extLst>
          </p:cNvPr>
          <p:cNvSpPr/>
          <p:nvPr/>
        </p:nvSpPr>
        <p:spPr>
          <a:xfrm>
            <a:off x="6792410" y="3134128"/>
            <a:ext cx="2189220" cy="500584"/>
          </a:xfrm>
          <a:prstGeom prst="roundRect">
            <a:avLst/>
          </a:prstGeom>
          <a:solidFill>
            <a:srgbClr val="00204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Tokenizer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6BF568F-4DB4-0256-1426-1E6C96F86E63}"/>
              </a:ext>
            </a:extLst>
          </p:cNvPr>
          <p:cNvSpPr/>
          <p:nvPr/>
        </p:nvSpPr>
        <p:spPr>
          <a:xfrm>
            <a:off x="938318" y="1827076"/>
            <a:ext cx="2189220" cy="50058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Model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E7ED2A1-6584-0DCB-2A18-D60E9A0633BD}"/>
              </a:ext>
            </a:extLst>
          </p:cNvPr>
          <p:cNvSpPr/>
          <p:nvPr/>
        </p:nvSpPr>
        <p:spPr>
          <a:xfrm>
            <a:off x="3865364" y="1827076"/>
            <a:ext cx="2189220" cy="50058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Processor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6618C14-7F0F-6BC5-14AA-F0B990F8E0EF}"/>
              </a:ext>
            </a:extLst>
          </p:cNvPr>
          <p:cNvSpPr/>
          <p:nvPr/>
        </p:nvSpPr>
        <p:spPr>
          <a:xfrm>
            <a:off x="6792410" y="1827076"/>
            <a:ext cx="2189220" cy="500584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ato" panose="020F0502020204030203" pitchFamily="34" charset="77"/>
              </a:rPr>
              <a:t>Tokenizer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66B6D9-E4A2-28BE-2F27-B863B5147A28}"/>
              </a:ext>
            </a:extLst>
          </p:cNvPr>
          <p:cNvSpPr/>
          <p:nvPr/>
        </p:nvSpPr>
        <p:spPr>
          <a:xfrm>
            <a:off x="804293" y="5237002"/>
            <a:ext cx="8469881" cy="380443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77"/>
              </a:rPr>
              <a:t>Auto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FC59A45-6A7C-DC3A-B23F-B6D67300BD55}"/>
              </a:ext>
            </a:extLst>
          </p:cNvPr>
          <p:cNvSpPr/>
          <p:nvPr/>
        </p:nvSpPr>
        <p:spPr>
          <a:xfrm>
            <a:off x="9418788" y="5237001"/>
            <a:ext cx="723064" cy="380443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Utils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31E3D15-6701-6079-66B9-9858DD3E51EA}"/>
              </a:ext>
            </a:extLst>
          </p:cNvPr>
          <p:cNvSpPr/>
          <p:nvPr/>
        </p:nvSpPr>
        <p:spPr>
          <a:xfrm>
            <a:off x="838200" y="1743644"/>
            <a:ext cx="8229600" cy="667446"/>
          </a:xfrm>
          <a:prstGeom prst="round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Lato" panose="020F0502020204030203" pitchFamily="34" charset="77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04F45DB-4C96-38D7-2D3C-1582A440960A}"/>
              </a:ext>
            </a:extLst>
          </p:cNvPr>
          <p:cNvSpPr/>
          <p:nvPr/>
        </p:nvSpPr>
        <p:spPr>
          <a:xfrm>
            <a:off x="838200" y="3050697"/>
            <a:ext cx="8229600" cy="667446"/>
          </a:xfrm>
          <a:prstGeom prst="roundRect">
            <a:avLst/>
          </a:prstGeom>
          <a:noFill/>
          <a:ln w="508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Lato" panose="020F0502020204030203" pitchFamily="34" charset="77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50E85F8-A4A7-AD36-0FB2-7F50A24383A2}"/>
              </a:ext>
            </a:extLst>
          </p:cNvPr>
          <p:cNvSpPr/>
          <p:nvPr/>
        </p:nvSpPr>
        <p:spPr>
          <a:xfrm>
            <a:off x="569574" y="4446911"/>
            <a:ext cx="9745814" cy="1325563"/>
          </a:xfrm>
          <a:prstGeom prst="roundRect">
            <a:avLst/>
          </a:prstGeom>
          <a:noFill/>
          <a:ln w="5080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Lato" panose="020F0502020204030203" pitchFamily="34" charset="77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245046E-A31E-7154-AC6E-C1BAE1FAD6A6}"/>
              </a:ext>
            </a:extLst>
          </p:cNvPr>
          <p:cNvSpPr/>
          <p:nvPr/>
        </p:nvSpPr>
        <p:spPr>
          <a:xfrm>
            <a:off x="10401621" y="4859400"/>
            <a:ext cx="1303186" cy="500583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Core Modules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ED25431-32A0-137C-940F-533ABAAA30CF}"/>
              </a:ext>
            </a:extLst>
          </p:cNvPr>
          <p:cNvSpPr/>
          <p:nvPr/>
        </p:nvSpPr>
        <p:spPr>
          <a:xfrm>
            <a:off x="10315388" y="3050697"/>
            <a:ext cx="1303186" cy="500583"/>
          </a:xfrm>
          <a:prstGeom prst="roundRect">
            <a:avLst/>
          </a:prstGeom>
          <a:solidFill>
            <a:srgbClr val="00204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Llama3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0C6104B-1CD3-004E-0592-31234F9EA86C}"/>
              </a:ext>
            </a:extLst>
          </p:cNvPr>
          <p:cNvSpPr/>
          <p:nvPr/>
        </p:nvSpPr>
        <p:spPr>
          <a:xfrm>
            <a:off x="10315388" y="1822486"/>
            <a:ext cx="1303186" cy="50058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Lato" panose="020F0502020204030203" pitchFamily="34" charset="77"/>
              </a:rPr>
              <a:t>Qwen2VL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1728481-0D52-2565-5614-E5FAB4C82BD2}"/>
              </a:ext>
            </a:extLst>
          </p:cNvPr>
          <p:cNvSpPr/>
          <p:nvPr/>
        </p:nvSpPr>
        <p:spPr>
          <a:xfrm>
            <a:off x="3951597" y="4536183"/>
            <a:ext cx="2189220" cy="5005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Lato" panose="020F0502020204030203" pitchFamily="34" charset="77"/>
              </a:rPr>
              <a:t>Processor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EE962DD-F9FB-5394-DC18-AE5DE47FC20D}"/>
              </a:ext>
            </a:extLst>
          </p:cNvPr>
          <p:cNvSpPr/>
          <p:nvPr/>
        </p:nvSpPr>
        <p:spPr>
          <a:xfrm>
            <a:off x="9418788" y="5237001"/>
            <a:ext cx="723064" cy="38044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Lato" panose="020F0502020204030203" pitchFamily="34" charset="77"/>
              </a:rPr>
              <a:t>Utils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8BEAE7E-18D3-E1DD-CE22-8184D0EA6C20}"/>
              </a:ext>
            </a:extLst>
          </p:cNvPr>
          <p:cNvSpPr/>
          <p:nvPr/>
        </p:nvSpPr>
        <p:spPr>
          <a:xfrm>
            <a:off x="10401621" y="4859400"/>
            <a:ext cx="1303186" cy="5005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Lato" panose="020F0502020204030203" pitchFamily="34" charset="77"/>
              </a:rPr>
              <a:t>Core Modules</a:t>
            </a:r>
          </a:p>
        </p:txBody>
      </p:sp>
    </p:spTree>
    <p:extLst>
      <p:ext uri="{BB962C8B-B14F-4D97-AF65-F5344CB8AC3E}">
        <p14:creationId xmlns:p14="http://schemas.microsoft.com/office/powerpoint/2010/main" val="33583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A36D-1573-AC25-C75E-C07383C5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Pull Request #39494</a:t>
            </a:r>
          </a:p>
        </p:txBody>
      </p:sp>
      <p:pic>
        <p:nvPicPr>
          <p:cNvPr id="8" name="Picture 7" descr="A screenshot of a video&#10;&#10;AI-generated content may be incorrect.">
            <a:extLst>
              <a:ext uri="{FF2B5EF4-FFF2-40B4-BE49-F238E27FC236}">
                <a16:creationId xmlns:a16="http://schemas.microsoft.com/office/drawing/2014/main" id="{F597126E-FB12-A4AA-8049-F898E472B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535" y="1924294"/>
            <a:ext cx="9240929" cy="1253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CCB28B-04AA-14BD-7590-EAD2071C6409}"/>
              </a:ext>
            </a:extLst>
          </p:cNvPr>
          <p:cNvSpPr txBox="1"/>
          <p:nvPr/>
        </p:nvSpPr>
        <p:spPr>
          <a:xfrm>
            <a:off x="1294845" y="4152378"/>
            <a:ext cx="82429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Lato" panose="020F0502020204030203" pitchFamily="34" charset="77"/>
              </a:rPr>
              <a:t>Additionally, this PR also fixes hardcoded values used for testing (in assertions) </a:t>
            </a:r>
            <a:r>
              <a:rPr lang="en-US" sz="2000" b="1" dirty="0" err="1">
                <a:latin typeface="Lato" panose="020F0502020204030203" pitchFamily="34" charset="77"/>
              </a:rPr>
              <a:t>apply_chat_template_videos</a:t>
            </a:r>
            <a:r>
              <a:rPr lang="en-US" sz="2000" b="1" dirty="0">
                <a:latin typeface="Lato" panose="020F0502020204030203" pitchFamily="34" charset="77"/>
              </a:rPr>
              <a:t> for models like</a:t>
            </a:r>
          </a:p>
          <a:p>
            <a:pPr marL="285750" indent="-285750">
              <a:buFontTx/>
              <a:buChar char="-"/>
            </a:pPr>
            <a:r>
              <a:rPr lang="en-US" sz="2000" b="1" dirty="0" err="1">
                <a:latin typeface="Lato" panose="020F0502020204030203" pitchFamily="34" charset="77"/>
              </a:rPr>
              <a:t>Internvl</a:t>
            </a:r>
            <a:endParaRPr lang="en-US" sz="2000" b="1" dirty="0">
              <a:latin typeface="Lato" panose="020F0502020204030203" pitchFamily="34" charset="77"/>
            </a:endParaRP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Lato" panose="020F0502020204030203" pitchFamily="34" charset="77"/>
              </a:rPr>
              <a:t>qwen2_vl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Lato" panose="020F0502020204030203" pitchFamily="34" charset="77"/>
              </a:rPr>
              <a:t>qwen2_5_vl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latin typeface="Lato" panose="020F0502020204030203" pitchFamily="34" charset="77"/>
              </a:rPr>
              <a:t>qwen2_5_omni.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A285B7-1737-F546-2913-E4BC59AC7CEB}"/>
              </a:ext>
            </a:extLst>
          </p:cNvPr>
          <p:cNvSpPr/>
          <p:nvPr/>
        </p:nvSpPr>
        <p:spPr>
          <a:xfrm>
            <a:off x="2302686" y="3297648"/>
            <a:ext cx="6440846" cy="723378"/>
          </a:xfrm>
          <a:prstGeom prst="roundRect">
            <a:avLst/>
          </a:prstGeom>
          <a:solidFill>
            <a:schemeClr val="bg1"/>
          </a:solidFill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Lato" panose="020F0502020204030203" pitchFamily="34" charset="77"/>
              </a:rPr>
              <a:t>Available on </a:t>
            </a:r>
            <a:r>
              <a:rPr lang="en-US" sz="3000" b="1" dirty="0">
                <a:solidFill>
                  <a:schemeClr val="tx1"/>
                </a:solidFill>
                <a:highlight>
                  <a:srgbClr val="FFFF00"/>
                </a:highlight>
                <a:latin typeface="Lato" panose="020F0502020204030203" pitchFamily="34" charset="77"/>
              </a:rPr>
              <a:t>transformers 4.55.0</a:t>
            </a:r>
          </a:p>
        </p:txBody>
      </p:sp>
    </p:spTree>
    <p:extLst>
      <p:ext uri="{BB962C8B-B14F-4D97-AF65-F5344CB8AC3E}">
        <p14:creationId xmlns:p14="http://schemas.microsoft.com/office/powerpoint/2010/main" val="1376866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7E2C-0E58-F053-2F41-60DC06F61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Demo 1: Testing correctness</a:t>
            </a:r>
          </a:p>
        </p:txBody>
      </p:sp>
      <p:pic>
        <p:nvPicPr>
          <p:cNvPr id="5" name="demo1.mp4">
            <a:hlinkClick r:id="" action="ppaction://media"/>
            <a:extLst>
              <a:ext uri="{FF2B5EF4-FFF2-40B4-BE49-F238E27FC236}">
                <a16:creationId xmlns:a16="http://schemas.microsoft.com/office/drawing/2014/main" id="{A9CE7210-08E1-6DD0-E535-9616B8E4D8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314" y="1259855"/>
            <a:ext cx="9177371" cy="5162155"/>
          </a:xfrm>
        </p:spPr>
      </p:pic>
    </p:spTree>
    <p:extLst>
      <p:ext uri="{BB962C8B-B14F-4D97-AF65-F5344CB8AC3E}">
        <p14:creationId xmlns:p14="http://schemas.microsoft.com/office/powerpoint/2010/main" val="1654976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0DC2E-4BCB-D317-0CDA-43ED17A22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968B0-ABA4-6CC4-1CA6-FDCB26FA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Demo 2: Performance measurement</a:t>
            </a:r>
          </a:p>
        </p:txBody>
      </p:sp>
      <p:pic>
        <p:nvPicPr>
          <p:cNvPr id="5" name="demo2.mp4">
            <a:hlinkClick r:id="" action="ppaction://media"/>
            <a:extLst>
              <a:ext uri="{FF2B5EF4-FFF2-40B4-BE49-F238E27FC236}">
                <a16:creationId xmlns:a16="http://schemas.microsoft.com/office/drawing/2014/main" id="{FA5B0329-6841-70BC-A3A2-910F380619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913" y="1226899"/>
            <a:ext cx="9210743" cy="5180926"/>
          </a:xfrm>
        </p:spPr>
      </p:pic>
    </p:spTree>
    <p:extLst>
      <p:ext uri="{BB962C8B-B14F-4D97-AF65-F5344CB8AC3E}">
        <p14:creationId xmlns:p14="http://schemas.microsoft.com/office/powerpoint/2010/main" val="22142999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Lato" panose="020F0502020204030203" pitchFamily="34" charset="77"/>
            </a:endParaRPr>
          </a:p>
        </p:txBody>
      </p:sp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336DF851-38CF-55F6-1FA5-3277711308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5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Lato" panose="020F0502020204030203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B60957-7425-8559-988B-703D91F4F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33148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F2B5D82-2FA2-774E-A965-E50BD15B412B}" vid="{8AA12786-7E44-574F-B3DF-CAE07F1478A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</TotalTime>
  <Words>344</Words>
  <Application>Microsoft Macintosh PowerPoint</Application>
  <PresentationFormat>Widescreen</PresentationFormat>
  <Paragraphs>82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Lato</vt:lpstr>
      <vt:lpstr>Montserrat SemiBold</vt:lpstr>
      <vt:lpstr>Office Theme</vt:lpstr>
      <vt:lpstr>Contributing to Hugging-face transformers library</vt:lpstr>
      <vt:lpstr>Operation of LLMs &amp; prompting</vt:lpstr>
      <vt:lpstr>Prompting multimodal models</vt:lpstr>
      <vt:lpstr>Allowing video object in prompts</vt:lpstr>
      <vt:lpstr>Implementation pipeline</vt:lpstr>
      <vt:lpstr>Pull Request #39494</vt:lpstr>
      <vt:lpstr>Demo 1: Testing correctness</vt:lpstr>
      <vt:lpstr>Demo 2: Performance measurement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Contributing to Huggingface transformers library</dc:title>
  <dc:creator>Akib Jawad Nafis</dc:creator>
  <cp:lastModifiedBy>Akib Jawad Nafis</cp:lastModifiedBy>
  <cp:revision>4</cp:revision>
  <dcterms:created xsi:type="dcterms:W3CDTF">2025-06-09T14:27:05Z</dcterms:created>
  <dcterms:modified xsi:type="dcterms:W3CDTF">2025-08-05T05:31:11Z</dcterms:modified>
</cp:coreProperties>
</file>