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56" r:id="rId2"/>
    <p:sldId id="320" r:id="rId3"/>
    <p:sldId id="302" r:id="rId4"/>
    <p:sldId id="307" r:id="rId5"/>
    <p:sldId id="303" r:id="rId6"/>
    <p:sldId id="319" r:id="rId7"/>
    <p:sldId id="325" r:id="rId8"/>
    <p:sldId id="261" r:id="rId9"/>
    <p:sldId id="304" r:id="rId10"/>
    <p:sldId id="330" r:id="rId11"/>
    <p:sldId id="332" r:id="rId12"/>
    <p:sldId id="331" r:id="rId13"/>
    <p:sldId id="323" r:id="rId14"/>
    <p:sldId id="281" r:id="rId15"/>
    <p:sldId id="295" r:id="rId16"/>
    <p:sldId id="273" r:id="rId17"/>
    <p:sldId id="284" r:id="rId18"/>
    <p:sldId id="289" r:id="rId19"/>
    <p:sldId id="312" r:id="rId20"/>
    <p:sldId id="305" r:id="rId21"/>
    <p:sldId id="306" r:id="rId22"/>
    <p:sldId id="324" r:id="rId23"/>
    <p:sldId id="315" r:id="rId24"/>
    <p:sldId id="317" r:id="rId25"/>
    <p:sldId id="318"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Montserrat" pitchFamily="2" charset="77"/>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Segoe UI Semibold" panose="020B0502040204020203"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A00"/>
    <a:srgbClr val="D84800"/>
    <a:srgbClr val="407879"/>
    <a:srgbClr val="D84942"/>
    <a:srgbClr val="D81E00"/>
    <a:srgbClr val="407700"/>
    <a:srgbClr val="FF7C00"/>
    <a:srgbClr val="AB1500"/>
    <a:srgbClr val="431FAA"/>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5"/>
    <p:restoredTop sz="85634"/>
  </p:normalViewPr>
  <p:slideViewPr>
    <p:cSldViewPr snapToGrid="0" snapToObjects="1">
      <p:cViewPr varScale="1">
        <p:scale>
          <a:sx n="100" d="100"/>
          <a:sy n="100" d="100"/>
        </p:scale>
        <p:origin x="1232"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3" d="100"/>
          <a:sy n="83" d="100"/>
        </p:scale>
        <p:origin x="39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1EBBD1-B4C9-AD4A-AE34-87B59F0F2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a:extLst>
              <a:ext uri="{FF2B5EF4-FFF2-40B4-BE49-F238E27FC236}">
                <a16:creationId xmlns:a16="http://schemas.microsoft.com/office/drawing/2014/main" id="{808C6630-B912-F547-A987-7F83F6845D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DADFF-2F5F-BD4B-98C1-551A0A472FC6}" type="datetimeFigureOut">
              <a:rPr lang="en-US" smtClean="0">
                <a:latin typeface="Times New Roman" panose="02020603050405020304" pitchFamily="18" charset="0"/>
              </a:rPr>
              <a:t>10/3/23</a:t>
            </a:fld>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335D1D6B-0339-B44F-839E-4606BD58E3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54163F6D-A211-F947-A5C8-78E612019C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FFEA90-4449-0D41-87A1-E448FA9D5EBB}"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1806523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57BC24C8-DD32-504A-AF8B-57FD72608673}" type="datetimeFigureOut">
              <a:rPr lang="en-US" smtClean="0"/>
              <a:pPr/>
              <a:t>10/3/23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E50E3FF4-BAD3-DF4B-827E-BB2ABE60234E}" type="slidenum">
              <a:rPr lang="en-US" smtClean="0"/>
              <a:pPr/>
              <a:t>‹#›</a:t>
            </a:fld>
            <a:endParaRPr lang="en-US" dirty="0"/>
          </a:p>
        </p:txBody>
      </p:sp>
    </p:spTree>
    <p:extLst>
      <p:ext uri="{BB962C8B-B14F-4D97-AF65-F5344CB8AC3E}">
        <p14:creationId xmlns:p14="http://schemas.microsoft.com/office/powerpoint/2010/main" val="325653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This is </a:t>
            </a:r>
            <a:r>
              <a:rPr lang="en-US" dirty="0" err="1"/>
              <a:t>Akib</a:t>
            </a:r>
            <a:r>
              <a:rPr lang="en-US" dirty="0"/>
              <a:t> Jawad, a PhD Student of EECS, Syracuse University. Today, I would like to present my work on the evaluation of policy enforcing IoT security mechanisms.</a:t>
            </a:r>
            <a:br>
              <a:rPr lang="en-US" dirty="0"/>
            </a:br>
            <a:r>
              <a:rPr lang="en-US" dirty="0"/>
              <a:t>Thanks to Dr. Chowdhury from Stony Brook University and my advisor Dr. Hoque from Syracuse University for collaborating with me in this project.</a:t>
            </a:r>
          </a:p>
        </p:txBody>
      </p:sp>
      <p:sp>
        <p:nvSpPr>
          <p:cNvPr id="4" name="Slide Number Placeholder 3"/>
          <p:cNvSpPr>
            <a:spLocks noGrp="1"/>
          </p:cNvSpPr>
          <p:nvPr>
            <p:ph type="sldNum" sz="quarter" idx="5"/>
          </p:nvPr>
        </p:nvSpPr>
        <p:spPr/>
        <p:txBody>
          <a:bodyPr/>
          <a:lstStyle/>
          <a:p>
            <a:fld id="{E50E3FF4-BAD3-DF4B-827E-BB2ABE60234E}" type="slidenum">
              <a:rPr lang="en-US" smtClean="0"/>
              <a:pPr/>
              <a:t>1</a:t>
            </a:fld>
            <a:endParaRPr lang="en-US" dirty="0"/>
          </a:p>
        </p:txBody>
      </p:sp>
    </p:spTree>
    <p:extLst>
      <p:ext uri="{BB962C8B-B14F-4D97-AF65-F5344CB8AC3E}">
        <p14:creationId xmlns:p14="http://schemas.microsoft.com/office/powerpoint/2010/main" val="103203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 Reason for not evaluating with large number of test scenarios lies on the standard evaluation methodology. </a:t>
            </a:r>
            <a:r>
              <a:rPr lang="en-US" sz="3200" dirty="0"/>
              <a:t>To evaluate an IoT defense, a developer needs to: set up IoT testbed by interacting with platform UI, come up with test scenarios by using their expertise, in the next step, they need to execute that scenario by interacting with the platform interface, and finally, the developers need to inspect manually whether their proposed defense were successful in protecting the smart home from that specific test scenario.</a:t>
            </a:r>
          </a:p>
          <a:p>
            <a:r>
              <a:rPr lang="en-US" sz="3200" dirty="0"/>
              <a:t>To evaluate with multiple test scenarios, they need to re-initialize the IoT testbed before testing each scenario and repeat the process.</a:t>
            </a:r>
          </a:p>
          <a:p>
            <a:r>
              <a:rPr lang="en-US" sz="3200" b="1" dirty="0"/>
              <a:t>Number of manual steps in this approach is making the evaluation with large number of test scenarios inconvenient.</a:t>
            </a:r>
            <a:br>
              <a:rPr lang="en-US" sz="3200" b="1" dirty="0"/>
            </a:br>
            <a:endParaRPr lang="en-US" sz="3200" b="1"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10</a:t>
            </a:fld>
            <a:endParaRPr lang="en-US" dirty="0"/>
          </a:p>
        </p:txBody>
      </p:sp>
    </p:spTree>
    <p:extLst>
      <p:ext uri="{BB962C8B-B14F-4D97-AF65-F5344CB8AC3E}">
        <p14:creationId xmlns:p14="http://schemas.microsoft.com/office/powerpoint/2010/main" val="258198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Therefore, in this paper we automated the process of evaluating an IoT defense using a platform called </a:t>
            </a:r>
            <a:r>
              <a:rPr lang="en-US" sz="3200" dirty="0" err="1"/>
              <a:t>VetIoT</a:t>
            </a:r>
            <a:r>
              <a:rPr lang="en-US" sz="3200" dirty="0"/>
              <a:t>.</a:t>
            </a:r>
          </a:p>
          <a:p>
            <a:endParaRPr lang="en-US" sz="3200"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11</a:t>
            </a:fld>
            <a:endParaRPr lang="en-US" dirty="0"/>
          </a:p>
        </p:txBody>
      </p:sp>
    </p:spTree>
    <p:extLst>
      <p:ext uri="{BB962C8B-B14F-4D97-AF65-F5344CB8AC3E}">
        <p14:creationId xmlns:p14="http://schemas.microsoft.com/office/powerpoint/2010/main" val="200338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Given an IoT defense mechanism and setup configuration,</a:t>
            </a:r>
          </a:p>
          <a:p>
            <a:r>
              <a:rPr lang="en-US" sz="3200" dirty="0" err="1"/>
              <a:t>VetIoT</a:t>
            </a:r>
            <a:r>
              <a:rPr lang="en-US" sz="3200" dirty="0"/>
              <a:t> automatically instantiates the IoT testbed, create random test scenario, execute test scenario and inspect outcome.</a:t>
            </a:r>
            <a:br>
              <a:rPr lang="en-US" sz="3200" dirty="0"/>
            </a:br>
            <a:r>
              <a:rPr lang="en-US" sz="3200" dirty="0" err="1"/>
              <a:t>VetIoT</a:t>
            </a:r>
            <a:r>
              <a:rPr lang="en-US" sz="3200" dirty="0"/>
              <a:t> will generate reports for each test scenario which indicates how the defense mechanism performed against the test scenario.</a:t>
            </a:r>
          </a:p>
        </p:txBody>
      </p:sp>
      <p:sp>
        <p:nvSpPr>
          <p:cNvPr id="4" name="Slide Number Placeholder 3"/>
          <p:cNvSpPr>
            <a:spLocks noGrp="1"/>
          </p:cNvSpPr>
          <p:nvPr>
            <p:ph type="sldNum" sz="quarter" idx="5"/>
          </p:nvPr>
        </p:nvSpPr>
        <p:spPr/>
        <p:txBody>
          <a:bodyPr/>
          <a:lstStyle/>
          <a:p>
            <a:fld id="{E50E3FF4-BAD3-DF4B-827E-BB2ABE60234E}" type="slidenum">
              <a:rPr lang="en-US" smtClean="0"/>
              <a:pPr/>
              <a:t>12</a:t>
            </a:fld>
            <a:endParaRPr lang="en-US" dirty="0"/>
          </a:p>
        </p:txBody>
      </p:sp>
    </p:spTree>
    <p:extLst>
      <p:ext uri="{BB962C8B-B14F-4D97-AF65-F5344CB8AC3E}">
        <p14:creationId xmlns:p14="http://schemas.microsoft.com/office/powerpoint/2010/main" val="174782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Architecture of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follows the evaluation methodology closely.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automates 4 steps of evaluation methodology with 4 modules.</a:t>
            </a:r>
          </a:p>
          <a:p>
            <a:r>
              <a:rPr lang="en-US" dirty="0">
                <a:latin typeface="Times New Roman" panose="02020603050405020304" pitchFamily="18" charset="0"/>
                <a:cs typeface="Times New Roman" panose="02020603050405020304" pitchFamily="18" charset="0"/>
              </a:rPr>
              <a:t>Testbed generator module of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automates the step to setup/initialize testbed.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interacts with the IoT platform using REST API to automate this process.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replaces test scenario generation process with a random event sequence generator. An event sequence in an IoT testbed is considered a test scenario. Upon receiving an event sequence, </a:t>
            </a:r>
            <a:r>
              <a:rPr lang="en-US" dirty="0" err="1">
                <a:latin typeface="Times New Roman" panose="02020603050405020304" pitchFamily="18" charset="0"/>
                <a:cs typeface="Times New Roman" panose="02020603050405020304" pitchFamily="18" charset="0"/>
              </a:rPr>
              <a:t>VetIoT</a:t>
            </a:r>
            <a:r>
              <a:rPr lang="en-US" dirty="0">
                <a:latin typeface="Times New Roman" panose="02020603050405020304" pitchFamily="18" charset="0"/>
                <a:cs typeface="Times New Roman" panose="02020603050405020304" pitchFamily="18" charset="0"/>
              </a:rPr>
              <a:t> will feed the event sequence to the platform using REST API. Finally, </a:t>
            </a:r>
            <a:r>
              <a:rPr lang="en-US" sz="1800" dirty="0">
                <a:effectLst/>
                <a:latin typeface="Times New Roman" panose="02020603050405020304" pitchFamily="18" charset="0"/>
                <a:cs typeface="Times New Roman" panose="02020603050405020304" pitchFamily="18" charset="0"/>
              </a:rPr>
              <a:t>VETIOT replaces manual inspection of the test outcomes with a comparator. This comparator reports how the defense performed against a test scenario.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Automating first 3 steps of the process was straightforward. Automating the process of Outcome Inspection has a challenge. Because none of the IoT defense returns any indication of success or failure in protecting smart home from an unexpected scenario. </a:t>
            </a:r>
          </a:p>
        </p:txBody>
      </p:sp>
      <p:sp>
        <p:nvSpPr>
          <p:cNvPr id="4" name="Slide Number Placeholder 3"/>
          <p:cNvSpPr>
            <a:spLocks noGrp="1"/>
          </p:cNvSpPr>
          <p:nvPr>
            <p:ph type="sldNum" sz="quarter" idx="5"/>
          </p:nvPr>
        </p:nvSpPr>
        <p:spPr/>
        <p:txBody>
          <a:bodyPr/>
          <a:lstStyle/>
          <a:p>
            <a:fld id="{E50E3FF4-BAD3-DF4B-827E-BB2ABE60234E}" type="slidenum">
              <a:rPr lang="en-US" smtClean="0"/>
              <a:pPr/>
              <a:t>13</a:t>
            </a:fld>
            <a:endParaRPr lang="en-US" dirty="0"/>
          </a:p>
        </p:txBody>
      </p:sp>
    </p:spTree>
    <p:extLst>
      <p:ext uri="{BB962C8B-B14F-4D97-AF65-F5344CB8AC3E}">
        <p14:creationId xmlns:p14="http://schemas.microsoft.com/office/powerpoint/2010/main" val="261960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VetIoT</a:t>
            </a:r>
            <a:r>
              <a:rPr lang="en-US" dirty="0"/>
              <a:t> overcomes this challenge with a 2-Phase execution method.</a:t>
            </a:r>
          </a:p>
          <a:p>
            <a:br>
              <a:rPr lang="en-US" dirty="0"/>
            </a:br>
            <a:r>
              <a:rPr lang="en-US" dirty="0"/>
              <a:t>To detect the influence of an IoT defense, </a:t>
            </a:r>
            <a:r>
              <a:rPr lang="en-US" dirty="0" err="1"/>
              <a:t>VetIoT</a:t>
            </a:r>
            <a:r>
              <a:rPr lang="en-US" dirty="0"/>
              <a:t> executes each test scenario twice: </a:t>
            </a:r>
            <a:br>
              <a:rPr lang="en-US" dirty="0"/>
            </a:br>
            <a:r>
              <a:rPr lang="en-US" dirty="0"/>
              <a:t>During phase 1, </a:t>
            </a:r>
            <a:r>
              <a:rPr lang="en-US" dirty="0" err="1"/>
              <a:t>VetIoT</a:t>
            </a:r>
            <a:r>
              <a:rPr lang="en-US" dirty="0"/>
              <a:t> keeps the IoT defense disabled, executes the test scenario, and generates a baseline final system state.</a:t>
            </a:r>
          </a:p>
          <a:p>
            <a:r>
              <a:rPr lang="en-US" dirty="0"/>
              <a:t>In the next phase (phase-2), </a:t>
            </a:r>
            <a:r>
              <a:rPr lang="en-US" dirty="0" err="1"/>
              <a:t>VetIoT</a:t>
            </a:r>
            <a:r>
              <a:rPr lang="en-US" dirty="0"/>
              <a:t> executes the same test scenario again. But this time it will keep the IoT defense enabled and generates the final system state S-prime. </a:t>
            </a:r>
          </a:p>
          <a:p>
            <a:endParaRPr lang="en-US" dirty="0"/>
          </a:p>
          <a:p>
            <a:r>
              <a:rPr lang="en-US" dirty="0"/>
              <a:t>At the end of 2-phase execution, </a:t>
            </a:r>
            <a:r>
              <a:rPr lang="en-US" dirty="0" err="1"/>
              <a:t>VetIoT’s</a:t>
            </a:r>
            <a:r>
              <a:rPr lang="en-US" dirty="0"/>
              <a:t> comparator compares the final system state of phase-1 (dubbed baseline) with the final system state of phase-2(dubbed S-Prime). </a:t>
            </a:r>
          </a:p>
        </p:txBody>
      </p:sp>
      <p:sp>
        <p:nvSpPr>
          <p:cNvPr id="4" name="Slide Number Placeholder 3"/>
          <p:cNvSpPr>
            <a:spLocks noGrp="1"/>
          </p:cNvSpPr>
          <p:nvPr>
            <p:ph type="sldNum" sz="quarter" idx="5"/>
          </p:nvPr>
        </p:nvSpPr>
        <p:spPr/>
        <p:txBody>
          <a:bodyPr/>
          <a:lstStyle/>
          <a:p>
            <a:fld id="{E50E3FF4-BAD3-DF4B-827E-BB2ABE60234E}" type="slidenum">
              <a:rPr lang="en-US" smtClean="0"/>
              <a:pPr/>
              <a:t>14</a:t>
            </a:fld>
            <a:endParaRPr lang="en-US" dirty="0"/>
          </a:p>
        </p:txBody>
      </p:sp>
    </p:spTree>
    <p:extLst>
      <p:ext uri="{BB962C8B-B14F-4D97-AF65-F5344CB8AC3E}">
        <p14:creationId xmlns:p14="http://schemas.microsoft.com/office/powerpoint/2010/main" val="177148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comparison </a:t>
            </a:r>
            <a:r>
              <a:rPr lang="en-US" dirty="0" err="1"/>
              <a:t>VetIoT</a:t>
            </a:r>
            <a:r>
              <a:rPr lang="en-US" dirty="0"/>
              <a:t> uses a heuristic algorithm.</a:t>
            </a:r>
          </a:p>
          <a:p>
            <a:r>
              <a:rPr lang="en-US" dirty="0"/>
              <a:t>If final state with defense is equal to final state without defense, </a:t>
            </a:r>
            <a:r>
              <a:rPr lang="en-US" dirty="0" err="1"/>
              <a:t>VetIoT</a:t>
            </a:r>
            <a:r>
              <a:rPr lang="en-US" dirty="0"/>
              <a:t> can confirm that having IoT defense did not make any difference for this test scenario. </a:t>
            </a:r>
            <a:r>
              <a:rPr lang="en-US" dirty="0" err="1"/>
              <a:t>VetIoT</a:t>
            </a:r>
            <a:r>
              <a:rPr lang="en-US" dirty="0"/>
              <a:t> marks the scenario as a No violation. </a:t>
            </a:r>
          </a:p>
          <a:p>
            <a:r>
              <a:rPr lang="en-US" dirty="0"/>
              <a:t>If final state with defense is not equal to final state without defense, </a:t>
            </a:r>
            <a:r>
              <a:rPr lang="en-US" dirty="0" err="1"/>
              <a:t>VetIoT</a:t>
            </a:r>
            <a:r>
              <a:rPr lang="en-US" dirty="0"/>
              <a:t> will check whether final state with defense is equivalent to initial system state( which is dubbed </a:t>
            </a:r>
            <a:r>
              <a:rPr lang="en-US" dirty="0" err="1"/>
              <a:t>S_o</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final state with defense is equal to initial state, </a:t>
            </a:r>
            <a:r>
              <a:rPr lang="en-US" dirty="0" err="1"/>
              <a:t>VetIoT</a:t>
            </a:r>
            <a:r>
              <a:rPr lang="en-US" dirty="0"/>
              <a:t> can confirm that the IoT defense was trying to prevent a change in the the smart home. Meaning IoT defense detected a policy violation for this test scenario and protected smart home by denying the action.</a:t>
            </a:r>
            <a:br>
              <a:rPr lang="en-US" dirty="0"/>
            </a:br>
            <a:r>
              <a:rPr lang="en-US" dirty="0"/>
              <a:t>If final state with defense is not equal to initial state, </a:t>
            </a:r>
            <a:r>
              <a:rPr lang="en-US" dirty="0" err="1"/>
              <a:t>VetIoT</a:t>
            </a:r>
            <a:r>
              <a:rPr lang="en-US" dirty="0"/>
              <a:t> cannot confirm whether IoT defense was successful in preventing an unexpected scenario. </a:t>
            </a:r>
            <a:r>
              <a:rPr lang="en-US" dirty="0" err="1"/>
              <a:t>VetIoT</a:t>
            </a:r>
            <a:r>
              <a:rPr lang="en-US" dirty="0"/>
              <a:t> marks those test scenarios as indeterminate. </a:t>
            </a:r>
          </a:p>
        </p:txBody>
      </p:sp>
      <p:sp>
        <p:nvSpPr>
          <p:cNvPr id="4" name="Slide Number Placeholder 3"/>
          <p:cNvSpPr>
            <a:spLocks noGrp="1"/>
          </p:cNvSpPr>
          <p:nvPr>
            <p:ph type="sldNum" sz="quarter" idx="5"/>
          </p:nvPr>
        </p:nvSpPr>
        <p:spPr/>
        <p:txBody>
          <a:bodyPr/>
          <a:lstStyle/>
          <a:p>
            <a:fld id="{E50E3FF4-BAD3-DF4B-827E-BB2ABE60234E}" type="slidenum">
              <a:rPr lang="en-US" smtClean="0"/>
              <a:pPr/>
              <a:t>15</a:t>
            </a:fld>
            <a:endParaRPr lang="en-US" dirty="0"/>
          </a:p>
        </p:txBody>
      </p:sp>
    </p:spTree>
    <p:extLst>
      <p:ext uri="{BB962C8B-B14F-4D97-AF65-F5344CB8AC3E}">
        <p14:creationId xmlns:p14="http://schemas.microsoft.com/office/powerpoint/2010/main" val="208210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a:t>
            </a:r>
            <a:r>
              <a:rPr lang="en-US" dirty="0" err="1"/>
              <a:t>VetIoT</a:t>
            </a:r>
            <a:r>
              <a:rPr lang="en-US" dirty="0"/>
              <a:t> based on this research question: “Can </a:t>
            </a:r>
            <a:r>
              <a:rPr lang="en-US" dirty="0" err="1"/>
              <a:t>VetIoT</a:t>
            </a:r>
            <a:r>
              <a:rPr lang="en-US" dirty="0"/>
              <a:t> evaluate IoT defenses automatically and empirically?” </a:t>
            </a:r>
            <a:br>
              <a:rPr lang="en-US" dirty="0"/>
            </a:br>
            <a:r>
              <a:rPr lang="en-US" dirty="0"/>
              <a:t>As a test subject we selected three policy enforcing IoT defenses from the literature: </a:t>
            </a:r>
            <a:r>
              <a:rPr lang="en-US" dirty="0" err="1"/>
              <a:t>ExPAT</a:t>
            </a:r>
            <a:r>
              <a:rPr lang="en-US" dirty="0"/>
              <a:t>, </a:t>
            </a:r>
            <a:r>
              <a:rPr lang="en-US" dirty="0" err="1"/>
              <a:t>PatrIoT</a:t>
            </a:r>
            <a:r>
              <a:rPr lang="en-US" dirty="0"/>
              <a:t> and </a:t>
            </a:r>
            <a:r>
              <a:rPr lang="en-US" dirty="0" err="1"/>
              <a:t>IoTGuard</a:t>
            </a:r>
            <a:r>
              <a:rPr lang="en-US" dirty="0"/>
              <a:t>. </a:t>
            </a:r>
          </a:p>
          <a:p>
            <a:r>
              <a:rPr lang="en-US" dirty="0"/>
              <a:t>We evaluated each IoT defense with 3 testing approaches: Fidelity testing, Stress testing and Differential Testing. </a:t>
            </a:r>
          </a:p>
          <a:p>
            <a:r>
              <a:rPr lang="en-US" dirty="0">
                <a:ea typeface="Open Sans" panose="020B0606030504020204" pitchFamily="34" charset="0"/>
                <a:cs typeface="Open Sans" panose="020B0606030504020204" pitchFamily="34" charset="0"/>
              </a:rPr>
              <a:t>With fidelity testing we evaluate </a:t>
            </a:r>
            <a:r>
              <a:rPr lang="en-US" dirty="0" err="1">
                <a:ea typeface="Open Sans" panose="020B0606030504020204" pitchFamily="34" charset="0"/>
                <a:cs typeface="Open Sans" panose="020B0606030504020204" pitchFamily="34" charset="0"/>
              </a:rPr>
              <a:t>VetIoT’s</a:t>
            </a:r>
            <a:r>
              <a:rPr lang="en-US" dirty="0">
                <a:ea typeface="Open Sans" panose="020B0606030504020204" pitchFamily="34" charset="0"/>
                <a:cs typeface="Open Sans" panose="020B0606030504020204" pitchFamily="34" charset="0"/>
              </a:rPr>
              <a:t> fidelity to reproduce previous results automatically.</a:t>
            </a:r>
          </a:p>
          <a:p>
            <a:r>
              <a:rPr lang="en-US" dirty="0">
                <a:ea typeface="Open Sans" panose="020B0606030504020204" pitchFamily="34" charset="0"/>
                <a:cs typeface="Open Sans" panose="020B0606030504020204" pitchFamily="34" charset="0"/>
              </a:rPr>
              <a:t>With stress testing we asses an IoT defense against new test scenarios. With differential testing we compares how multiple IoT defense performs against same test scenarios</a:t>
            </a:r>
          </a:p>
          <a:p>
            <a:r>
              <a:rPr lang="en-US" dirty="0">
                <a:ea typeface="Open Sans" panose="020B0606030504020204" pitchFamily="34" charset="0"/>
                <a:cs typeface="Open Sans" panose="020B0606030504020204" pitchFamily="34" charset="0"/>
              </a:rPr>
              <a:t>As evaluation metric we used the number of cases where </a:t>
            </a:r>
            <a:r>
              <a:rPr lang="en-US" dirty="0" err="1">
                <a:ea typeface="Open Sans" panose="020B0606030504020204" pitchFamily="34" charset="0"/>
                <a:cs typeface="Open Sans" panose="020B0606030504020204" pitchFamily="34" charset="0"/>
              </a:rPr>
              <a:t>VetIoT’s</a:t>
            </a:r>
            <a:r>
              <a:rPr lang="en-US" dirty="0">
                <a:ea typeface="Open Sans" panose="020B0606030504020204" pitchFamily="34" charset="0"/>
                <a:cs typeface="Open Sans" panose="020B0606030504020204" pitchFamily="34" charset="0"/>
              </a:rPr>
              <a:t> comparator can confirm that “IoT Defense Worked”. </a:t>
            </a:r>
            <a:br>
              <a:rPr lang="en-US" dirty="0">
                <a:ea typeface="Open Sans" panose="020B0606030504020204" pitchFamily="34" charset="0"/>
                <a:cs typeface="Open Sans" panose="020B0606030504020204" pitchFamily="34" charset="0"/>
              </a:rPr>
            </a:br>
            <a:r>
              <a:rPr lang="en-US" dirty="0">
                <a:ea typeface="Open Sans" panose="020B0606030504020204" pitchFamily="34" charset="0"/>
                <a:cs typeface="Open Sans" panose="020B0606030504020204" pitchFamily="34" charset="0"/>
              </a:rPr>
              <a:t>Those are scenarios where </a:t>
            </a:r>
            <a:r>
              <a:rPr lang="en-US" dirty="0" err="1">
                <a:ea typeface="Open Sans" panose="020B0606030504020204" pitchFamily="34" charset="0"/>
                <a:cs typeface="Open Sans" panose="020B0606030504020204" pitchFamily="34" charset="0"/>
              </a:rPr>
              <a:t>VetIoT</a:t>
            </a:r>
            <a:r>
              <a:rPr lang="en-US" dirty="0">
                <a:ea typeface="Open Sans" panose="020B0606030504020204" pitchFamily="34" charset="0"/>
                <a:cs typeface="Open Sans" panose="020B0606030504020204" pitchFamily="34" charset="0"/>
              </a:rPr>
              <a:t> can confirm that IoT defense successfully detected an unexpected scenario and protect the smart home from the unexpected scenario.</a:t>
            </a:r>
            <a:br>
              <a:rPr lang="en-US" dirty="0">
                <a:ea typeface="Open Sans" panose="020B0606030504020204" pitchFamily="34" charset="0"/>
                <a:cs typeface="Open Sans" panose="020B0606030504020204" pitchFamily="34" charset="0"/>
              </a:rPr>
            </a:br>
            <a:endParaRPr lang="en-US" dirty="0">
              <a:ea typeface="Open Sans" panose="020B0606030504020204" pitchFamily="34" charset="0"/>
              <a:cs typeface="Open Sans" panose="020B0606030504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16</a:t>
            </a:fld>
            <a:endParaRPr lang="en-US" dirty="0"/>
          </a:p>
        </p:txBody>
      </p:sp>
    </p:spTree>
    <p:extLst>
      <p:ext uri="{BB962C8B-B14F-4D97-AF65-F5344CB8AC3E}">
        <p14:creationId xmlns:p14="http://schemas.microsoft.com/office/powerpoint/2010/main" val="269090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Open Sans" panose="020B0606030504020204" pitchFamily="34" charset="0"/>
                <a:cs typeface="Times New Roman" panose="02020603050405020304" pitchFamily="18" charset="0"/>
              </a:rPr>
              <a:t>This is the result of Fidelity testing. </a:t>
            </a:r>
            <a:br>
              <a:rPr lang="en-US" dirty="0">
                <a:ea typeface="Open Sans" panose="020B0606030504020204" pitchFamily="34" charset="0"/>
                <a:cs typeface="Times New Roman" panose="02020603050405020304" pitchFamily="18" charset="0"/>
              </a:rPr>
            </a:br>
            <a:r>
              <a:rPr lang="en-US" dirty="0">
                <a:ea typeface="Open Sans" panose="020B0606030504020204" pitchFamily="34" charset="0"/>
                <a:cs typeface="Times New Roman" panose="02020603050405020304" pitchFamily="18" charset="0"/>
              </a:rPr>
              <a:t>In this experiment, </a:t>
            </a:r>
            <a:r>
              <a:rPr lang="en-US" dirty="0" err="1">
                <a:ea typeface="Open Sans" panose="020B0606030504020204" pitchFamily="34" charset="0"/>
                <a:cs typeface="Times New Roman" panose="02020603050405020304" pitchFamily="18" charset="0"/>
              </a:rPr>
              <a:t>VetIoT</a:t>
            </a:r>
            <a:r>
              <a:rPr lang="en-US" dirty="0">
                <a:ea typeface="Open Sans" panose="020B0606030504020204" pitchFamily="34" charset="0"/>
                <a:cs typeface="Times New Roman" panose="02020603050405020304" pitchFamily="18" charset="0"/>
              </a:rPr>
              <a:t> tried to reproduce experimental results mentioned in the paper of these IoT defenses automatically. </a:t>
            </a:r>
          </a:p>
          <a:p>
            <a:r>
              <a:rPr lang="en-US" dirty="0" err="1">
                <a:ea typeface="Open Sans" panose="020B0606030504020204" pitchFamily="34" charset="0"/>
                <a:cs typeface="Times New Roman" panose="02020603050405020304" pitchFamily="18" charset="0"/>
              </a:rPr>
              <a:t>VetIoT</a:t>
            </a:r>
            <a:r>
              <a:rPr lang="en-US" dirty="0">
                <a:ea typeface="Open Sans" panose="020B0606030504020204" pitchFamily="34" charset="0"/>
                <a:cs typeface="Times New Roman" panose="02020603050405020304" pitchFamily="18" charset="0"/>
              </a:rPr>
              <a:t> successfully reproduced results of three papers </a:t>
            </a:r>
            <a:r>
              <a:rPr lang="en-US" dirty="0" err="1">
                <a:ea typeface="Open Sans" panose="020B0606030504020204" pitchFamily="34" charset="0"/>
                <a:cs typeface="Times New Roman" panose="02020603050405020304" pitchFamily="18" charset="0"/>
              </a:rPr>
              <a:t>ExPAT</a:t>
            </a:r>
            <a:r>
              <a:rPr lang="en-US" dirty="0">
                <a:ea typeface="Open Sans" panose="020B0606030504020204" pitchFamily="34" charset="0"/>
                <a:cs typeface="Times New Roman" panose="02020603050405020304" pitchFamily="18" charset="0"/>
              </a:rPr>
              <a:t>, </a:t>
            </a:r>
            <a:r>
              <a:rPr lang="en-US" dirty="0" err="1">
                <a:ea typeface="Open Sans" panose="020B0606030504020204" pitchFamily="34" charset="0"/>
                <a:cs typeface="Times New Roman" panose="02020603050405020304" pitchFamily="18" charset="0"/>
              </a:rPr>
              <a:t>PatrioT</a:t>
            </a:r>
            <a:r>
              <a:rPr lang="en-US" dirty="0">
                <a:ea typeface="Open Sans" panose="020B0606030504020204" pitchFamily="34" charset="0"/>
                <a:cs typeface="Times New Roman" panose="02020603050405020304" pitchFamily="18" charset="0"/>
              </a:rPr>
              <a:t> and </a:t>
            </a:r>
            <a:r>
              <a:rPr lang="en-US" dirty="0" err="1">
                <a:ea typeface="Open Sans" panose="020B0606030504020204" pitchFamily="34" charset="0"/>
                <a:cs typeface="Times New Roman" panose="02020603050405020304" pitchFamily="18" charset="0"/>
              </a:rPr>
              <a:t>IoTGuard</a:t>
            </a:r>
            <a:r>
              <a:rPr lang="en-US" dirty="0">
                <a:ea typeface="Open Sans" panose="020B0606030504020204" pitchFamily="34" charset="0"/>
                <a:cs typeface="Times New Roman" panose="02020603050405020304" pitchFamily="18" charset="0"/>
              </a:rPr>
              <a:t> automatically. </a:t>
            </a:r>
          </a:p>
          <a:p>
            <a:endParaRPr lang="en-US" dirty="0">
              <a:ea typeface="Open Sans" panose="020B0606030504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17</a:t>
            </a:fld>
            <a:endParaRPr lang="en-US" dirty="0"/>
          </a:p>
        </p:txBody>
      </p:sp>
    </p:spTree>
    <p:extLst>
      <p:ext uri="{BB962C8B-B14F-4D97-AF65-F5344CB8AC3E}">
        <p14:creationId xmlns:p14="http://schemas.microsoft.com/office/powerpoint/2010/main" val="288110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result of differential testing 3 IoT defenses with </a:t>
            </a:r>
            <a:r>
              <a:rPr lang="en-US" dirty="0" err="1"/>
              <a:t>VetIoT</a:t>
            </a:r>
            <a:r>
              <a:rPr lang="en-US" dirty="0"/>
              <a:t>. </a:t>
            </a:r>
          </a:p>
          <a:p>
            <a:r>
              <a:rPr lang="en-US" dirty="0"/>
              <a:t>In this experiment, </a:t>
            </a:r>
            <a:r>
              <a:rPr lang="en-US" dirty="0" err="1"/>
              <a:t>VetIoT</a:t>
            </a:r>
            <a:r>
              <a:rPr lang="en-US" dirty="0"/>
              <a:t> evaluates three IoT defenses with the same test-scenarios.</a:t>
            </a:r>
          </a:p>
          <a:p>
            <a:r>
              <a:rPr lang="en-US" dirty="0"/>
              <a:t>Goal of this experiment was to compare how IoT defenses perform against the same test-scenarios. </a:t>
            </a:r>
          </a:p>
          <a:p>
            <a:endParaRPr lang="en-US" dirty="0"/>
          </a:p>
          <a:p>
            <a:r>
              <a:rPr lang="en-US" dirty="0"/>
              <a:t>We found that, even for the same scenario, each IoT defense performs differently due to design of the IoT defense. </a:t>
            </a:r>
            <a:br>
              <a:rPr lang="en-US" dirty="0"/>
            </a:br>
            <a:r>
              <a:rPr lang="en-US" dirty="0"/>
              <a:t>For example, on test suite 5, there were 13 unexpected scenarios, </a:t>
            </a:r>
            <a:br>
              <a:rPr lang="en-US" dirty="0"/>
            </a:br>
            <a:r>
              <a:rPr lang="en-US" dirty="0" err="1"/>
              <a:t>ExPAT</a:t>
            </a:r>
            <a:r>
              <a:rPr lang="en-US" dirty="0"/>
              <a:t> and </a:t>
            </a:r>
            <a:r>
              <a:rPr lang="en-US" dirty="0" err="1"/>
              <a:t>PatrIoT</a:t>
            </a:r>
            <a:r>
              <a:rPr lang="en-US" dirty="0"/>
              <a:t> detected 15 unexpected scenarios and </a:t>
            </a:r>
            <a:r>
              <a:rPr lang="en-US" dirty="0" err="1"/>
              <a:t>IoTGuard</a:t>
            </a:r>
            <a:r>
              <a:rPr lang="en-US" dirty="0"/>
              <a:t> detected 12 unexpected scenarios. </a:t>
            </a:r>
            <a:br>
              <a:rPr lang="en-US" dirty="0"/>
            </a:br>
            <a:r>
              <a:rPr lang="en-US" dirty="0"/>
              <a:t>In this instant, due to their design </a:t>
            </a:r>
            <a:r>
              <a:rPr lang="en-US" dirty="0" err="1"/>
              <a:t>ExPAT</a:t>
            </a:r>
            <a:r>
              <a:rPr lang="en-US" dirty="0"/>
              <a:t> and </a:t>
            </a:r>
            <a:r>
              <a:rPr lang="en-US" dirty="0" err="1"/>
              <a:t>PatrIoT</a:t>
            </a:r>
            <a:r>
              <a:rPr lang="en-US" dirty="0"/>
              <a:t> seem to behave in a too restrictive manner. </a:t>
            </a:r>
          </a:p>
          <a:p>
            <a:r>
              <a:rPr lang="en-US" dirty="0"/>
              <a:t>On the other hand, in this same test suite </a:t>
            </a:r>
            <a:r>
              <a:rPr lang="en-US" dirty="0" err="1"/>
              <a:t>IoTGuard</a:t>
            </a:r>
            <a:r>
              <a:rPr lang="en-US" dirty="0"/>
              <a:t> seem to behave in a less restrictive manner.</a:t>
            </a:r>
          </a:p>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18</a:t>
            </a:fld>
            <a:endParaRPr lang="en-US" dirty="0"/>
          </a:p>
        </p:txBody>
      </p:sp>
    </p:spTree>
    <p:extLst>
      <p:ext uri="{BB962C8B-B14F-4D97-AF65-F5344CB8AC3E}">
        <p14:creationId xmlns:p14="http://schemas.microsoft.com/office/powerpoint/2010/main" val="252939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the case from our differential testing experiment. It explains how design choice (policy selection algorithm) in IoT defenses effect it’s performance.</a:t>
            </a:r>
          </a:p>
          <a:p>
            <a:r>
              <a:rPr lang="en-US" dirty="0"/>
              <a:t>In this scenario, a smart home has a </a:t>
            </a:r>
          </a:p>
          <a:p>
            <a:r>
              <a:rPr lang="en-US" dirty="0"/>
              <a:t>smart app: that turns off TV when user goes to sleep.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Window can be opened only if AC is off.</a:t>
            </a:r>
            <a:br>
              <a:rPr lang="en-US" dirty="0"/>
            </a:br>
            <a:r>
              <a:rPr lang="en-US" dirty="0"/>
              <a:t>IoT Defense: We will enforce the same policy with 3 IoT defenses. First, we choose </a:t>
            </a:r>
            <a:r>
              <a:rPr lang="en-US" dirty="0" err="1"/>
              <a:t>ExPAT</a:t>
            </a:r>
            <a:r>
              <a:rPr lang="en-US" dirty="0"/>
              <a:t> to enforce this policy.</a:t>
            </a:r>
          </a:p>
          <a:p>
            <a:r>
              <a:rPr lang="en-US" dirty="0"/>
              <a:t>Now let’s consider a test scenario: User opens the window,</a:t>
            </a:r>
          </a:p>
          <a:p>
            <a:r>
              <a:rPr lang="en-US" dirty="0"/>
              <a:t>then user turns on AC, After that user goes to sleep. At this stage smart home platform detects that </a:t>
            </a:r>
            <a:r>
              <a:rPr lang="en-US" dirty="0" err="1"/>
              <a:t>SleepMode</a:t>
            </a:r>
            <a:r>
              <a:rPr lang="en-US" dirty="0"/>
              <a:t> is on and it will execute the smart app to turn off the TV. Since user did install IoT defense </a:t>
            </a:r>
            <a:r>
              <a:rPr lang="en-US" dirty="0" err="1"/>
              <a:t>ExPAT</a:t>
            </a:r>
            <a:r>
              <a:rPr lang="en-US" dirty="0"/>
              <a:t>, before taking the action it will consult the IoT defense.  In this scenario, </a:t>
            </a:r>
            <a:r>
              <a:rPr lang="en-US" dirty="0" err="1"/>
              <a:t>ExPAT</a:t>
            </a:r>
            <a:r>
              <a:rPr lang="en-US" dirty="0"/>
              <a:t> notices a policy violation. According to the policy, Window can be opened only if AC is off. But the smart home has both window open and ac on. Detecting the policy violation, expat will deny the action to turn off TV. Even though that policy is not related to the action smart app is trying to take. </a:t>
            </a:r>
          </a:p>
          <a:p>
            <a:r>
              <a:rPr lang="en-US" dirty="0"/>
              <a:t>For same test scenario, both </a:t>
            </a:r>
            <a:r>
              <a:rPr lang="en-US" dirty="0" err="1"/>
              <a:t>PatrIoT</a:t>
            </a:r>
            <a:r>
              <a:rPr lang="en-US" dirty="0"/>
              <a:t> or </a:t>
            </a:r>
            <a:r>
              <a:rPr lang="en-US" dirty="0" err="1"/>
              <a:t>IoTGuard</a:t>
            </a:r>
            <a:r>
              <a:rPr lang="en-US" dirty="0"/>
              <a:t> do not block the action to turn off TV. Because both </a:t>
            </a:r>
            <a:r>
              <a:rPr lang="en-US" dirty="0" err="1"/>
              <a:t>IoTGuard</a:t>
            </a:r>
            <a:r>
              <a:rPr lang="en-US" dirty="0"/>
              <a:t> and </a:t>
            </a:r>
            <a:r>
              <a:rPr lang="en-US" dirty="0" err="1"/>
              <a:t>PatrIoT</a:t>
            </a:r>
            <a:r>
              <a:rPr lang="en-US" dirty="0"/>
              <a:t> select policy based on the action. In the contrary expat does not have any policy selection algorithms. For this reason, expat mistakenly enforces policy even when the action is not related to the policy.</a:t>
            </a:r>
          </a:p>
        </p:txBody>
      </p:sp>
      <p:sp>
        <p:nvSpPr>
          <p:cNvPr id="4" name="Slide Number Placeholder 3"/>
          <p:cNvSpPr>
            <a:spLocks noGrp="1"/>
          </p:cNvSpPr>
          <p:nvPr>
            <p:ph type="sldNum" sz="quarter" idx="5"/>
          </p:nvPr>
        </p:nvSpPr>
        <p:spPr/>
        <p:txBody>
          <a:bodyPr/>
          <a:lstStyle/>
          <a:p>
            <a:fld id="{E50E3FF4-BAD3-DF4B-827E-BB2ABE60234E}" type="slidenum">
              <a:rPr lang="en-US" smtClean="0"/>
              <a:pPr/>
              <a:t>19</a:t>
            </a:fld>
            <a:endParaRPr lang="en-US" dirty="0"/>
          </a:p>
        </p:txBody>
      </p:sp>
    </p:spTree>
    <p:extLst>
      <p:ext uri="{BB962C8B-B14F-4D97-AF65-F5344CB8AC3E}">
        <p14:creationId xmlns:p14="http://schemas.microsoft.com/office/powerpoint/2010/main" val="128117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last decade, there is a noticeable increase in the adoption of IoT systems such as Smart Homes.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 recent survey, </a:t>
            </a:r>
            <a:r>
              <a:rPr lang="en-US" sz="1200" u="none" strike="noStrike" dirty="0">
                <a:solidFill>
                  <a:srgbClr val="121737"/>
                </a:solidFill>
                <a:effectLst/>
                <a:ea typeface="Open Sans" panose="020B0606030504020204" pitchFamily="34" charset="0"/>
                <a:cs typeface="Times New Roman" panose="02020603050405020304" pitchFamily="18" charset="0"/>
              </a:rPr>
              <a:t>78% of potential home buyers would pay extra for a smart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121737"/>
                </a:solidFill>
                <a:effectLst/>
                <a:ea typeface="Open Sans" panose="020B0606030504020204" pitchFamily="34" charset="0"/>
                <a:cs typeface="Times New Roman" panose="02020603050405020304" pitchFamily="18" charset="0"/>
              </a:rPr>
              <a:t>Similar pattern has been observed among the renters.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121737"/>
                </a:solidFill>
                <a:effectLst/>
                <a:ea typeface="Open Sans" panose="020B0606030504020204" pitchFamily="34" charset="0"/>
                <a:cs typeface="Times New Roman" panose="02020603050405020304" pitchFamily="18" charset="0"/>
              </a:rPr>
              <a:t>82% of renters want at least one smart device or system in their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solidFill>
                <a:srgbClr val="121737"/>
              </a:solidFill>
              <a:effectLst/>
              <a:ea typeface="Open Sans" panose="020B0606030504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121737"/>
                </a:solidFill>
                <a:effectLst/>
                <a:ea typeface="Open Sans" panose="020B0606030504020204" pitchFamily="34" charset="0"/>
                <a:cs typeface="Times New Roman" panose="02020603050405020304" pitchFamily="18" charset="0"/>
              </a:rPr>
              <a:t>It’s safe to say that Smart Home Systems have evolved into a meaningful upgrade for many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2</a:t>
            </a:fld>
            <a:endParaRPr lang="en-US" dirty="0"/>
          </a:p>
        </p:txBody>
      </p:sp>
    </p:spTree>
    <p:extLst>
      <p:ext uri="{BB962C8B-B14F-4D97-AF65-F5344CB8AC3E}">
        <p14:creationId xmlns:p14="http://schemas.microsoft.com/office/powerpoint/2010/main" val="313394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present </a:t>
            </a:r>
            <a:r>
              <a:rPr lang="en-US" dirty="0" err="1"/>
              <a:t>VetIoT</a:t>
            </a:r>
            <a:r>
              <a:rPr lang="en-US" dirty="0"/>
              <a:t>, a uniform evaluation platform with which </a:t>
            </a:r>
          </a:p>
          <a:p>
            <a:r>
              <a:rPr lang="en-US" dirty="0"/>
              <a:t>researchers can conduct smart home security experiments automatically,</a:t>
            </a:r>
          </a:p>
          <a:p>
            <a:r>
              <a:rPr lang="en-US" dirty="0"/>
              <a:t>evaluate IoT defense empirically and fine-tune their proposed IoT defenses.</a:t>
            </a:r>
          </a:p>
          <a:p>
            <a:endParaRPr lang="en-US" dirty="0"/>
          </a:p>
          <a:p>
            <a:r>
              <a:rPr lang="en-US" dirty="0" err="1"/>
              <a:t>VetIoT</a:t>
            </a:r>
            <a:r>
              <a:rPr lang="en-US" dirty="0"/>
              <a:t> is open-source and available on </a:t>
            </a:r>
            <a:r>
              <a:rPr lang="en-US" dirty="0" err="1"/>
              <a:t>Github</a:t>
            </a:r>
            <a:r>
              <a:rPr lang="en-US" dirty="0"/>
              <a:t> for further usage.</a:t>
            </a:r>
          </a:p>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20</a:t>
            </a:fld>
            <a:endParaRPr lang="en-US" dirty="0"/>
          </a:p>
        </p:txBody>
      </p:sp>
    </p:spTree>
    <p:extLst>
      <p:ext uri="{BB962C8B-B14F-4D97-AF65-F5344CB8AC3E}">
        <p14:creationId xmlns:p14="http://schemas.microsoft.com/office/powerpoint/2010/main" val="138790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time.</a:t>
            </a:r>
          </a:p>
          <a:p>
            <a:r>
              <a:rPr lang="en-US" dirty="0"/>
              <a:t>Feel free to ask any question and clarifications about </a:t>
            </a:r>
            <a:r>
              <a:rPr lang="en-US" dirty="0" err="1"/>
              <a:t>VetIoT</a:t>
            </a:r>
            <a:r>
              <a:rPr lang="en-US" dirty="0"/>
              <a:t>.</a:t>
            </a:r>
          </a:p>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21</a:t>
            </a:fld>
            <a:endParaRPr lang="en-US" dirty="0"/>
          </a:p>
        </p:txBody>
      </p:sp>
    </p:spTree>
    <p:extLst>
      <p:ext uri="{BB962C8B-B14F-4D97-AF65-F5344CB8AC3E}">
        <p14:creationId xmlns:p14="http://schemas.microsoft.com/office/powerpoint/2010/main" val="61601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22</a:t>
            </a:fld>
            <a:endParaRPr lang="en-US" dirty="0"/>
          </a:p>
        </p:txBody>
      </p:sp>
    </p:spTree>
    <p:extLst>
      <p:ext uri="{BB962C8B-B14F-4D97-AF65-F5344CB8AC3E}">
        <p14:creationId xmlns:p14="http://schemas.microsoft.com/office/powerpoint/2010/main" val="18941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hood, Smart Home Systems are powered by programmable IoT Platforms.</a:t>
            </a:r>
          </a:p>
          <a:p>
            <a:endParaRPr lang="en-US" dirty="0"/>
          </a:p>
          <a:p>
            <a:r>
              <a:rPr lang="en-US" dirty="0"/>
              <a:t>These platforms maintains communications with IoT devices and provides multiple ways to interact with those IoT device. </a:t>
            </a:r>
          </a:p>
          <a:p>
            <a:endParaRPr lang="en-US" dirty="0"/>
          </a:p>
          <a:p>
            <a:r>
              <a:rPr lang="en-US" dirty="0"/>
              <a:t>Users can manually interact those IoT devices via Web UI, or they can automate the interaction with applications. Those  applications are called Smart Apps.</a:t>
            </a:r>
          </a:p>
          <a:p>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3</a:t>
            </a:fld>
            <a:endParaRPr lang="en-US" dirty="0"/>
          </a:p>
        </p:txBody>
      </p:sp>
    </p:spTree>
    <p:extLst>
      <p:ext uri="{BB962C8B-B14F-4D97-AF65-F5344CB8AC3E}">
        <p14:creationId xmlns:p14="http://schemas.microsoft.com/office/powerpoint/2010/main" val="9175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smart home domain, there are multiple programmable IoT platforms such as SmartThings, </a:t>
            </a:r>
            <a:r>
              <a:rPr lang="en-US" dirty="0" err="1"/>
              <a:t>OpenHAB</a:t>
            </a:r>
            <a:r>
              <a:rPr lang="en-US" dirty="0"/>
              <a:t>, HomeKit etc.  </a:t>
            </a:r>
          </a:p>
          <a:p>
            <a:r>
              <a:rPr lang="en-US" dirty="0"/>
              <a:t>All those platforms have their own method to define Smart App.</a:t>
            </a:r>
          </a:p>
          <a:p>
            <a:r>
              <a:rPr lang="en-US" dirty="0"/>
              <a:t>In general, these smart apps follow trigger, action paradigm:</a:t>
            </a:r>
          </a:p>
          <a:p>
            <a:r>
              <a:rPr lang="en-US" dirty="0"/>
              <a:t>A trigger is a logical condition that initiates the execution of the smart app and action segment describes some changes in the smart home system.</a:t>
            </a:r>
          </a:p>
          <a:p>
            <a:r>
              <a:rPr lang="en-US" dirty="0"/>
              <a:t>For example, this Smart App will trigger when front door opens, and in its action segment, it will turn on corridor light.</a:t>
            </a:r>
          </a:p>
          <a:p>
            <a:r>
              <a:rPr lang="en-US" dirty="0"/>
              <a:t>Often time, a smart home user will collect smart apps from community forums that can be an unvetted source.</a:t>
            </a:r>
          </a:p>
        </p:txBody>
      </p:sp>
      <p:sp>
        <p:nvSpPr>
          <p:cNvPr id="4" name="Slide Number Placeholder 3"/>
          <p:cNvSpPr>
            <a:spLocks noGrp="1"/>
          </p:cNvSpPr>
          <p:nvPr>
            <p:ph type="sldNum" sz="quarter" idx="5"/>
          </p:nvPr>
        </p:nvSpPr>
        <p:spPr/>
        <p:txBody>
          <a:bodyPr/>
          <a:lstStyle/>
          <a:p>
            <a:fld id="{E50E3FF4-BAD3-DF4B-827E-BB2ABE60234E}" type="slidenum">
              <a:rPr lang="en-US" smtClean="0"/>
              <a:pPr/>
              <a:t>4</a:t>
            </a:fld>
            <a:endParaRPr lang="en-US" dirty="0"/>
          </a:p>
        </p:txBody>
      </p:sp>
    </p:spTree>
    <p:extLst>
      <p:ext uri="{BB962C8B-B14F-4D97-AF65-F5344CB8AC3E}">
        <p14:creationId xmlns:p14="http://schemas.microsoft.com/office/powerpoint/2010/main" val="59946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Hence, Smart Apps can be malicious.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interesting thing is, even if individual Smart Apps are not malicious, interaction among multiple Smart Apps can lead to unexpected scenarios such as breaking and entering.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protect users from these unexpected scenarios, researchers proposed multiple smart home defense mechanisms.</a:t>
            </a:r>
          </a:p>
          <a:p>
            <a:r>
              <a:rPr lang="en-US" dirty="0"/>
              <a:t>One category of Smart Home Defense enforce safety and security policy at runtime. </a:t>
            </a:r>
          </a:p>
        </p:txBody>
      </p:sp>
      <p:sp>
        <p:nvSpPr>
          <p:cNvPr id="4" name="Slide Number Placeholder 3"/>
          <p:cNvSpPr>
            <a:spLocks noGrp="1"/>
          </p:cNvSpPr>
          <p:nvPr>
            <p:ph type="sldNum" sz="quarter" idx="5"/>
          </p:nvPr>
        </p:nvSpPr>
        <p:spPr/>
        <p:txBody>
          <a:bodyPr/>
          <a:lstStyle/>
          <a:p>
            <a:fld id="{E50E3FF4-BAD3-DF4B-827E-BB2ABE60234E}" type="slidenum">
              <a:rPr lang="en-US" smtClean="0"/>
              <a:pPr/>
              <a:t>5</a:t>
            </a:fld>
            <a:endParaRPr lang="en-US" dirty="0"/>
          </a:p>
        </p:txBody>
      </p:sp>
    </p:spTree>
    <p:extLst>
      <p:ext uri="{BB962C8B-B14F-4D97-AF65-F5344CB8AC3E}">
        <p14:creationId xmlns:p14="http://schemas.microsoft.com/office/powerpoint/2010/main" val="227689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be wondering how these policy enforcing smart home system works. Consider a smart home with a smart app that unlocks the front door when motion is detected. </a:t>
            </a:r>
            <a:br>
              <a:rPr lang="en-US" dirty="0"/>
            </a:br>
            <a:endParaRPr lang="en-US" dirty="0"/>
          </a:p>
          <a:p>
            <a:r>
              <a:rPr lang="en-US" dirty="0">
                <a:solidFill>
                  <a:srgbClr val="CCCCCC"/>
                </a:solidFill>
                <a:effectLst/>
              </a:rPr>
              <a:t>When a user install an IoT defense, it will modify the Smart App so that before taking any action smart app will consult IoT defense.</a:t>
            </a:r>
          </a:p>
          <a:p>
            <a:r>
              <a:rPr lang="en-US" dirty="0">
                <a:solidFill>
                  <a:srgbClr val="CCCCCC"/>
                </a:solidFill>
                <a:effectLst/>
              </a:rPr>
              <a:t>Based on the included policies, IoT defense will respond to the smart app with a decision to either allow the action or deny the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IoT defenses implement this policy enforcement mechanism on of the IoT platform itself. </a:t>
            </a:r>
            <a:br>
              <a:rPr lang="en-US" dirty="0"/>
            </a:br>
            <a:r>
              <a:rPr lang="en-US" dirty="0"/>
              <a:t>This category of policy enforcing IoT defense includes </a:t>
            </a:r>
            <a:r>
              <a:rPr lang="en-US" dirty="0" err="1"/>
              <a:t>ExPAT</a:t>
            </a:r>
            <a:r>
              <a:rPr lang="en-US" dirty="0"/>
              <a:t> and </a:t>
            </a:r>
            <a:r>
              <a:rPr lang="en-US" dirty="0" err="1"/>
              <a:t>PatrIoT</a:t>
            </a:r>
            <a:r>
              <a:rPr lang="en-US" dirty="0"/>
              <a:t>. </a:t>
            </a:r>
          </a:p>
        </p:txBody>
      </p:sp>
      <p:sp>
        <p:nvSpPr>
          <p:cNvPr id="4" name="Slide Number Placeholder 3"/>
          <p:cNvSpPr>
            <a:spLocks noGrp="1"/>
          </p:cNvSpPr>
          <p:nvPr>
            <p:ph type="sldNum" sz="quarter" idx="5"/>
          </p:nvPr>
        </p:nvSpPr>
        <p:spPr/>
        <p:txBody>
          <a:bodyPr/>
          <a:lstStyle/>
          <a:p>
            <a:fld id="{E50E3FF4-BAD3-DF4B-827E-BB2ABE60234E}" type="slidenum">
              <a:rPr lang="en-US" smtClean="0"/>
              <a:pPr/>
              <a:t>6</a:t>
            </a:fld>
            <a:endParaRPr lang="en-US" dirty="0"/>
          </a:p>
        </p:txBody>
      </p:sp>
    </p:spTree>
    <p:extLst>
      <p:ext uri="{BB962C8B-B14F-4D97-AF65-F5344CB8AC3E}">
        <p14:creationId xmlns:p14="http://schemas.microsoft.com/office/powerpoint/2010/main" val="37160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contrary, some IoT defense implements the policy enforcement mechanism on a server that is different from the IoT platform,</a:t>
            </a:r>
            <a:br>
              <a:rPr lang="en-US" dirty="0"/>
            </a:br>
            <a:r>
              <a:rPr lang="en-US" dirty="0"/>
              <a:t>This category includes </a:t>
            </a:r>
            <a:r>
              <a:rPr lang="en-US" dirty="0" err="1"/>
              <a:t>IoTGuard</a:t>
            </a:r>
            <a:r>
              <a:rPr lang="en-US" dirty="0"/>
              <a:t>.</a:t>
            </a:r>
          </a:p>
        </p:txBody>
      </p:sp>
      <p:sp>
        <p:nvSpPr>
          <p:cNvPr id="4" name="Slide Number Placeholder 3"/>
          <p:cNvSpPr>
            <a:spLocks noGrp="1"/>
          </p:cNvSpPr>
          <p:nvPr>
            <p:ph type="sldNum" sz="quarter" idx="5"/>
          </p:nvPr>
        </p:nvSpPr>
        <p:spPr/>
        <p:txBody>
          <a:bodyPr/>
          <a:lstStyle/>
          <a:p>
            <a:fld id="{E50E3FF4-BAD3-DF4B-827E-BB2ABE60234E}" type="slidenum">
              <a:rPr lang="en-US" smtClean="0"/>
              <a:pPr/>
              <a:t>7</a:t>
            </a:fld>
            <a:endParaRPr lang="en-US" dirty="0"/>
          </a:p>
        </p:txBody>
      </p:sp>
    </p:spTree>
    <p:extLst>
      <p:ext uri="{BB962C8B-B14F-4D97-AF65-F5344CB8AC3E}">
        <p14:creationId xmlns:p14="http://schemas.microsoft.com/office/powerpoint/2010/main" val="248931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design, there is a problem with the evaluation of those policy enforcing IoT defenses.</a:t>
            </a:r>
          </a:p>
          <a:p>
            <a:r>
              <a:rPr lang="en-US" dirty="0"/>
              <a:t>During proposal, these defenses are evaluated with only a small number of handcrafted scenarios. </a:t>
            </a:r>
          </a:p>
          <a:p>
            <a:endParaRPr lang="en-US" dirty="0"/>
          </a:p>
          <a:p>
            <a:r>
              <a:rPr lang="en-US" dirty="0">
                <a:ea typeface="+mn-ea"/>
                <a:cs typeface="+mn-cs"/>
              </a:rPr>
              <a:t>As a result, there remains hundreds of untested scenarios that can slip through the IoT defense and lead to unsafe situation in a smart home.</a:t>
            </a:r>
            <a:endParaRPr lang="en-US" dirty="0"/>
          </a:p>
        </p:txBody>
      </p:sp>
      <p:sp>
        <p:nvSpPr>
          <p:cNvPr id="4" name="Slide Number Placeholder 3"/>
          <p:cNvSpPr>
            <a:spLocks noGrp="1"/>
          </p:cNvSpPr>
          <p:nvPr>
            <p:ph type="sldNum" sz="quarter" idx="5"/>
          </p:nvPr>
        </p:nvSpPr>
        <p:spPr/>
        <p:txBody>
          <a:bodyPr/>
          <a:lstStyle/>
          <a:p>
            <a:fld id="{E50E3FF4-BAD3-DF4B-827E-BB2ABE60234E}" type="slidenum">
              <a:rPr lang="en-US" smtClean="0"/>
              <a:pPr/>
              <a:t>8</a:t>
            </a:fld>
            <a:endParaRPr lang="en-US" dirty="0"/>
          </a:p>
        </p:txBody>
      </p:sp>
    </p:spTree>
    <p:extLst>
      <p:ext uri="{BB962C8B-B14F-4D97-AF65-F5344CB8AC3E}">
        <p14:creationId xmlns:p14="http://schemas.microsoft.com/office/powerpoint/2010/main" val="19541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Here is a smart home system with A smart app: When motion is detected, unlock the front door, and an IoT defense with the policy: “deny unlocking front door when user is not at home”. Now consider a scenario, user leaves the home, Smart home platform sets the variable “</a:t>
            </a:r>
            <a:r>
              <a:rPr lang="en-US" dirty="0" err="1"/>
              <a:t>HomeMode</a:t>
            </a:r>
            <a:r>
              <a:rPr lang="en-US" dirty="0"/>
              <a:t>=OFF”. After that, user’s pet moved a little which triggers the motion sensor which in turn will start executing the the smart app. At this stage, the smart app will consult the IoT defense about the security of unlocking the front door. IoT defense has a policy that says it should deny unlocking front door when user is not at home. But IoT defense does not know whether user is at home or not. Because all information from the smart home platform is not exported to the policy enforcement server. As a result, IoT defense might mistakenly allow the action to unlock the front door. </a:t>
            </a:r>
            <a:r>
              <a:rPr lang="en-US" b="1" dirty="0"/>
              <a:t>Due to evaluation with small number of test scenarios, developers of policy enforcing IoT defenses might miss these kind of corner cases.</a:t>
            </a:r>
          </a:p>
        </p:txBody>
      </p:sp>
      <p:sp>
        <p:nvSpPr>
          <p:cNvPr id="4" name="Slide Number Placeholder 3"/>
          <p:cNvSpPr>
            <a:spLocks noGrp="1"/>
          </p:cNvSpPr>
          <p:nvPr>
            <p:ph type="sldNum" sz="quarter" idx="5"/>
          </p:nvPr>
        </p:nvSpPr>
        <p:spPr/>
        <p:txBody>
          <a:bodyPr/>
          <a:lstStyle/>
          <a:p>
            <a:fld id="{E50E3FF4-BAD3-DF4B-827E-BB2ABE60234E}" type="slidenum">
              <a:rPr lang="en-US" smtClean="0"/>
              <a:pPr/>
              <a:t>9</a:t>
            </a:fld>
            <a:endParaRPr lang="en-US" dirty="0"/>
          </a:p>
        </p:txBody>
      </p:sp>
    </p:spTree>
    <p:extLst>
      <p:ext uri="{BB962C8B-B14F-4D97-AF65-F5344CB8AC3E}">
        <p14:creationId xmlns:p14="http://schemas.microsoft.com/office/powerpoint/2010/main" val="396391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0DA7-1D8E-FF46-A216-5781C6396C7E}"/>
              </a:ext>
            </a:extLst>
          </p:cNvPr>
          <p:cNvSpPr>
            <a:spLocks noGrp="1"/>
          </p:cNvSpPr>
          <p:nvPr>
            <p:ph type="ctrTitle"/>
          </p:nvPr>
        </p:nvSpPr>
        <p:spPr>
          <a:xfrm>
            <a:off x="1524000" y="1122363"/>
            <a:ext cx="9144000" cy="2387600"/>
          </a:xfrm>
        </p:spPr>
        <p:txBody>
          <a:bodyPr anchor="b"/>
          <a:lstStyle>
            <a:lvl1pPr algn="ctr">
              <a:defRPr sz="6000" b="0" i="0">
                <a:latin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7D936864-DA68-5645-AF48-BC4A79C6620C}"/>
              </a:ext>
            </a:extLst>
          </p:cNvPr>
          <p:cNvSpPr>
            <a:spLocks noGrp="1"/>
          </p:cNvSpPr>
          <p:nvPr>
            <p:ph type="subTitle" idx="1"/>
          </p:nvPr>
        </p:nvSpPr>
        <p:spPr>
          <a:xfrm>
            <a:off x="1524000" y="3602038"/>
            <a:ext cx="9144000" cy="1655762"/>
          </a:xfrm>
        </p:spPr>
        <p:txBody>
          <a:bodyPr/>
          <a:lstStyle>
            <a:lvl1pPr marL="0" indent="0" algn="ctr">
              <a:buNone/>
              <a:defRPr sz="2400" b="0" i="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B619332-1246-0C4E-B1F6-2195AD01DDC9}"/>
              </a:ext>
            </a:extLst>
          </p:cNvPr>
          <p:cNvSpPr>
            <a:spLocks noGrp="1"/>
          </p:cNvSpPr>
          <p:nvPr>
            <p:ph type="dt" sz="half" idx="10"/>
          </p:nvPr>
        </p:nvSpPr>
        <p:spPr/>
        <p:txBody>
          <a:bodyPr/>
          <a:lstStyle>
            <a:lvl1pPr>
              <a:defRPr b="0" i="0">
                <a:latin typeface="Times New Roman" panose="02020603050405020304" pitchFamily="18" charset="0"/>
              </a:defRPr>
            </a:lvl1pPr>
          </a:lstStyle>
          <a:p>
            <a:fld id="{E5BBD58E-DA5A-BB4E-B0BB-67F76C5BA755}" type="datetime1">
              <a:rPr lang="en-US" smtClean="0"/>
              <a:pPr/>
              <a:t>10/3/23</a:t>
            </a:fld>
            <a:endParaRPr lang="en-US" dirty="0"/>
          </a:p>
        </p:txBody>
      </p:sp>
      <p:sp>
        <p:nvSpPr>
          <p:cNvPr id="5" name="Footer Placeholder 4">
            <a:extLst>
              <a:ext uri="{FF2B5EF4-FFF2-40B4-BE49-F238E27FC236}">
                <a16:creationId xmlns:a16="http://schemas.microsoft.com/office/drawing/2014/main" id="{F9D527F8-7A51-EA44-89B6-1B5DDF8D158D}"/>
              </a:ext>
            </a:extLst>
          </p:cNvPr>
          <p:cNvSpPr>
            <a:spLocks noGrp="1"/>
          </p:cNvSpPr>
          <p:nvPr>
            <p:ph type="ftr" sz="quarter" idx="11"/>
          </p:nvPr>
        </p:nvSpPr>
        <p:spPr/>
        <p:txBody>
          <a:bodyPr/>
          <a:lstStyle>
            <a:lvl1pPr>
              <a:defRPr b="0" i="0">
                <a:latin typeface="Times New Roman" panose="02020603050405020304" pitchFamily="18" charset="0"/>
                <a:cs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A63D5B94-A49B-D64B-A46D-5741126AE50D}"/>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218412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9B3A-C90D-1845-BDDD-D278F4794C4F}"/>
              </a:ext>
            </a:extLst>
          </p:cNvPr>
          <p:cNvSpPr>
            <a:spLocks noGrp="1"/>
          </p:cNvSpPr>
          <p:nvPr>
            <p:ph type="title"/>
          </p:nvPr>
        </p:nvSpPr>
        <p:spPr/>
        <p:txBody>
          <a:bodyPr/>
          <a:lstStyle>
            <a:lvl1pPr>
              <a:defRPr b="0" i="0">
                <a:latin typeface="Times New Roman" panose="020206030504050203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4F02880-8A6F-D84C-A878-986863570D2D}"/>
              </a:ext>
            </a:extLst>
          </p:cNvPr>
          <p:cNvSpPr>
            <a:spLocks noGrp="1"/>
          </p:cNvSpPr>
          <p:nvPr>
            <p:ph type="body" orient="vert" idx="1"/>
          </p:nvPr>
        </p:nvSpPr>
        <p:spPr/>
        <p:txBody>
          <a:bodyPr vert="eaVert"/>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B2D01A-7AEB-3A48-BC7B-4A373E4713E5}"/>
              </a:ext>
            </a:extLst>
          </p:cNvPr>
          <p:cNvSpPr>
            <a:spLocks noGrp="1"/>
          </p:cNvSpPr>
          <p:nvPr>
            <p:ph type="dt" sz="half" idx="10"/>
          </p:nvPr>
        </p:nvSpPr>
        <p:spPr/>
        <p:txBody>
          <a:bodyPr/>
          <a:lstStyle>
            <a:lvl1pPr>
              <a:defRPr b="0" i="0">
                <a:latin typeface="Times New Roman" panose="02020603050405020304" pitchFamily="18" charset="0"/>
              </a:defRPr>
            </a:lvl1pPr>
          </a:lstStyle>
          <a:p>
            <a:fld id="{F7B0C4AC-0413-624B-8E3B-2910A669ED10}" type="datetime1">
              <a:rPr lang="en-US" smtClean="0"/>
              <a:pPr/>
              <a:t>10/3/23</a:t>
            </a:fld>
            <a:endParaRPr lang="en-US" dirty="0"/>
          </a:p>
        </p:txBody>
      </p:sp>
      <p:sp>
        <p:nvSpPr>
          <p:cNvPr id="5" name="Footer Placeholder 4">
            <a:extLst>
              <a:ext uri="{FF2B5EF4-FFF2-40B4-BE49-F238E27FC236}">
                <a16:creationId xmlns:a16="http://schemas.microsoft.com/office/drawing/2014/main" id="{A3FAF054-6FB2-D441-BA23-AEA6341E4DAB}"/>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6" name="Slide Number Placeholder 5">
            <a:extLst>
              <a:ext uri="{FF2B5EF4-FFF2-40B4-BE49-F238E27FC236}">
                <a16:creationId xmlns:a16="http://schemas.microsoft.com/office/drawing/2014/main" id="{84DB2A4F-7D93-FD4D-9A8E-238CDFD8E1FA}"/>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117953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4F899-94CF-7B4E-B4C4-3674BAAE0DEC}"/>
              </a:ext>
            </a:extLst>
          </p:cNvPr>
          <p:cNvSpPr>
            <a:spLocks noGrp="1"/>
          </p:cNvSpPr>
          <p:nvPr>
            <p:ph type="title" orient="vert"/>
          </p:nvPr>
        </p:nvSpPr>
        <p:spPr>
          <a:xfrm>
            <a:off x="8724900" y="365125"/>
            <a:ext cx="2628900" cy="5811838"/>
          </a:xfrm>
        </p:spPr>
        <p:txBody>
          <a:bodyPr vert="eaVert"/>
          <a:lstStyle>
            <a:lvl1pPr>
              <a:defRPr b="0" i="0">
                <a:latin typeface="Times New Roman" panose="020206030504050203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2AA4374-0685-EC47-AE18-964B18EF3D71}"/>
              </a:ext>
            </a:extLst>
          </p:cNvPr>
          <p:cNvSpPr>
            <a:spLocks noGrp="1"/>
          </p:cNvSpPr>
          <p:nvPr>
            <p:ph type="body" orient="vert" idx="1"/>
          </p:nvPr>
        </p:nvSpPr>
        <p:spPr>
          <a:xfrm>
            <a:off x="838200" y="365125"/>
            <a:ext cx="7734300" cy="5811838"/>
          </a:xfrm>
        </p:spPr>
        <p:txBody>
          <a:bodyPr vert="eaVert"/>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BA401A-4101-E146-A1BC-DDD99FD19C18}"/>
              </a:ext>
            </a:extLst>
          </p:cNvPr>
          <p:cNvSpPr>
            <a:spLocks noGrp="1"/>
          </p:cNvSpPr>
          <p:nvPr>
            <p:ph type="dt" sz="half" idx="10"/>
          </p:nvPr>
        </p:nvSpPr>
        <p:spPr/>
        <p:txBody>
          <a:bodyPr/>
          <a:lstStyle>
            <a:lvl1pPr>
              <a:defRPr b="0" i="0">
                <a:latin typeface="Times New Roman" panose="02020603050405020304" pitchFamily="18" charset="0"/>
              </a:defRPr>
            </a:lvl1pPr>
          </a:lstStyle>
          <a:p>
            <a:fld id="{63626E6E-5184-4C45-AC95-6ED69383AA42}" type="datetime1">
              <a:rPr lang="en-US" smtClean="0"/>
              <a:pPr/>
              <a:t>10/3/23</a:t>
            </a:fld>
            <a:endParaRPr lang="en-US" dirty="0"/>
          </a:p>
        </p:txBody>
      </p:sp>
      <p:sp>
        <p:nvSpPr>
          <p:cNvPr id="5" name="Footer Placeholder 4">
            <a:extLst>
              <a:ext uri="{FF2B5EF4-FFF2-40B4-BE49-F238E27FC236}">
                <a16:creationId xmlns:a16="http://schemas.microsoft.com/office/drawing/2014/main" id="{1FDF786A-8299-2841-AA3C-3BBFFD55A933}"/>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6" name="Slide Number Placeholder 5">
            <a:extLst>
              <a:ext uri="{FF2B5EF4-FFF2-40B4-BE49-F238E27FC236}">
                <a16:creationId xmlns:a16="http://schemas.microsoft.com/office/drawing/2014/main" id="{A1D5E7F6-E33A-1440-B11C-255DC2622CE8}"/>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27808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5477-87B5-B844-87EC-36E2086D8747}"/>
              </a:ext>
            </a:extLst>
          </p:cNvPr>
          <p:cNvSpPr>
            <a:spLocks noGrp="1"/>
          </p:cNvSpPr>
          <p:nvPr>
            <p:ph type="title"/>
          </p:nvPr>
        </p:nvSpPr>
        <p:spPr/>
        <p:txBody>
          <a:bodyPr/>
          <a:lstStyle>
            <a:lvl1pPr>
              <a:defRPr b="0" i="0">
                <a:latin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22E527E-DF28-6F48-B49F-42719B5C7858}"/>
              </a:ext>
            </a:extLst>
          </p:cNvPr>
          <p:cNvSpPr>
            <a:spLocks noGrp="1"/>
          </p:cNvSpPr>
          <p:nvPr>
            <p:ph idx="1"/>
          </p:nvPr>
        </p:nvSpPr>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5AF1CB-6DB9-FD42-8C63-41A4E4CA2802}"/>
              </a:ext>
            </a:extLst>
          </p:cNvPr>
          <p:cNvSpPr>
            <a:spLocks noGrp="1"/>
          </p:cNvSpPr>
          <p:nvPr>
            <p:ph type="dt" sz="half" idx="10"/>
          </p:nvPr>
        </p:nvSpPr>
        <p:spPr/>
        <p:txBody>
          <a:bodyPr/>
          <a:lstStyle>
            <a:lvl1pPr>
              <a:defRPr b="0" i="0">
                <a:latin typeface="Times New Roman" panose="02020603050405020304" pitchFamily="18" charset="0"/>
              </a:defRPr>
            </a:lvl1pPr>
          </a:lstStyle>
          <a:p>
            <a:fld id="{AD05D9F7-7C01-6D45-AAAD-B2A42CD01D87}" type="datetime1">
              <a:rPr lang="en-US" smtClean="0"/>
              <a:pPr/>
              <a:t>10/3/23</a:t>
            </a:fld>
            <a:endParaRPr lang="en-US" dirty="0"/>
          </a:p>
        </p:txBody>
      </p:sp>
      <p:sp>
        <p:nvSpPr>
          <p:cNvPr id="5" name="Footer Placeholder 4">
            <a:extLst>
              <a:ext uri="{FF2B5EF4-FFF2-40B4-BE49-F238E27FC236}">
                <a16:creationId xmlns:a16="http://schemas.microsoft.com/office/drawing/2014/main" id="{27658EAC-D761-1645-B5FE-917557C4E170}"/>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27D6D4AD-5A98-C640-A710-10DB2A4BE0B3}"/>
              </a:ext>
            </a:extLst>
          </p:cNvPr>
          <p:cNvSpPr>
            <a:spLocks noGrp="1"/>
          </p:cNvSpPr>
          <p:nvPr>
            <p:ph type="sldNum" sz="quarter" idx="12"/>
          </p:nvPr>
        </p:nvSpPr>
        <p:spPr>
          <a:xfrm>
            <a:off x="8610599" y="6356350"/>
            <a:ext cx="2470265" cy="365125"/>
          </a:xfrm>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
        <p:nvSpPr>
          <p:cNvPr id="7" name="Slide Number Placeholder 5">
            <a:extLst>
              <a:ext uri="{FF2B5EF4-FFF2-40B4-BE49-F238E27FC236}">
                <a16:creationId xmlns:a16="http://schemas.microsoft.com/office/drawing/2014/main" id="{7B38CB33-C7E1-2D73-2198-78B7325DF452}"/>
              </a:ext>
            </a:extLst>
          </p:cNvPr>
          <p:cNvSpPr txBox="1">
            <a:spLocks/>
          </p:cNvSpPr>
          <p:nvPr userDrawn="1"/>
        </p:nvSpPr>
        <p:spPr>
          <a:xfrm>
            <a:off x="10907592" y="6356349"/>
            <a:ext cx="446208"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a:t>
            </a:r>
          </a:p>
        </p:txBody>
      </p:sp>
    </p:spTree>
    <p:extLst>
      <p:ext uri="{BB962C8B-B14F-4D97-AF65-F5344CB8AC3E}">
        <p14:creationId xmlns:p14="http://schemas.microsoft.com/office/powerpoint/2010/main" val="218072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6C00-8296-7A49-AA4B-A54C1626EEDE}"/>
              </a:ext>
            </a:extLst>
          </p:cNvPr>
          <p:cNvSpPr>
            <a:spLocks noGrp="1"/>
          </p:cNvSpPr>
          <p:nvPr>
            <p:ph type="title"/>
          </p:nvPr>
        </p:nvSpPr>
        <p:spPr>
          <a:xfrm>
            <a:off x="831850" y="1709738"/>
            <a:ext cx="10515600" cy="2852737"/>
          </a:xfrm>
        </p:spPr>
        <p:txBody>
          <a:bodyPr anchor="b"/>
          <a:lstStyle>
            <a:lvl1pPr>
              <a:defRPr sz="6000" b="0" i="0">
                <a:latin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0A3D505-4E18-1F4D-BEEC-CE88A6F902D4}"/>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3EA62CC-A2CF-DF4A-82CC-BB8540D0B050}"/>
              </a:ext>
            </a:extLst>
          </p:cNvPr>
          <p:cNvSpPr>
            <a:spLocks noGrp="1"/>
          </p:cNvSpPr>
          <p:nvPr>
            <p:ph type="dt" sz="half" idx="10"/>
          </p:nvPr>
        </p:nvSpPr>
        <p:spPr/>
        <p:txBody>
          <a:bodyPr/>
          <a:lstStyle>
            <a:lvl1pPr>
              <a:defRPr b="0" i="0">
                <a:latin typeface="Times New Roman" panose="02020603050405020304" pitchFamily="18" charset="0"/>
              </a:defRPr>
            </a:lvl1pPr>
          </a:lstStyle>
          <a:p>
            <a:fld id="{D2734D93-34DF-4A46-8D52-999BA1FDF1E1}" type="datetime1">
              <a:rPr lang="en-US" smtClean="0"/>
              <a:pPr/>
              <a:t>10/3/23</a:t>
            </a:fld>
            <a:endParaRPr lang="en-US" dirty="0"/>
          </a:p>
        </p:txBody>
      </p:sp>
      <p:sp>
        <p:nvSpPr>
          <p:cNvPr id="5" name="Footer Placeholder 4">
            <a:extLst>
              <a:ext uri="{FF2B5EF4-FFF2-40B4-BE49-F238E27FC236}">
                <a16:creationId xmlns:a16="http://schemas.microsoft.com/office/drawing/2014/main" id="{A1C4AB8B-8B42-8F4F-B16F-213E87FE8F24}"/>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299276BB-9A29-E844-AB94-6EF3847207D4}"/>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216794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72D2-7F4C-DF47-91F0-621F734D0108}"/>
              </a:ext>
            </a:extLst>
          </p:cNvPr>
          <p:cNvSpPr>
            <a:spLocks noGrp="1"/>
          </p:cNvSpPr>
          <p:nvPr>
            <p:ph type="title"/>
          </p:nvPr>
        </p:nvSpPr>
        <p:spPr/>
        <p:txBody>
          <a:bodyPr/>
          <a:lstStyle>
            <a:lvl1pPr>
              <a:defRPr b="0" i="0">
                <a:latin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A0CE887-4931-874E-AC8D-FE7EAA068D1E}"/>
              </a:ext>
            </a:extLst>
          </p:cNvPr>
          <p:cNvSpPr>
            <a:spLocks noGrp="1"/>
          </p:cNvSpPr>
          <p:nvPr>
            <p:ph sz="half" idx="1"/>
          </p:nvPr>
        </p:nvSpPr>
        <p:spPr>
          <a:xfrm>
            <a:off x="838200" y="1825625"/>
            <a:ext cx="5181600" cy="4351338"/>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F3AD6E-E90F-A34A-8B5F-54FAD789843B}"/>
              </a:ext>
            </a:extLst>
          </p:cNvPr>
          <p:cNvSpPr>
            <a:spLocks noGrp="1"/>
          </p:cNvSpPr>
          <p:nvPr>
            <p:ph sz="half" idx="2"/>
          </p:nvPr>
        </p:nvSpPr>
        <p:spPr>
          <a:xfrm>
            <a:off x="6172200" y="1825625"/>
            <a:ext cx="5181600" cy="4351338"/>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5B96841-79E6-AF42-9A24-F627FE6912D8}"/>
              </a:ext>
            </a:extLst>
          </p:cNvPr>
          <p:cNvSpPr>
            <a:spLocks noGrp="1"/>
          </p:cNvSpPr>
          <p:nvPr>
            <p:ph type="dt" sz="half" idx="10"/>
          </p:nvPr>
        </p:nvSpPr>
        <p:spPr/>
        <p:txBody>
          <a:bodyPr/>
          <a:lstStyle>
            <a:lvl1pPr>
              <a:defRPr b="0" i="0">
                <a:latin typeface="Times New Roman" panose="02020603050405020304" pitchFamily="18" charset="0"/>
              </a:defRPr>
            </a:lvl1pPr>
          </a:lstStyle>
          <a:p>
            <a:fld id="{8AF313FE-93B3-D143-AF73-65F296F45928}" type="datetime1">
              <a:rPr lang="en-US" smtClean="0"/>
              <a:pPr/>
              <a:t>10/3/23</a:t>
            </a:fld>
            <a:endParaRPr lang="en-US" dirty="0"/>
          </a:p>
        </p:txBody>
      </p:sp>
      <p:sp>
        <p:nvSpPr>
          <p:cNvPr id="6" name="Footer Placeholder 5">
            <a:extLst>
              <a:ext uri="{FF2B5EF4-FFF2-40B4-BE49-F238E27FC236}">
                <a16:creationId xmlns:a16="http://schemas.microsoft.com/office/drawing/2014/main" id="{29F04D7D-6227-7D40-AF03-D08335D70133}"/>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7" name="Slide Number Placeholder 6">
            <a:extLst>
              <a:ext uri="{FF2B5EF4-FFF2-40B4-BE49-F238E27FC236}">
                <a16:creationId xmlns:a16="http://schemas.microsoft.com/office/drawing/2014/main" id="{4F55AB6B-11CB-CB43-A864-DCC3B9FEB0BF}"/>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398880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0FAF-3B87-AF45-A5BC-FDBC1C998140}"/>
              </a:ext>
            </a:extLst>
          </p:cNvPr>
          <p:cNvSpPr>
            <a:spLocks noGrp="1"/>
          </p:cNvSpPr>
          <p:nvPr>
            <p:ph type="title"/>
          </p:nvPr>
        </p:nvSpPr>
        <p:spPr>
          <a:xfrm>
            <a:off x="839788" y="365125"/>
            <a:ext cx="10515600" cy="1325563"/>
          </a:xfrm>
        </p:spPr>
        <p:txBody>
          <a:bodyPr/>
          <a:lstStyle>
            <a:lvl1pPr>
              <a:defRPr b="0" i="0">
                <a:latin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1F7B9BB-63FC-A74A-A992-8FB3CEE2C0B0}"/>
              </a:ext>
            </a:extLst>
          </p:cNvPr>
          <p:cNvSpPr>
            <a:spLocks noGrp="1"/>
          </p:cNvSpPr>
          <p:nvPr>
            <p:ph type="body" idx="1"/>
          </p:nvPr>
        </p:nvSpPr>
        <p:spPr>
          <a:xfrm>
            <a:off x="839788" y="1681163"/>
            <a:ext cx="5157787" cy="823912"/>
          </a:xfrm>
        </p:spPr>
        <p:txBody>
          <a:bodyPr anchor="b"/>
          <a:lstStyle>
            <a:lvl1pPr marL="0" indent="0">
              <a:buNone/>
              <a:defRPr sz="2400" b="0" i="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651C9-B8AB-794C-85B1-84518614D5AF}"/>
              </a:ext>
            </a:extLst>
          </p:cNvPr>
          <p:cNvSpPr>
            <a:spLocks noGrp="1"/>
          </p:cNvSpPr>
          <p:nvPr>
            <p:ph sz="half" idx="2"/>
          </p:nvPr>
        </p:nvSpPr>
        <p:spPr>
          <a:xfrm>
            <a:off x="839788" y="2505075"/>
            <a:ext cx="5157787" cy="3684588"/>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5956432-C780-ED48-ADF7-0099EFE4C70B}"/>
              </a:ext>
            </a:extLst>
          </p:cNvPr>
          <p:cNvSpPr>
            <a:spLocks noGrp="1"/>
          </p:cNvSpPr>
          <p:nvPr>
            <p:ph type="body" sz="quarter" idx="3"/>
          </p:nvPr>
        </p:nvSpPr>
        <p:spPr>
          <a:xfrm>
            <a:off x="6172200" y="1681163"/>
            <a:ext cx="5183188" cy="823912"/>
          </a:xfrm>
        </p:spPr>
        <p:txBody>
          <a:bodyPr anchor="b"/>
          <a:lstStyle>
            <a:lvl1pPr marL="0" indent="0">
              <a:buNone/>
              <a:defRPr sz="2400" b="0" i="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43C271D-1F99-4C48-91B6-55B18197230B}"/>
              </a:ext>
            </a:extLst>
          </p:cNvPr>
          <p:cNvSpPr>
            <a:spLocks noGrp="1"/>
          </p:cNvSpPr>
          <p:nvPr>
            <p:ph sz="quarter" idx="4"/>
          </p:nvPr>
        </p:nvSpPr>
        <p:spPr>
          <a:xfrm>
            <a:off x="6172200" y="2505075"/>
            <a:ext cx="5183188" cy="3684588"/>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b="0" i="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B7C8DAC7-9145-F641-9D4D-083CFEA36DEB}"/>
              </a:ext>
            </a:extLst>
          </p:cNvPr>
          <p:cNvSpPr>
            <a:spLocks noGrp="1"/>
          </p:cNvSpPr>
          <p:nvPr>
            <p:ph type="dt" sz="half" idx="10"/>
          </p:nvPr>
        </p:nvSpPr>
        <p:spPr/>
        <p:txBody>
          <a:bodyPr/>
          <a:lstStyle>
            <a:lvl1pPr>
              <a:defRPr b="0" i="0">
                <a:latin typeface="Times New Roman" panose="02020603050405020304" pitchFamily="18" charset="0"/>
              </a:defRPr>
            </a:lvl1pPr>
          </a:lstStyle>
          <a:p>
            <a:fld id="{EF52BAAA-5199-B448-8987-72EB381ABC33}" type="datetime1">
              <a:rPr lang="en-US" smtClean="0"/>
              <a:pPr/>
              <a:t>10/3/23</a:t>
            </a:fld>
            <a:endParaRPr lang="en-US" dirty="0"/>
          </a:p>
        </p:txBody>
      </p:sp>
      <p:sp>
        <p:nvSpPr>
          <p:cNvPr id="8" name="Footer Placeholder 7">
            <a:extLst>
              <a:ext uri="{FF2B5EF4-FFF2-40B4-BE49-F238E27FC236}">
                <a16:creationId xmlns:a16="http://schemas.microsoft.com/office/drawing/2014/main" id="{0F91E9F2-E7A7-6245-ADF7-46B7EE4EC657}"/>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9" name="Slide Number Placeholder 8">
            <a:extLst>
              <a:ext uri="{FF2B5EF4-FFF2-40B4-BE49-F238E27FC236}">
                <a16:creationId xmlns:a16="http://schemas.microsoft.com/office/drawing/2014/main" id="{029AC2A1-3E35-AC44-B375-5A8684A90B48}"/>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30689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6ACA-2966-BE41-B08E-5781C64D61CB}"/>
              </a:ext>
            </a:extLst>
          </p:cNvPr>
          <p:cNvSpPr>
            <a:spLocks noGrp="1"/>
          </p:cNvSpPr>
          <p:nvPr>
            <p:ph type="title"/>
          </p:nvPr>
        </p:nvSpPr>
        <p:spPr/>
        <p:txBody>
          <a:bodyPr/>
          <a:lstStyle>
            <a:lvl1pPr>
              <a:defRPr b="0" i="0">
                <a:latin typeface="Times New Roman" panose="02020603050405020304"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8DE7AF3-7E25-2941-8B52-C9AB97BDB87A}"/>
              </a:ext>
            </a:extLst>
          </p:cNvPr>
          <p:cNvSpPr>
            <a:spLocks noGrp="1"/>
          </p:cNvSpPr>
          <p:nvPr>
            <p:ph type="dt" sz="half" idx="10"/>
          </p:nvPr>
        </p:nvSpPr>
        <p:spPr/>
        <p:txBody>
          <a:bodyPr/>
          <a:lstStyle>
            <a:lvl1pPr>
              <a:defRPr b="0" i="0">
                <a:latin typeface="Times New Roman" panose="02020603050405020304" pitchFamily="18" charset="0"/>
              </a:defRPr>
            </a:lvl1pPr>
          </a:lstStyle>
          <a:p>
            <a:fld id="{0D8B27A7-9DC6-974A-8A8A-694987195450}" type="datetime1">
              <a:rPr lang="en-US" smtClean="0"/>
              <a:pPr/>
              <a:t>10/3/23</a:t>
            </a:fld>
            <a:endParaRPr lang="en-US" dirty="0"/>
          </a:p>
        </p:txBody>
      </p:sp>
      <p:sp>
        <p:nvSpPr>
          <p:cNvPr id="4" name="Footer Placeholder 3">
            <a:extLst>
              <a:ext uri="{FF2B5EF4-FFF2-40B4-BE49-F238E27FC236}">
                <a16:creationId xmlns:a16="http://schemas.microsoft.com/office/drawing/2014/main" id="{0E3C0904-CED5-B84E-8333-C2AD3CEB753F}"/>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6828D62E-77A4-294D-B621-98A25D6AFA92}"/>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93809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B6BA0-5DCA-9B49-8297-77869EB3683E}"/>
              </a:ext>
            </a:extLst>
          </p:cNvPr>
          <p:cNvSpPr>
            <a:spLocks noGrp="1"/>
          </p:cNvSpPr>
          <p:nvPr>
            <p:ph type="dt" sz="half" idx="10"/>
          </p:nvPr>
        </p:nvSpPr>
        <p:spPr/>
        <p:txBody>
          <a:bodyPr/>
          <a:lstStyle>
            <a:lvl1pPr>
              <a:defRPr b="0" i="0">
                <a:latin typeface="Times New Roman" panose="02020603050405020304" pitchFamily="18" charset="0"/>
              </a:defRPr>
            </a:lvl1pPr>
          </a:lstStyle>
          <a:p>
            <a:fld id="{23B66586-C05A-734E-8447-452F92FB10F2}" type="datetime1">
              <a:rPr lang="en-US" smtClean="0"/>
              <a:pPr/>
              <a:t>10/3/23</a:t>
            </a:fld>
            <a:endParaRPr lang="en-US" dirty="0"/>
          </a:p>
        </p:txBody>
      </p:sp>
      <p:sp>
        <p:nvSpPr>
          <p:cNvPr id="3" name="Footer Placeholder 2">
            <a:extLst>
              <a:ext uri="{FF2B5EF4-FFF2-40B4-BE49-F238E27FC236}">
                <a16:creationId xmlns:a16="http://schemas.microsoft.com/office/drawing/2014/main" id="{ABC3D375-B6EA-D148-B991-D256C79C6A39}"/>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4" name="Slide Number Placeholder 3">
            <a:extLst>
              <a:ext uri="{FF2B5EF4-FFF2-40B4-BE49-F238E27FC236}">
                <a16:creationId xmlns:a16="http://schemas.microsoft.com/office/drawing/2014/main" id="{02D7B497-9A50-A549-B522-6C07B1B08359}"/>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423743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5490-485B-3C4C-9383-4C206282B3DB}"/>
              </a:ext>
            </a:extLst>
          </p:cNvPr>
          <p:cNvSpPr>
            <a:spLocks noGrp="1"/>
          </p:cNvSpPr>
          <p:nvPr>
            <p:ph type="title"/>
          </p:nvPr>
        </p:nvSpPr>
        <p:spPr>
          <a:xfrm>
            <a:off x="839788" y="457200"/>
            <a:ext cx="3932237" cy="1600200"/>
          </a:xfrm>
        </p:spPr>
        <p:txBody>
          <a:bodyPr anchor="b"/>
          <a:lstStyle>
            <a:lvl1pPr>
              <a:defRPr sz="3200" b="0" i="0">
                <a:latin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0A85094-9289-CF4F-86B0-4E71AD1CB71D}"/>
              </a:ext>
            </a:extLst>
          </p:cNvPr>
          <p:cNvSpPr>
            <a:spLocks noGrp="1"/>
          </p:cNvSpPr>
          <p:nvPr>
            <p:ph idx="1"/>
          </p:nvPr>
        </p:nvSpPr>
        <p:spPr>
          <a:xfrm>
            <a:off x="5183188" y="987425"/>
            <a:ext cx="6172200" cy="4873625"/>
          </a:xfrm>
        </p:spPr>
        <p:txBody>
          <a:bodyPr/>
          <a:lstStyle>
            <a:lvl1pPr>
              <a:defRPr sz="3200" b="0" i="0">
                <a:latin typeface="Times New Roman" panose="02020603050405020304" pitchFamily="18" charset="0"/>
              </a:defRPr>
            </a:lvl1pPr>
            <a:lvl2pPr>
              <a:defRPr sz="2800" b="0" i="0">
                <a:latin typeface="Times New Roman" panose="02020603050405020304" pitchFamily="18" charset="0"/>
              </a:defRPr>
            </a:lvl2pPr>
            <a:lvl3pPr>
              <a:defRPr sz="2400" b="0" i="0">
                <a:latin typeface="Times New Roman" panose="02020603050405020304" pitchFamily="18" charset="0"/>
              </a:defRPr>
            </a:lvl3pPr>
            <a:lvl4pPr>
              <a:defRPr sz="2000" b="0" i="0">
                <a:latin typeface="Times New Roman" panose="02020603050405020304" pitchFamily="18" charset="0"/>
              </a:defRPr>
            </a:lvl4pPr>
            <a:lvl5pPr>
              <a:defRPr sz="2000" b="0" i="0">
                <a:latin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7B50786-C43A-984B-BBD2-2E0D2709E3BD}"/>
              </a:ext>
            </a:extLst>
          </p:cNvPr>
          <p:cNvSpPr>
            <a:spLocks noGrp="1"/>
          </p:cNvSpPr>
          <p:nvPr>
            <p:ph type="body" sz="half" idx="2"/>
          </p:nvPr>
        </p:nvSpPr>
        <p:spPr>
          <a:xfrm>
            <a:off x="839788" y="2057400"/>
            <a:ext cx="3932237" cy="3811588"/>
          </a:xfrm>
        </p:spPr>
        <p:txBody>
          <a:bodyPr/>
          <a:lstStyle>
            <a:lvl1pPr marL="0" indent="0">
              <a:buNone/>
              <a:defRPr sz="1600" b="0" i="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75B04A3-6F79-2849-B4B1-ADB6BA94D917}"/>
              </a:ext>
            </a:extLst>
          </p:cNvPr>
          <p:cNvSpPr>
            <a:spLocks noGrp="1"/>
          </p:cNvSpPr>
          <p:nvPr>
            <p:ph type="dt" sz="half" idx="10"/>
          </p:nvPr>
        </p:nvSpPr>
        <p:spPr/>
        <p:txBody>
          <a:bodyPr/>
          <a:lstStyle>
            <a:lvl1pPr>
              <a:defRPr b="0" i="0">
                <a:latin typeface="Times New Roman" panose="02020603050405020304" pitchFamily="18" charset="0"/>
              </a:defRPr>
            </a:lvl1pPr>
          </a:lstStyle>
          <a:p>
            <a:fld id="{4A4769D0-C3EC-D643-B1EC-A569E4437E0F}" type="datetime1">
              <a:rPr lang="en-US" smtClean="0"/>
              <a:pPr/>
              <a:t>10/3/23</a:t>
            </a:fld>
            <a:endParaRPr lang="en-US" dirty="0"/>
          </a:p>
        </p:txBody>
      </p:sp>
      <p:sp>
        <p:nvSpPr>
          <p:cNvPr id="6" name="Footer Placeholder 5">
            <a:extLst>
              <a:ext uri="{FF2B5EF4-FFF2-40B4-BE49-F238E27FC236}">
                <a16:creationId xmlns:a16="http://schemas.microsoft.com/office/drawing/2014/main" id="{63019A41-4244-3544-B4E4-E41F68709CE2}"/>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7" name="Slide Number Placeholder 6">
            <a:extLst>
              <a:ext uri="{FF2B5EF4-FFF2-40B4-BE49-F238E27FC236}">
                <a16:creationId xmlns:a16="http://schemas.microsoft.com/office/drawing/2014/main" id="{B68C8730-EAF9-CD4D-942B-D8BB4E851BDC}"/>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317740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822-AA97-CC4F-8FA1-0A187791AD5C}"/>
              </a:ext>
            </a:extLst>
          </p:cNvPr>
          <p:cNvSpPr>
            <a:spLocks noGrp="1"/>
          </p:cNvSpPr>
          <p:nvPr>
            <p:ph type="title"/>
          </p:nvPr>
        </p:nvSpPr>
        <p:spPr>
          <a:xfrm>
            <a:off x="839788" y="457200"/>
            <a:ext cx="3932237" cy="1600200"/>
          </a:xfrm>
        </p:spPr>
        <p:txBody>
          <a:bodyPr anchor="b"/>
          <a:lstStyle>
            <a:lvl1pPr>
              <a:defRPr sz="3200" b="0" i="0">
                <a:latin typeface="Times New Roman" panose="02020603050405020304"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E19178A-1376-B242-AB73-2E3F82AA19BC}"/>
              </a:ext>
            </a:extLst>
          </p:cNvPr>
          <p:cNvSpPr>
            <a:spLocks noGrp="1"/>
          </p:cNvSpPr>
          <p:nvPr>
            <p:ph type="pic" idx="1"/>
          </p:nvPr>
        </p:nvSpPr>
        <p:spPr>
          <a:xfrm>
            <a:off x="5183188" y="987425"/>
            <a:ext cx="6172200" cy="4873625"/>
          </a:xfrm>
        </p:spPr>
        <p:txBody>
          <a:bodyPr/>
          <a:lstStyle>
            <a:lvl1pPr marL="0" indent="0">
              <a:buNone/>
              <a:defRPr sz="3200" b="0" i="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00EB1B-6456-F247-B200-AB9A30182BB2}"/>
              </a:ext>
            </a:extLst>
          </p:cNvPr>
          <p:cNvSpPr>
            <a:spLocks noGrp="1"/>
          </p:cNvSpPr>
          <p:nvPr>
            <p:ph type="body" sz="half" idx="2"/>
          </p:nvPr>
        </p:nvSpPr>
        <p:spPr>
          <a:xfrm>
            <a:off x="839788" y="2057400"/>
            <a:ext cx="3932237" cy="3811588"/>
          </a:xfrm>
        </p:spPr>
        <p:txBody>
          <a:bodyPr/>
          <a:lstStyle>
            <a:lvl1pPr marL="0" indent="0">
              <a:buNone/>
              <a:defRPr sz="1600" b="0" i="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CF9D0D8-A67D-8148-B9ED-5844944E005A}"/>
              </a:ext>
            </a:extLst>
          </p:cNvPr>
          <p:cNvSpPr>
            <a:spLocks noGrp="1"/>
          </p:cNvSpPr>
          <p:nvPr>
            <p:ph type="dt" sz="half" idx="10"/>
          </p:nvPr>
        </p:nvSpPr>
        <p:spPr/>
        <p:txBody>
          <a:bodyPr/>
          <a:lstStyle>
            <a:lvl1pPr>
              <a:defRPr b="0" i="0">
                <a:latin typeface="Times New Roman" panose="02020603050405020304" pitchFamily="18" charset="0"/>
              </a:defRPr>
            </a:lvl1pPr>
          </a:lstStyle>
          <a:p>
            <a:fld id="{4A318ECF-6D48-C543-8846-C215FCEE718C}" type="datetime1">
              <a:rPr lang="en-US" smtClean="0"/>
              <a:pPr/>
              <a:t>10/3/23</a:t>
            </a:fld>
            <a:endParaRPr lang="en-US" dirty="0"/>
          </a:p>
        </p:txBody>
      </p:sp>
      <p:sp>
        <p:nvSpPr>
          <p:cNvPr id="6" name="Footer Placeholder 5">
            <a:extLst>
              <a:ext uri="{FF2B5EF4-FFF2-40B4-BE49-F238E27FC236}">
                <a16:creationId xmlns:a16="http://schemas.microsoft.com/office/drawing/2014/main" id="{D56A7A3D-9874-2E47-AD96-72A6B8B3A7D4}"/>
              </a:ext>
            </a:extLst>
          </p:cNvPr>
          <p:cNvSpPr>
            <a:spLocks noGrp="1"/>
          </p:cNvSpPr>
          <p:nvPr>
            <p:ph type="ftr" sz="quarter" idx="11"/>
          </p:nvPr>
        </p:nvSpPr>
        <p:spPr/>
        <p:txBody>
          <a:bodyPr/>
          <a:lstStyle>
            <a:lvl1pPr>
              <a:defRPr b="0" i="0">
                <a:latin typeface="Times New Roman" panose="02020603050405020304" pitchFamily="18" charset="0"/>
              </a:defRPr>
            </a:lvl1pPr>
          </a:lstStyle>
          <a:p>
            <a:r>
              <a:rPr lang="en-US" dirty="0"/>
              <a:t>IEEE Conference on Communications and Network Security</a:t>
            </a:r>
          </a:p>
        </p:txBody>
      </p:sp>
      <p:sp>
        <p:nvSpPr>
          <p:cNvPr id="7" name="Slide Number Placeholder 6">
            <a:extLst>
              <a:ext uri="{FF2B5EF4-FFF2-40B4-BE49-F238E27FC236}">
                <a16:creationId xmlns:a16="http://schemas.microsoft.com/office/drawing/2014/main" id="{D8109F51-699A-3347-B96F-D8D6D9FCC0EF}"/>
              </a:ext>
            </a:extLst>
          </p:cNvPr>
          <p:cNvSpPr>
            <a:spLocks noGrp="1"/>
          </p:cNvSpPr>
          <p:nvPr>
            <p:ph type="sldNum" sz="quarter" idx="12"/>
          </p:nvPr>
        </p:nvSpPr>
        <p:spPr/>
        <p:txBody>
          <a:bodyPr/>
          <a:lstStyle>
            <a:lvl1pPr>
              <a:defRPr b="0" i="0">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369302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4E8DD-1451-B340-8CDA-B04838353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a:t>
            </a:r>
          </a:p>
        </p:txBody>
      </p:sp>
      <p:sp>
        <p:nvSpPr>
          <p:cNvPr id="3" name="Text Placeholder 2">
            <a:extLst>
              <a:ext uri="{FF2B5EF4-FFF2-40B4-BE49-F238E27FC236}">
                <a16:creationId xmlns:a16="http://schemas.microsoft.com/office/drawing/2014/main" id="{2B3CF2AE-121F-644E-884B-8B7E59D06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762390-F022-1C41-89DA-C385507EA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CBBB643F-F684-1A46-BBA7-1AFE35F082A7}" type="datetime1">
              <a:rPr lang="en-US" smtClean="0"/>
              <a:pPr/>
              <a:t>10/3/23</a:t>
            </a:fld>
            <a:endParaRPr lang="en-US" dirty="0"/>
          </a:p>
        </p:txBody>
      </p:sp>
      <p:sp>
        <p:nvSpPr>
          <p:cNvPr id="5" name="Footer Placeholder 4">
            <a:extLst>
              <a:ext uri="{FF2B5EF4-FFF2-40B4-BE49-F238E27FC236}">
                <a16:creationId xmlns:a16="http://schemas.microsoft.com/office/drawing/2014/main" id="{B1CF918A-0898-D14D-A26D-8BDA5306BD75}"/>
              </a:ext>
            </a:extLst>
          </p:cNvPr>
          <p:cNvSpPr>
            <a:spLocks noGrp="1"/>
          </p:cNvSpPr>
          <p:nvPr>
            <p:ph type="ftr" sz="quarter" idx="3"/>
          </p:nvPr>
        </p:nvSpPr>
        <p:spPr>
          <a:xfrm>
            <a:off x="3881859" y="6356350"/>
            <a:ext cx="4428281"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r>
              <a:rPr lang="en-US" dirty="0">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521A3842-5EF2-6B4E-9A81-74A911872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81304749-C1B2-684D-B9E9-43686D8D1F70}" type="slidenum">
              <a:rPr lang="en-US" smtClean="0"/>
              <a:pPr/>
              <a:t>‹#›</a:t>
            </a:fld>
            <a:endParaRPr lang="en-US" dirty="0"/>
          </a:p>
        </p:txBody>
      </p:sp>
    </p:spTree>
    <p:extLst>
      <p:ext uri="{BB962C8B-B14F-4D97-AF65-F5344CB8AC3E}">
        <p14:creationId xmlns:p14="http://schemas.microsoft.com/office/powerpoint/2010/main" val="193791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49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66.sv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sv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xplodingtopics.com/blog/smart-home-stat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syne-lab/vetio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xplodingtopics.com/blog/smart-home-stats" TargetMode="External"/><Relationship Id="rId7" Type="http://schemas.openxmlformats.org/officeDocument/2006/relationships/hyperlink" Target="https://www.ndss-symposium.org/wp-content/uploads/2019/02/ndss2019_07A-1_Celik_paper.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link.springer.com/chapter/10.1007/978-3-030-60508-7_8" TargetMode="External"/><Relationship Id="rId5" Type="http://schemas.openxmlformats.org/officeDocument/2006/relationships/hyperlink" Target="https://dl.acm.org/doi/pdf/10.1145/3322431.3325107" TargetMode="External"/><Relationship Id="rId4" Type="http://schemas.openxmlformats.org/officeDocument/2006/relationships/hyperlink" Target="https://www.freepi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4" name="Rectangle 13">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0A18286F-9AD9-214B-9AEF-BDA2AE875BDE}"/>
              </a:ext>
            </a:extLst>
          </p:cNvPr>
          <p:cNvSpPr>
            <a:spLocks noGrp="1"/>
          </p:cNvSpPr>
          <p:nvPr>
            <p:ph type="ctrTitle"/>
          </p:nvPr>
        </p:nvSpPr>
        <p:spPr>
          <a:xfrm>
            <a:off x="1126348" y="1124262"/>
            <a:ext cx="8017652" cy="2690413"/>
          </a:xfrm>
        </p:spPr>
        <p:txBody>
          <a:bodyPr anchor="t">
            <a:normAutofit/>
          </a:bodyPr>
          <a:lstStyle/>
          <a:p>
            <a:pPr algn="l"/>
            <a:r>
              <a:rPr lang="en-US" sz="5400" dirty="0">
                <a:solidFill>
                  <a:schemeClr val="bg1"/>
                </a:solidFill>
                <a:effectLst/>
                <a:ea typeface="Open Sans" panose="020B0606030504020204" pitchFamily="34" charset="0"/>
                <a:cs typeface="Times New Roman" panose="02020603050405020304" pitchFamily="18" charset="0"/>
              </a:rPr>
              <a:t>VetIoT: On Vetting IoT Defenses Enforcing Policies at Runtime </a:t>
            </a:r>
            <a:endParaRPr lang="en-US" sz="5400" dirty="0">
              <a:solidFill>
                <a:schemeClr val="bg1"/>
              </a:solidFill>
              <a:ea typeface="Open Sans" panose="020B0606030504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4FFC087-8A5B-B24B-8725-CA9551A2DBA4}"/>
              </a:ext>
            </a:extLst>
          </p:cNvPr>
          <p:cNvSpPr>
            <a:spLocks noGrp="1"/>
          </p:cNvSpPr>
          <p:nvPr>
            <p:ph type="subTitle" idx="1"/>
          </p:nvPr>
        </p:nvSpPr>
        <p:spPr>
          <a:xfrm>
            <a:off x="185830" y="4970603"/>
            <a:ext cx="11820340" cy="1199733"/>
          </a:xfrm>
        </p:spPr>
        <p:txBody>
          <a:bodyPr anchor="ctr">
            <a:normAutofit/>
          </a:bodyPr>
          <a:lstStyle/>
          <a:p>
            <a:r>
              <a:rPr lang="en-US" sz="2800" dirty="0" err="1">
                <a:ea typeface="Open Sans" panose="020B0606030504020204" pitchFamily="34" charset="0"/>
                <a:cs typeface="Times New Roman" panose="02020603050405020304" pitchFamily="18" charset="0"/>
              </a:rPr>
              <a:t>Akib</a:t>
            </a:r>
            <a:r>
              <a:rPr lang="en-US" sz="2800" dirty="0">
                <a:ea typeface="Open Sans" panose="020B0606030504020204" pitchFamily="34" charset="0"/>
                <a:cs typeface="Times New Roman" panose="02020603050405020304" pitchFamily="18" charset="0"/>
              </a:rPr>
              <a:t> Jawad </a:t>
            </a:r>
            <a:r>
              <a:rPr lang="en-US" sz="2800" dirty="0" err="1">
                <a:ea typeface="Open Sans" panose="020B0606030504020204" pitchFamily="34" charset="0"/>
                <a:cs typeface="Times New Roman" panose="02020603050405020304" pitchFamily="18" charset="0"/>
              </a:rPr>
              <a:t>Nafis</a:t>
            </a:r>
            <a:r>
              <a:rPr lang="en-US" sz="2800" baseline="30000" dirty="0">
                <a:ea typeface="Open Sans" panose="020B0606030504020204" pitchFamily="34" charset="0"/>
                <a:cs typeface="Times New Roman" panose="02020603050405020304" pitchFamily="18" charset="0"/>
              </a:rPr>
              <a:t>*</a:t>
            </a:r>
            <a:r>
              <a:rPr lang="en-US" sz="2800" dirty="0">
                <a:ea typeface="Open Sans" panose="020B0606030504020204" pitchFamily="34" charset="0"/>
                <a:cs typeface="Times New Roman" panose="02020603050405020304" pitchFamily="18" charset="0"/>
              </a:rPr>
              <a:t>, Omar Haider Chowdhury</a:t>
            </a:r>
            <a:r>
              <a:rPr lang="en-US" sz="2800" baseline="30000" dirty="0">
                <a:ea typeface="Open Sans" panose="020B0606030504020204" pitchFamily="34" charset="0"/>
                <a:cs typeface="Times New Roman" panose="02020603050405020304" pitchFamily="18" charset="0"/>
              </a:rPr>
              <a:t>+</a:t>
            </a:r>
            <a:r>
              <a:rPr lang="en-US" sz="2800" dirty="0">
                <a:ea typeface="Open Sans" panose="020B0606030504020204" pitchFamily="34" charset="0"/>
                <a:cs typeface="Times New Roman" panose="02020603050405020304" pitchFamily="18" charset="0"/>
              </a:rPr>
              <a:t>,</a:t>
            </a:r>
            <a:r>
              <a:rPr lang="en-US" sz="2800" baseline="30000" dirty="0">
                <a:ea typeface="Open Sans" panose="020B0606030504020204" pitchFamily="34" charset="0"/>
                <a:cs typeface="Times New Roman" panose="02020603050405020304" pitchFamily="18" charset="0"/>
              </a:rPr>
              <a:t>  </a:t>
            </a:r>
            <a:r>
              <a:rPr lang="en-US" sz="2800" dirty="0">
                <a:ea typeface="Open Sans" panose="020B0606030504020204" pitchFamily="34" charset="0"/>
                <a:cs typeface="Times New Roman" panose="02020603050405020304" pitchFamily="18" charset="0"/>
              </a:rPr>
              <a:t>and </a:t>
            </a:r>
            <a:r>
              <a:rPr lang="en-US" sz="2800" dirty="0" err="1">
                <a:ea typeface="Open Sans" panose="020B0606030504020204" pitchFamily="34" charset="0"/>
                <a:cs typeface="Times New Roman" panose="02020603050405020304" pitchFamily="18" charset="0"/>
              </a:rPr>
              <a:t>Endadul</a:t>
            </a:r>
            <a:r>
              <a:rPr lang="en-US" sz="2800" dirty="0">
                <a:ea typeface="Open Sans" panose="020B0606030504020204" pitchFamily="34" charset="0"/>
                <a:cs typeface="Times New Roman" panose="02020603050405020304" pitchFamily="18" charset="0"/>
              </a:rPr>
              <a:t> Hoque</a:t>
            </a:r>
            <a:r>
              <a:rPr lang="en-US" sz="2800" baseline="30000" dirty="0">
                <a:ea typeface="Open Sans" panose="020B0606030504020204" pitchFamily="34" charset="0"/>
                <a:cs typeface="Times New Roman" panose="02020603050405020304" pitchFamily="18" charset="0"/>
              </a:rPr>
              <a:t>*</a:t>
            </a:r>
            <a:br>
              <a:rPr lang="en-US" sz="2800" baseline="30000" dirty="0">
                <a:ea typeface="Open Sans" panose="020B0606030504020204" pitchFamily="34" charset="0"/>
                <a:cs typeface="Times New Roman" panose="02020603050405020304" pitchFamily="18" charset="0"/>
              </a:rPr>
            </a:br>
            <a:r>
              <a:rPr lang="en-US" i="1" baseline="30000" dirty="0">
                <a:ea typeface="Open Sans" panose="020B0606030504020204" pitchFamily="34" charset="0"/>
                <a:cs typeface="Times New Roman" panose="02020603050405020304" pitchFamily="18" charset="0"/>
              </a:rPr>
              <a:t>*</a:t>
            </a:r>
            <a:r>
              <a:rPr lang="en-US" i="1" dirty="0">
                <a:ea typeface="Open Sans" panose="020B0606030504020204" pitchFamily="34" charset="0"/>
                <a:cs typeface="Times New Roman" panose="02020603050405020304" pitchFamily="18" charset="0"/>
              </a:rPr>
              <a:t>Syracuse University, </a:t>
            </a:r>
            <a:r>
              <a:rPr lang="en-US" i="1" baseline="30000" dirty="0">
                <a:ea typeface="Open Sans" panose="020B0606030504020204" pitchFamily="34" charset="0"/>
                <a:cs typeface="Times New Roman" panose="02020603050405020304" pitchFamily="18" charset="0"/>
              </a:rPr>
              <a:t>+</a:t>
            </a:r>
            <a:r>
              <a:rPr lang="en-US" i="1" dirty="0">
                <a:ea typeface="Open Sans" panose="020B0606030504020204" pitchFamily="34" charset="0"/>
                <a:cs typeface="Times New Roman" panose="02020603050405020304" pitchFamily="18" charset="0"/>
              </a:rPr>
              <a:t>Stony Brook University</a:t>
            </a:r>
            <a:endParaRPr lang="en-US" sz="2800" i="1" dirty="0">
              <a:ea typeface="Open Sans" panose="020B060603050402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EDA9130-520E-B1E4-6DB0-343A5C86812E}"/>
              </a:ext>
            </a:extLst>
          </p:cNvPr>
          <p:cNvSpPr>
            <a:spLocks noGrp="1"/>
          </p:cNvSpPr>
          <p:nvPr>
            <p:ph type="dt" sz="half" idx="10"/>
          </p:nvPr>
        </p:nvSpPr>
        <p:spPr>
          <a:xfrm>
            <a:off x="838200" y="6356350"/>
            <a:ext cx="2743200" cy="365125"/>
          </a:xfrm>
        </p:spPr>
        <p:txBody>
          <a:bodyPr>
            <a:normAutofit/>
          </a:bodyPr>
          <a:lstStyle/>
          <a:p>
            <a:pPr>
              <a:spcAft>
                <a:spcPts val="600"/>
              </a:spcAft>
            </a:pPr>
            <a:fld id="{F0C37A1A-58D8-6648-902E-B6973B970FDC}" type="datetime1">
              <a:rPr lang="en-US">
                <a:solidFill>
                  <a:schemeClr val="tx1">
                    <a:lumMod val="50000"/>
                    <a:lumOff val="50000"/>
                  </a:schemeClr>
                </a:solidFill>
              </a:rPr>
              <a:pPr>
                <a:spcAft>
                  <a:spcPts val="600"/>
                </a:spcAft>
              </a:pPr>
              <a:t>10/3/23</a:t>
            </a:fld>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57654E7F-21B3-FA48-4042-207CBA0826A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chemeClr val="tx1">
                    <a:lumMod val="50000"/>
                    <a:lumOff val="50000"/>
                  </a:schemeClr>
                </a:solidFill>
              </a:rPr>
              <a:t>IEEE Conference on Communications and Network Security</a:t>
            </a:r>
          </a:p>
        </p:txBody>
      </p:sp>
      <p:sp>
        <p:nvSpPr>
          <p:cNvPr id="6" name="Slide Number Placeholder 5">
            <a:extLst>
              <a:ext uri="{FF2B5EF4-FFF2-40B4-BE49-F238E27FC236}">
                <a16:creationId xmlns:a16="http://schemas.microsoft.com/office/drawing/2014/main" id="{2F5088CE-8CAC-3908-9B3C-66B045484B0F}"/>
              </a:ext>
            </a:extLst>
          </p:cNvPr>
          <p:cNvSpPr>
            <a:spLocks noGrp="1"/>
          </p:cNvSpPr>
          <p:nvPr>
            <p:ph type="sldNum" sz="quarter" idx="12"/>
          </p:nvPr>
        </p:nvSpPr>
        <p:spPr>
          <a:xfrm>
            <a:off x="8610600" y="6356350"/>
            <a:ext cx="2743200" cy="365125"/>
          </a:xfrm>
        </p:spPr>
        <p:txBody>
          <a:bodyPr>
            <a:normAutofit/>
          </a:bodyPr>
          <a:lstStyle/>
          <a:p>
            <a:pPr>
              <a:spcAft>
                <a:spcPts val="600"/>
              </a:spcAft>
            </a:pPr>
            <a:fld id="{81304749-C1B2-684D-B9E9-43686D8D1F70}" type="slidenum">
              <a:rPr lang="en-US">
                <a:solidFill>
                  <a:schemeClr val="tx1">
                    <a:lumMod val="50000"/>
                    <a:lumOff val="50000"/>
                  </a:schemeClr>
                </a:solidFill>
              </a:rPr>
              <a:pPr>
                <a:spcAft>
                  <a:spcPts val="600"/>
                </a:spcAft>
              </a:pPr>
              <a:t>1</a:t>
            </a:fld>
            <a:endParaRPr lang="en-US"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DFFF9A7F-208D-F9F9-8A43-ACB0985C7E7E}"/>
              </a:ext>
            </a:extLst>
          </p:cNvPr>
          <p:cNvGrpSpPr/>
          <p:nvPr/>
        </p:nvGrpSpPr>
        <p:grpSpPr>
          <a:xfrm>
            <a:off x="8888898" y="705874"/>
            <a:ext cx="2819892" cy="2819892"/>
            <a:chOff x="8728217" y="687664"/>
            <a:chExt cx="2819892" cy="2819892"/>
          </a:xfrm>
        </p:grpSpPr>
        <p:pic>
          <p:nvPicPr>
            <p:cNvPr id="8" name="Picture 7" descr="A group of icons on a black background&#10;&#10;Description automatically generated">
              <a:extLst>
                <a:ext uri="{FF2B5EF4-FFF2-40B4-BE49-F238E27FC236}">
                  <a16:creationId xmlns:a16="http://schemas.microsoft.com/office/drawing/2014/main" id="{F522C76D-9F84-F223-2BB4-54F3EF706C59}"/>
                </a:ext>
              </a:extLst>
            </p:cNvPr>
            <p:cNvPicPr>
              <a:picLocks noChangeAspect="1"/>
            </p:cNvPicPr>
            <p:nvPr/>
          </p:nvPicPr>
          <p:blipFill>
            <a:blip r:embed="rId3"/>
            <a:stretch>
              <a:fillRect/>
            </a:stretch>
          </p:blipFill>
          <p:spPr>
            <a:xfrm>
              <a:off x="8728217" y="687664"/>
              <a:ext cx="2819892" cy="2819892"/>
            </a:xfrm>
            <a:prstGeom prst="rect">
              <a:avLst/>
            </a:prstGeom>
          </p:spPr>
        </p:pic>
        <p:pic>
          <p:nvPicPr>
            <p:cNvPr id="12" name="Picture 11" descr="A bug and lock on a pink background&#10;&#10;Description automatically generated">
              <a:extLst>
                <a:ext uri="{FF2B5EF4-FFF2-40B4-BE49-F238E27FC236}">
                  <a16:creationId xmlns:a16="http://schemas.microsoft.com/office/drawing/2014/main" id="{C43DC25C-1557-2695-7E60-45BD90B3927F}"/>
                </a:ext>
              </a:extLst>
            </p:cNvPr>
            <p:cNvPicPr>
              <a:picLocks noChangeAspect="1"/>
            </p:cNvPicPr>
            <p:nvPr/>
          </p:nvPicPr>
          <p:blipFill>
            <a:blip r:embed="rId4"/>
            <a:stretch>
              <a:fillRect/>
            </a:stretch>
          </p:blipFill>
          <p:spPr>
            <a:xfrm>
              <a:off x="9656993" y="1641945"/>
              <a:ext cx="911329" cy="911329"/>
            </a:xfrm>
            <a:prstGeom prst="rect">
              <a:avLst/>
            </a:prstGeom>
          </p:spPr>
        </p:pic>
        <p:sp>
          <p:nvSpPr>
            <p:cNvPr id="19" name="Rounded Rectangle 18">
              <a:extLst>
                <a:ext uri="{FF2B5EF4-FFF2-40B4-BE49-F238E27FC236}">
                  <a16:creationId xmlns:a16="http://schemas.microsoft.com/office/drawing/2014/main" id="{0005D7F9-B764-6916-FC47-03F5D7FBF846}"/>
                </a:ext>
              </a:extLst>
            </p:cNvPr>
            <p:cNvSpPr/>
            <p:nvPr/>
          </p:nvSpPr>
          <p:spPr>
            <a:xfrm>
              <a:off x="9639300" y="1623060"/>
              <a:ext cx="926688" cy="937260"/>
            </a:xfrm>
            <a:prstGeom prst="round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16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49D506-4555-3B08-B2BD-2E8AF2F6930D}"/>
              </a:ext>
            </a:extLst>
          </p:cNvPr>
          <p:cNvSpPr>
            <a:spLocks noGrp="1"/>
          </p:cNvSpPr>
          <p:nvPr>
            <p:ph type="dt" sz="half" idx="10"/>
          </p:nvPr>
        </p:nvSpPr>
        <p:spPr/>
        <p:txBody>
          <a:bodyPr/>
          <a:lstStyle/>
          <a:p>
            <a:fld id="{C8CD09DB-1500-3242-9633-C3D235200F5C}" type="datetime1">
              <a:rPr lang="en-US" smtClean="0"/>
              <a:t>10/3/23</a:t>
            </a:fld>
            <a:endParaRPr lang="en-US" dirty="0"/>
          </a:p>
        </p:txBody>
      </p:sp>
      <p:sp>
        <p:nvSpPr>
          <p:cNvPr id="4" name="Footer Placeholder 3">
            <a:extLst>
              <a:ext uri="{FF2B5EF4-FFF2-40B4-BE49-F238E27FC236}">
                <a16:creationId xmlns:a16="http://schemas.microsoft.com/office/drawing/2014/main" id="{1E7A38B2-4A4A-C00E-5D4C-96FE46F12A37}"/>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9E5D3410-503A-6B39-4109-7EBFD9CC6CCB}"/>
              </a:ext>
            </a:extLst>
          </p:cNvPr>
          <p:cNvSpPr>
            <a:spLocks noGrp="1"/>
          </p:cNvSpPr>
          <p:nvPr>
            <p:ph type="sldNum" sz="quarter" idx="12"/>
          </p:nvPr>
        </p:nvSpPr>
        <p:spPr/>
        <p:txBody>
          <a:bodyPr/>
          <a:lstStyle/>
          <a:p>
            <a:fld id="{81304749-C1B2-684D-B9E9-43686D8D1F70}" type="slidenum">
              <a:rPr lang="en-US" smtClean="0"/>
              <a:pPr/>
              <a:t>10</a:t>
            </a:fld>
            <a:endParaRPr lang="en-US" dirty="0"/>
          </a:p>
        </p:txBody>
      </p:sp>
      <p:pic>
        <p:nvPicPr>
          <p:cNvPr id="21" name="Picture 20" descr="A cartoon of a person thinking&#10;&#10;Description automatically generated">
            <a:extLst>
              <a:ext uri="{FF2B5EF4-FFF2-40B4-BE49-F238E27FC236}">
                <a16:creationId xmlns:a16="http://schemas.microsoft.com/office/drawing/2014/main" id="{E538FC4D-DC58-4E43-BE95-CC4F71FD57A0}"/>
              </a:ext>
            </a:extLst>
          </p:cNvPr>
          <p:cNvPicPr>
            <a:picLocks noChangeAspect="1"/>
          </p:cNvPicPr>
          <p:nvPr/>
        </p:nvPicPr>
        <p:blipFill>
          <a:blip r:embed="rId3"/>
          <a:stretch>
            <a:fillRect/>
          </a:stretch>
        </p:blipFill>
        <p:spPr>
          <a:xfrm>
            <a:off x="2462979" y="3335611"/>
            <a:ext cx="1227075" cy="1081451"/>
          </a:xfrm>
          <a:prstGeom prst="rect">
            <a:avLst/>
          </a:prstGeom>
        </p:spPr>
      </p:pic>
      <p:sp>
        <p:nvSpPr>
          <p:cNvPr id="31" name="TextBox 30">
            <a:extLst>
              <a:ext uri="{FF2B5EF4-FFF2-40B4-BE49-F238E27FC236}">
                <a16:creationId xmlns:a16="http://schemas.microsoft.com/office/drawing/2014/main" id="{91D65903-26AE-62F7-6F9C-FE2D0907A308}"/>
              </a:ext>
            </a:extLst>
          </p:cNvPr>
          <p:cNvSpPr txBox="1"/>
          <p:nvPr/>
        </p:nvSpPr>
        <p:spPr>
          <a:xfrm>
            <a:off x="4720781" y="3418274"/>
            <a:ext cx="2497891"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Setup / Initialize</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testbed</a:t>
            </a:r>
          </a:p>
        </p:txBody>
      </p:sp>
      <p:grpSp>
        <p:nvGrpSpPr>
          <p:cNvPr id="69" name="Group 68">
            <a:extLst>
              <a:ext uri="{FF2B5EF4-FFF2-40B4-BE49-F238E27FC236}">
                <a16:creationId xmlns:a16="http://schemas.microsoft.com/office/drawing/2014/main" id="{B2A83034-95B6-F3FD-CC3A-F06FA6A4E284}"/>
              </a:ext>
            </a:extLst>
          </p:cNvPr>
          <p:cNvGrpSpPr>
            <a:grpSpLocks noChangeAspect="1"/>
          </p:cNvGrpSpPr>
          <p:nvPr/>
        </p:nvGrpSpPr>
        <p:grpSpPr>
          <a:xfrm>
            <a:off x="5393893" y="2318814"/>
            <a:ext cx="1227400" cy="1201135"/>
            <a:chOff x="5282398" y="1484863"/>
            <a:chExt cx="1609344" cy="1786975"/>
          </a:xfrm>
        </p:grpSpPr>
        <p:pic>
          <p:nvPicPr>
            <p:cNvPr id="46" name="Picture 45" descr="A screenshot of a device&#10;&#10;Description automatically generated">
              <a:extLst>
                <a:ext uri="{FF2B5EF4-FFF2-40B4-BE49-F238E27FC236}">
                  <a16:creationId xmlns:a16="http://schemas.microsoft.com/office/drawing/2014/main" id="{CF559BF5-1466-051D-AAE3-AB91ECDDE1B4}"/>
                </a:ext>
              </a:extLst>
            </p:cNvPr>
            <p:cNvPicPr>
              <a:picLocks noChangeAspect="1"/>
            </p:cNvPicPr>
            <p:nvPr/>
          </p:nvPicPr>
          <p:blipFill>
            <a:blip r:embed="rId4"/>
            <a:stretch>
              <a:fillRect/>
            </a:stretch>
          </p:blipFill>
          <p:spPr>
            <a:xfrm>
              <a:off x="5282398" y="1484863"/>
              <a:ext cx="1609344" cy="1609344"/>
            </a:xfrm>
            <a:prstGeom prst="rect">
              <a:avLst/>
            </a:prstGeom>
          </p:spPr>
        </p:pic>
        <p:pic>
          <p:nvPicPr>
            <p:cNvPr id="48" name="Picture 47" descr="A hand pointing at a screen&#10;&#10;Description automatically generated">
              <a:extLst>
                <a:ext uri="{FF2B5EF4-FFF2-40B4-BE49-F238E27FC236}">
                  <a16:creationId xmlns:a16="http://schemas.microsoft.com/office/drawing/2014/main" id="{D16477F0-1BB3-1548-D439-1CE7775E194A}"/>
                </a:ext>
              </a:extLst>
            </p:cNvPr>
            <p:cNvPicPr>
              <a:picLocks noChangeAspect="1"/>
            </p:cNvPicPr>
            <p:nvPr/>
          </p:nvPicPr>
          <p:blipFill>
            <a:blip r:embed="rId5"/>
            <a:stretch>
              <a:fillRect/>
            </a:stretch>
          </p:blipFill>
          <p:spPr>
            <a:xfrm>
              <a:off x="5803013" y="2723347"/>
              <a:ext cx="548491" cy="548491"/>
            </a:xfrm>
            <a:prstGeom prst="rect">
              <a:avLst/>
            </a:prstGeom>
          </p:spPr>
        </p:pic>
      </p:grpSp>
      <p:pic>
        <p:nvPicPr>
          <p:cNvPr id="55" name="Picture 54" descr="A magnifying glass and a check mark&#10;&#10;Description automatically generated">
            <a:extLst>
              <a:ext uri="{FF2B5EF4-FFF2-40B4-BE49-F238E27FC236}">
                <a16:creationId xmlns:a16="http://schemas.microsoft.com/office/drawing/2014/main" id="{8E32C5C3-29FE-1E89-7810-576EA95244ED}"/>
              </a:ext>
            </a:extLst>
          </p:cNvPr>
          <p:cNvPicPr>
            <a:picLocks noChangeAspect="1"/>
          </p:cNvPicPr>
          <p:nvPr/>
        </p:nvPicPr>
        <p:blipFill>
          <a:blip r:embed="rId6"/>
          <a:stretch>
            <a:fillRect/>
          </a:stretch>
        </p:blipFill>
        <p:spPr>
          <a:xfrm>
            <a:off x="8427202" y="3335611"/>
            <a:ext cx="1227075" cy="1081452"/>
          </a:xfrm>
          <a:prstGeom prst="rect">
            <a:avLst/>
          </a:prstGeom>
        </p:spPr>
      </p:pic>
      <p:grpSp>
        <p:nvGrpSpPr>
          <p:cNvPr id="68" name="Group 67">
            <a:extLst>
              <a:ext uri="{FF2B5EF4-FFF2-40B4-BE49-F238E27FC236}">
                <a16:creationId xmlns:a16="http://schemas.microsoft.com/office/drawing/2014/main" id="{4BF47874-3657-709A-649B-786B503EE7E2}"/>
              </a:ext>
            </a:extLst>
          </p:cNvPr>
          <p:cNvGrpSpPr/>
          <p:nvPr/>
        </p:nvGrpSpPr>
        <p:grpSpPr>
          <a:xfrm>
            <a:off x="5360757" y="4216709"/>
            <a:ext cx="1227075" cy="1088970"/>
            <a:chOff x="5430008" y="4523483"/>
            <a:chExt cx="1627200" cy="1638513"/>
          </a:xfrm>
        </p:grpSpPr>
        <p:pic>
          <p:nvPicPr>
            <p:cNvPr id="57" name="Picture 56" descr="A black background with a black square&#10;&#10;Description automatically generated with medium confidence">
              <a:extLst>
                <a:ext uri="{FF2B5EF4-FFF2-40B4-BE49-F238E27FC236}">
                  <a16:creationId xmlns:a16="http://schemas.microsoft.com/office/drawing/2014/main" id="{25C29661-9944-DF13-8881-B8B9ED958977}"/>
                </a:ext>
              </a:extLst>
            </p:cNvPr>
            <p:cNvPicPr>
              <a:picLocks noChangeAspect="1"/>
            </p:cNvPicPr>
            <p:nvPr/>
          </p:nvPicPr>
          <p:blipFill>
            <a:blip r:embed="rId7"/>
            <a:stretch>
              <a:fillRect/>
            </a:stretch>
          </p:blipFill>
          <p:spPr>
            <a:xfrm>
              <a:off x="5430008" y="4523483"/>
              <a:ext cx="1627200" cy="1627200"/>
            </a:xfrm>
            <a:prstGeom prst="rect">
              <a:avLst/>
            </a:prstGeom>
          </p:spPr>
        </p:pic>
        <p:pic>
          <p:nvPicPr>
            <p:cNvPr id="63" name="Picture 62" descr="A hand pressing a button&#10;&#10;Description automatically generated">
              <a:extLst>
                <a:ext uri="{FF2B5EF4-FFF2-40B4-BE49-F238E27FC236}">
                  <a16:creationId xmlns:a16="http://schemas.microsoft.com/office/drawing/2014/main" id="{FFF370BE-B649-103B-C460-58FBD1889568}"/>
                </a:ext>
              </a:extLst>
            </p:cNvPr>
            <p:cNvPicPr>
              <a:picLocks noChangeAspect="1"/>
            </p:cNvPicPr>
            <p:nvPr/>
          </p:nvPicPr>
          <p:blipFill>
            <a:blip r:embed="rId8"/>
            <a:stretch>
              <a:fillRect/>
            </a:stretch>
          </p:blipFill>
          <p:spPr>
            <a:xfrm>
              <a:off x="6199632" y="5166651"/>
              <a:ext cx="822960" cy="822960"/>
            </a:xfrm>
            <a:prstGeom prst="rect">
              <a:avLst/>
            </a:prstGeom>
          </p:spPr>
        </p:pic>
        <p:pic>
          <p:nvPicPr>
            <p:cNvPr id="65" name="Picture 64" descr="A red and grey button with a black background&#10;&#10;Description automatically generated">
              <a:extLst>
                <a:ext uri="{FF2B5EF4-FFF2-40B4-BE49-F238E27FC236}">
                  <a16:creationId xmlns:a16="http://schemas.microsoft.com/office/drawing/2014/main" id="{1C1CC144-9818-8DD8-C236-EB0F6C059AA6}"/>
                </a:ext>
              </a:extLst>
            </p:cNvPr>
            <p:cNvPicPr>
              <a:picLocks noChangeAspect="1"/>
            </p:cNvPicPr>
            <p:nvPr/>
          </p:nvPicPr>
          <p:blipFill>
            <a:blip r:embed="rId9"/>
            <a:stretch>
              <a:fillRect/>
            </a:stretch>
          </p:blipFill>
          <p:spPr>
            <a:xfrm>
              <a:off x="5540151" y="4929356"/>
              <a:ext cx="659481" cy="659481"/>
            </a:xfrm>
            <a:prstGeom prst="rect">
              <a:avLst/>
            </a:prstGeom>
          </p:spPr>
        </p:pic>
        <p:pic>
          <p:nvPicPr>
            <p:cNvPr id="67" name="Picture 66" descr="A green and grey switch with a black background&#10;&#10;Description automatically generated">
              <a:extLst>
                <a:ext uri="{FF2B5EF4-FFF2-40B4-BE49-F238E27FC236}">
                  <a16:creationId xmlns:a16="http://schemas.microsoft.com/office/drawing/2014/main" id="{8275A9F5-3F2B-2903-A5B5-5D9F086DB2FD}"/>
                </a:ext>
              </a:extLst>
            </p:cNvPr>
            <p:cNvPicPr>
              <a:picLocks noChangeAspect="1"/>
            </p:cNvPicPr>
            <p:nvPr/>
          </p:nvPicPr>
          <p:blipFill>
            <a:blip r:embed="rId10"/>
            <a:stretch>
              <a:fillRect/>
            </a:stretch>
          </p:blipFill>
          <p:spPr>
            <a:xfrm>
              <a:off x="5556314" y="5498276"/>
              <a:ext cx="663720" cy="663720"/>
            </a:xfrm>
            <a:prstGeom prst="rect">
              <a:avLst/>
            </a:prstGeom>
          </p:spPr>
        </p:pic>
      </p:grpSp>
      <p:sp>
        <p:nvSpPr>
          <p:cNvPr id="71" name="Bent Arrow 70">
            <a:extLst>
              <a:ext uri="{FF2B5EF4-FFF2-40B4-BE49-F238E27FC236}">
                <a16:creationId xmlns:a16="http://schemas.microsoft.com/office/drawing/2014/main" id="{DA30CEC9-F791-E3F0-32BB-FA6AE2571A21}"/>
              </a:ext>
            </a:extLst>
          </p:cNvPr>
          <p:cNvSpPr/>
          <p:nvPr/>
        </p:nvSpPr>
        <p:spPr>
          <a:xfrm rot="10800000" flipV="1">
            <a:off x="6546359" y="2767604"/>
            <a:ext cx="2497892" cy="546955"/>
          </a:xfrm>
          <a:prstGeom prst="bentArrow">
            <a:avLst>
              <a:gd name="adj1" fmla="val 11133"/>
              <a:gd name="adj2" fmla="val 14557"/>
              <a:gd name="adj3" fmla="val 25000"/>
              <a:gd name="adj4" fmla="val 91010"/>
            </a:avLst>
          </a:prstGeom>
          <a:solidFill>
            <a:schemeClr val="accent2">
              <a:lumMod val="60000"/>
              <a:lumOff val="40000"/>
            </a:schemeClr>
          </a:solidFill>
          <a:ln w="25400" cap="flat">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109959DC-CFE1-2060-A958-C02442065C52}"/>
              </a:ext>
            </a:extLst>
          </p:cNvPr>
          <p:cNvSpPr/>
          <p:nvPr/>
        </p:nvSpPr>
        <p:spPr>
          <a:xfrm flipV="1">
            <a:off x="2862865" y="4398359"/>
            <a:ext cx="2471788" cy="546955"/>
          </a:xfrm>
          <a:prstGeom prst="bentArrow">
            <a:avLst>
              <a:gd name="adj1" fmla="val 11133"/>
              <a:gd name="adj2" fmla="val 14035"/>
              <a:gd name="adj3" fmla="val 25000"/>
              <a:gd name="adj4" fmla="val 91532"/>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ent Arrow 80">
            <a:extLst>
              <a:ext uri="{FF2B5EF4-FFF2-40B4-BE49-F238E27FC236}">
                <a16:creationId xmlns:a16="http://schemas.microsoft.com/office/drawing/2014/main" id="{2F416543-8B21-C426-42A0-037327C322A4}"/>
              </a:ext>
            </a:extLst>
          </p:cNvPr>
          <p:cNvSpPr/>
          <p:nvPr/>
        </p:nvSpPr>
        <p:spPr>
          <a:xfrm rot="16200000" flipH="1">
            <a:off x="3833946" y="1861285"/>
            <a:ext cx="546955" cy="2496173"/>
          </a:xfrm>
          <a:prstGeom prst="bentArrow">
            <a:avLst>
              <a:gd name="adj1" fmla="val 12928"/>
              <a:gd name="adj2" fmla="val 16299"/>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Bent Arrow 81">
            <a:extLst>
              <a:ext uri="{FF2B5EF4-FFF2-40B4-BE49-F238E27FC236}">
                <a16:creationId xmlns:a16="http://schemas.microsoft.com/office/drawing/2014/main" id="{CA1BBFD2-8BF4-D481-6AA9-661E27B5145D}"/>
              </a:ext>
            </a:extLst>
          </p:cNvPr>
          <p:cNvSpPr/>
          <p:nvPr/>
        </p:nvSpPr>
        <p:spPr>
          <a:xfrm rot="5400000" flipH="1">
            <a:off x="7607147" y="3343001"/>
            <a:ext cx="546955" cy="2496173"/>
          </a:xfrm>
          <a:prstGeom prst="bentArrow">
            <a:avLst>
              <a:gd name="adj1" fmla="val 12928"/>
              <a:gd name="adj2" fmla="val 13654"/>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A77FA657-A3BC-CDF6-6E18-719C819899DE}"/>
              </a:ext>
            </a:extLst>
          </p:cNvPr>
          <p:cNvSpPr txBox="1"/>
          <p:nvPr/>
        </p:nvSpPr>
        <p:spPr>
          <a:xfrm>
            <a:off x="3325373" y="3756540"/>
            <a:ext cx="1541894" cy="707886"/>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Test </a:t>
            </a:r>
          </a:p>
          <a:p>
            <a:r>
              <a:rPr lang="en-US" sz="2000" dirty="0">
                <a:latin typeface="Times New Roman" panose="02020603050405020304" pitchFamily="18" charset="0"/>
                <a:ea typeface="Open Sans" panose="020B0606030504020204" pitchFamily="34" charset="0"/>
                <a:cs typeface="Times New Roman" panose="02020603050405020304" pitchFamily="18" charset="0"/>
              </a:rPr>
              <a:t>Scenario?</a:t>
            </a:r>
          </a:p>
        </p:txBody>
      </p:sp>
      <p:sp>
        <p:nvSpPr>
          <p:cNvPr id="84" name="TextBox 83">
            <a:extLst>
              <a:ext uri="{FF2B5EF4-FFF2-40B4-BE49-F238E27FC236}">
                <a16:creationId xmlns:a16="http://schemas.microsoft.com/office/drawing/2014/main" id="{0A2C5E1A-992F-8586-01C8-12CE9F0841AA}"/>
              </a:ext>
            </a:extLst>
          </p:cNvPr>
          <p:cNvSpPr txBox="1"/>
          <p:nvPr/>
        </p:nvSpPr>
        <p:spPr>
          <a:xfrm>
            <a:off x="7146940" y="3545726"/>
            <a:ext cx="1323010"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Inspect </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Outcome</a:t>
            </a:r>
          </a:p>
        </p:txBody>
      </p:sp>
      <p:sp>
        <p:nvSpPr>
          <p:cNvPr id="85" name="TextBox 84">
            <a:extLst>
              <a:ext uri="{FF2B5EF4-FFF2-40B4-BE49-F238E27FC236}">
                <a16:creationId xmlns:a16="http://schemas.microsoft.com/office/drawing/2014/main" id="{7EE4B060-FB62-BB89-4D49-FB81457B4F1D}"/>
              </a:ext>
            </a:extLst>
          </p:cNvPr>
          <p:cNvSpPr txBox="1"/>
          <p:nvPr/>
        </p:nvSpPr>
        <p:spPr>
          <a:xfrm>
            <a:off x="4867268" y="5226535"/>
            <a:ext cx="2279671" cy="400110"/>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Execute Scenario</a:t>
            </a:r>
          </a:p>
        </p:txBody>
      </p:sp>
      <p:sp>
        <p:nvSpPr>
          <p:cNvPr id="24" name="Title 1">
            <a:extLst>
              <a:ext uri="{FF2B5EF4-FFF2-40B4-BE49-F238E27FC236}">
                <a16:creationId xmlns:a16="http://schemas.microsoft.com/office/drawing/2014/main" id="{CCE0AB6B-89BE-C510-DBAF-8067DC94349C}"/>
              </a:ext>
            </a:extLst>
          </p:cNvPr>
          <p:cNvSpPr txBox="1">
            <a:spLocks/>
          </p:cNvSpPr>
          <p:nvPr/>
        </p:nvSpPr>
        <p:spPr>
          <a:xfrm>
            <a:off x="838200" y="54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a:lstStyle>
          <a:p>
            <a:r>
              <a:rPr lang="en-US" dirty="0">
                <a:latin typeface="Times New Roman" panose="02020603050405020304" pitchFamily="18" charset="0"/>
              </a:rPr>
              <a:t>Manual Evaluation Methodology</a:t>
            </a:r>
          </a:p>
        </p:txBody>
      </p:sp>
    </p:spTree>
    <p:extLst>
      <p:ext uri="{BB962C8B-B14F-4D97-AF65-F5344CB8AC3E}">
        <p14:creationId xmlns:p14="http://schemas.microsoft.com/office/powerpoint/2010/main" val="5130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dissolv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dissolv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dissolve">
                                      <p:cBhvr>
                                        <p:cTn id="4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1" grpId="0" animBg="1"/>
      <p:bldP spid="73" grpId="0" animBg="1"/>
      <p:bldP spid="81" grpId="0" animBg="1"/>
      <p:bldP spid="82" grpId="0" animBg="1"/>
      <p:bldP spid="83" grpId="0"/>
      <p:bldP spid="84"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49D506-4555-3B08-B2BD-2E8AF2F6930D}"/>
              </a:ext>
            </a:extLst>
          </p:cNvPr>
          <p:cNvSpPr>
            <a:spLocks noGrp="1"/>
          </p:cNvSpPr>
          <p:nvPr>
            <p:ph type="dt" sz="half" idx="10"/>
          </p:nvPr>
        </p:nvSpPr>
        <p:spPr/>
        <p:txBody>
          <a:bodyPr/>
          <a:lstStyle/>
          <a:p>
            <a:fld id="{C8CD09DB-1500-3242-9633-C3D235200F5C}" type="datetime1">
              <a:rPr lang="en-US" smtClean="0"/>
              <a:t>10/3/23</a:t>
            </a:fld>
            <a:endParaRPr lang="en-US" dirty="0"/>
          </a:p>
        </p:txBody>
      </p:sp>
      <p:sp>
        <p:nvSpPr>
          <p:cNvPr id="4" name="Footer Placeholder 3">
            <a:extLst>
              <a:ext uri="{FF2B5EF4-FFF2-40B4-BE49-F238E27FC236}">
                <a16:creationId xmlns:a16="http://schemas.microsoft.com/office/drawing/2014/main" id="{1E7A38B2-4A4A-C00E-5D4C-96FE46F12A37}"/>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9E5D3410-503A-6B39-4109-7EBFD9CC6CCB}"/>
              </a:ext>
            </a:extLst>
          </p:cNvPr>
          <p:cNvSpPr>
            <a:spLocks noGrp="1"/>
          </p:cNvSpPr>
          <p:nvPr>
            <p:ph type="sldNum" sz="quarter" idx="12"/>
          </p:nvPr>
        </p:nvSpPr>
        <p:spPr/>
        <p:txBody>
          <a:bodyPr/>
          <a:lstStyle/>
          <a:p>
            <a:fld id="{81304749-C1B2-684D-B9E9-43686D8D1F70}" type="slidenum">
              <a:rPr lang="en-US" smtClean="0"/>
              <a:pPr/>
              <a:t>11</a:t>
            </a:fld>
            <a:endParaRPr lang="en-US" dirty="0"/>
          </a:p>
        </p:txBody>
      </p:sp>
      <p:grpSp>
        <p:nvGrpSpPr>
          <p:cNvPr id="23" name="Group 22">
            <a:extLst>
              <a:ext uri="{FF2B5EF4-FFF2-40B4-BE49-F238E27FC236}">
                <a16:creationId xmlns:a16="http://schemas.microsoft.com/office/drawing/2014/main" id="{2B6803AB-056E-382D-9BF7-1B0C1FC77F9E}"/>
              </a:ext>
            </a:extLst>
          </p:cNvPr>
          <p:cNvGrpSpPr/>
          <p:nvPr/>
        </p:nvGrpSpPr>
        <p:grpSpPr>
          <a:xfrm>
            <a:off x="2398763" y="2212848"/>
            <a:ext cx="7255514" cy="3413797"/>
            <a:chOff x="2436134" y="2313819"/>
            <a:chExt cx="7255514" cy="3413797"/>
          </a:xfrm>
        </p:grpSpPr>
        <p:pic>
          <p:nvPicPr>
            <p:cNvPr id="21" name="Picture 20" descr="A cartoon of a person thinking&#10;&#10;Description automatically generated">
              <a:extLst>
                <a:ext uri="{FF2B5EF4-FFF2-40B4-BE49-F238E27FC236}">
                  <a16:creationId xmlns:a16="http://schemas.microsoft.com/office/drawing/2014/main" id="{E538FC4D-DC58-4E43-BE95-CC4F71FD57A0}"/>
                </a:ext>
              </a:extLst>
            </p:cNvPr>
            <p:cNvPicPr>
              <a:picLocks noChangeAspect="1"/>
            </p:cNvPicPr>
            <p:nvPr/>
          </p:nvPicPr>
          <p:blipFill>
            <a:blip r:embed="rId3"/>
            <a:stretch>
              <a:fillRect/>
            </a:stretch>
          </p:blipFill>
          <p:spPr>
            <a:xfrm>
              <a:off x="2500350" y="3436582"/>
              <a:ext cx="1227075" cy="1081451"/>
            </a:xfrm>
            <a:prstGeom prst="rect">
              <a:avLst/>
            </a:prstGeom>
          </p:spPr>
        </p:pic>
        <p:sp>
          <p:nvSpPr>
            <p:cNvPr id="31" name="TextBox 30">
              <a:extLst>
                <a:ext uri="{FF2B5EF4-FFF2-40B4-BE49-F238E27FC236}">
                  <a16:creationId xmlns:a16="http://schemas.microsoft.com/office/drawing/2014/main" id="{91D65903-26AE-62F7-6F9C-FE2D0907A308}"/>
                </a:ext>
              </a:extLst>
            </p:cNvPr>
            <p:cNvSpPr txBox="1"/>
            <p:nvPr/>
          </p:nvSpPr>
          <p:spPr>
            <a:xfrm>
              <a:off x="4758152" y="3519245"/>
              <a:ext cx="2497891"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Setup / Initialize</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testbed</a:t>
              </a:r>
            </a:p>
          </p:txBody>
        </p:sp>
        <p:grpSp>
          <p:nvGrpSpPr>
            <p:cNvPr id="69" name="Group 68">
              <a:extLst>
                <a:ext uri="{FF2B5EF4-FFF2-40B4-BE49-F238E27FC236}">
                  <a16:creationId xmlns:a16="http://schemas.microsoft.com/office/drawing/2014/main" id="{B2A83034-95B6-F3FD-CC3A-F06FA6A4E284}"/>
                </a:ext>
              </a:extLst>
            </p:cNvPr>
            <p:cNvGrpSpPr>
              <a:grpSpLocks noChangeAspect="1"/>
            </p:cNvGrpSpPr>
            <p:nvPr/>
          </p:nvGrpSpPr>
          <p:grpSpPr>
            <a:xfrm>
              <a:off x="5431264" y="2419785"/>
              <a:ext cx="1227400" cy="1201135"/>
              <a:chOff x="5282398" y="1484863"/>
              <a:chExt cx="1609344" cy="1786975"/>
            </a:xfrm>
          </p:grpSpPr>
          <p:pic>
            <p:nvPicPr>
              <p:cNvPr id="46" name="Picture 45" descr="A screenshot of a device&#10;&#10;Description automatically generated">
                <a:extLst>
                  <a:ext uri="{FF2B5EF4-FFF2-40B4-BE49-F238E27FC236}">
                    <a16:creationId xmlns:a16="http://schemas.microsoft.com/office/drawing/2014/main" id="{CF559BF5-1466-051D-AAE3-AB91ECDDE1B4}"/>
                  </a:ext>
                </a:extLst>
              </p:cNvPr>
              <p:cNvPicPr>
                <a:picLocks noChangeAspect="1"/>
              </p:cNvPicPr>
              <p:nvPr/>
            </p:nvPicPr>
            <p:blipFill>
              <a:blip r:embed="rId4"/>
              <a:stretch>
                <a:fillRect/>
              </a:stretch>
            </p:blipFill>
            <p:spPr>
              <a:xfrm>
                <a:off x="5282398" y="1484863"/>
                <a:ext cx="1609344" cy="1609344"/>
              </a:xfrm>
              <a:prstGeom prst="rect">
                <a:avLst/>
              </a:prstGeom>
            </p:spPr>
          </p:pic>
          <p:pic>
            <p:nvPicPr>
              <p:cNvPr id="48" name="Picture 47" descr="A hand pointing at a screen&#10;&#10;Description automatically generated">
                <a:extLst>
                  <a:ext uri="{FF2B5EF4-FFF2-40B4-BE49-F238E27FC236}">
                    <a16:creationId xmlns:a16="http://schemas.microsoft.com/office/drawing/2014/main" id="{D16477F0-1BB3-1548-D439-1CE7775E194A}"/>
                  </a:ext>
                </a:extLst>
              </p:cNvPr>
              <p:cNvPicPr>
                <a:picLocks noChangeAspect="1"/>
              </p:cNvPicPr>
              <p:nvPr/>
            </p:nvPicPr>
            <p:blipFill>
              <a:blip r:embed="rId5"/>
              <a:stretch>
                <a:fillRect/>
              </a:stretch>
            </p:blipFill>
            <p:spPr>
              <a:xfrm>
                <a:off x="5803013" y="2723347"/>
                <a:ext cx="548491" cy="548491"/>
              </a:xfrm>
              <a:prstGeom prst="rect">
                <a:avLst/>
              </a:prstGeom>
            </p:spPr>
          </p:pic>
        </p:grpSp>
        <p:pic>
          <p:nvPicPr>
            <p:cNvPr id="55" name="Picture 54" descr="A magnifying glass and a check mark&#10;&#10;Description automatically generated">
              <a:extLst>
                <a:ext uri="{FF2B5EF4-FFF2-40B4-BE49-F238E27FC236}">
                  <a16:creationId xmlns:a16="http://schemas.microsoft.com/office/drawing/2014/main" id="{8E32C5C3-29FE-1E89-7810-576EA95244ED}"/>
                </a:ext>
              </a:extLst>
            </p:cNvPr>
            <p:cNvPicPr>
              <a:picLocks noChangeAspect="1"/>
            </p:cNvPicPr>
            <p:nvPr/>
          </p:nvPicPr>
          <p:blipFill>
            <a:blip r:embed="rId6"/>
            <a:stretch>
              <a:fillRect/>
            </a:stretch>
          </p:blipFill>
          <p:spPr>
            <a:xfrm>
              <a:off x="8464573" y="3436582"/>
              <a:ext cx="1227075" cy="1081452"/>
            </a:xfrm>
            <a:prstGeom prst="rect">
              <a:avLst/>
            </a:prstGeom>
          </p:spPr>
        </p:pic>
        <p:grpSp>
          <p:nvGrpSpPr>
            <p:cNvPr id="68" name="Group 67">
              <a:extLst>
                <a:ext uri="{FF2B5EF4-FFF2-40B4-BE49-F238E27FC236}">
                  <a16:creationId xmlns:a16="http://schemas.microsoft.com/office/drawing/2014/main" id="{4BF47874-3657-709A-649B-786B503EE7E2}"/>
                </a:ext>
              </a:extLst>
            </p:cNvPr>
            <p:cNvGrpSpPr/>
            <p:nvPr/>
          </p:nvGrpSpPr>
          <p:grpSpPr>
            <a:xfrm>
              <a:off x="5398128" y="4317680"/>
              <a:ext cx="1227075" cy="1088970"/>
              <a:chOff x="5430008" y="4523483"/>
              <a:chExt cx="1627200" cy="1638513"/>
            </a:xfrm>
          </p:grpSpPr>
          <p:pic>
            <p:nvPicPr>
              <p:cNvPr id="57" name="Picture 56" descr="A black background with a black square&#10;&#10;Description automatically generated with medium confidence">
                <a:extLst>
                  <a:ext uri="{FF2B5EF4-FFF2-40B4-BE49-F238E27FC236}">
                    <a16:creationId xmlns:a16="http://schemas.microsoft.com/office/drawing/2014/main" id="{25C29661-9944-DF13-8881-B8B9ED958977}"/>
                  </a:ext>
                </a:extLst>
              </p:cNvPr>
              <p:cNvPicPr>
                <a:picLocks noChangeAspect="1"/>
              </p:cNvPicPr>
              <p:nvPr/>
            </p:nvPicPr>
            <p:blipFill>
              <a:blip r:embed="rId7"/>
              <a:stretch>
                <a:fillRect/>
              </a:stretch>
            </p:blipFill>
            <p:spPr>
              <a:xfrm>
                <a:off x="5430008" y="4523483"/>
                <a:ext cx="1627200" cy="1627200"/>
              </a:xfrm>
              <a:prstGeom prst="rect">
                <a:avLst/>
              </a:prstGeom>
            </p:spPr>
          </p:pic>
          <p:pic>
            <p:nvPicPr>
              <p:cNvPr id="63" name="Picture 62" descr="A hand pressing a button&#10;&#10;Description automatically generated">
                <a:extLst>
                  <a:ext uri="{FF2B5EF4-FFF2-40B4-BE49-F238E27FC236}">
                    <a16:creationId xmlns:a16="http://schemas.microsoft.com/office/drawing/2014/main" id="{FFF370BE-B649-103B-C460-58FBD1889568}"/>
                  </a:ext>
                </a:extLst>
              </p:cNvPr>
              <p:cNvPicPr>
                <a:picLocks noChangeAspect="1"/>
              </p:cNvPicPr>
              <p:nvPr/>
            </p:nvPicPr>
            <p:blipFill>
              <a:blip r:embed="rId8"/>
              <a:stretch>
                <a:fillRect/>
              </a:stretch>
            </p:blipFill>
            <p:spPr>
              <a:xfrm>
                <a:off x="6199632" y="5166651"/>
                <a:ext cx="822960" cy="822960"/>
              </a:xfrm>
              <a:prstGeom prst="rect">
                <a:avLst/>
              </a:prstGeom>
            </p:spPr>
          </p:pic>
          <p:pic>
            <p:nvPicPr>
              <p:cNvPr id="65" name="Picture 64" descr="A red and grey button with a black background&#10;&#10;Description automatically generated">
                <a:extLst>
                  <a:ext uri="{FF2B5EF4-FFF2-40B4-BE49-F238E27FC236}">
                    <a16:creationId xmlns:a16="http://schemas.microsoft.com/office/drawing/2014/main" id="{1C1CC144-9818-8DD8-C236-EB0F6C059AA6}"/>
                  </a:ext>
                </a:extLst>
              </p:cNvPr>
              <p:cNvPicPr>
                <a:picLocks noChangeAspect="1"/>
              </p:cNvPicPr>
              <p:nvPr/>
            </p:nvPicPr>
            <p:blipFill>
              <a:blip r:embed="rId9"/>
              <a:stretch>
                <a:fillRect/>
              </a:stretch>
            </p:blipFill>
            <p:spPr>
              <a:xfrm>
                <a:off x="5540151" y="4929356"/>
                <a:ext cx="659481" cy="659481"/>
              </a:xfrm>
              <a:prstGeom prst="rect">
                <a:avLst/>
              </a:prstGeom>
            </p:spPr>
          </p:pic>
          <p:pic>
            <p:nvPicPr>
              <p:cNvPr id="67" name="Picture 66" descr="A green and grey switch with a black background&#10;&#10;Description automatically generated">
                <a:extLst>
                  <a:ext uri="{FF2B5EF4-FFF2-40B4-BE49-F238E27FC236}">
                    <a16:creationId xmlns:a16="http://schemas.microsoft.com/office/drawing/2014/main" id="{8275A9F5-3F2B-2903-A5B5-5D9F086DB2FD}"/>
                  </a:ext>
                </a:extLst>
              </p:cNvPr>
              <p:cNvPicPr>
                <a:picLocks noChangeAspect="1"/>
              </p:cNvPicPr>
              <p:nvPr/>
            </p:nvPicPr>
            <p:blipFill>
              <a:blip r:embed="rId10"/>
              <a:stretch>
                <a:fillRect/>
              </a:stretch>
            </p:blipFill>
            <p:spPr>
              <a:xfrm>
                <a:off x="5556314" y="5498276"/>
                <a:ext cx="663720" cy="663720"/>
              </a:xfrm>
              <a:prstGeom prst="rect">
                <a:avLst/>
              </a:prstGeom>
            </p:spPr>
          </p:pic>
        </p:grpSp>
        <p:sp>
          <p:nvSpPr>
            <p:cNvPr id="71" name="Bent Arrow 70">
              <a:extLst>
                <a:ext uri="{FF2B5EF4-FFF2-40B4-BE49-F238E27FC236}">
                  <a16:creationId xmlns:a16="http://schemas.microsoft.com/office/drawing/2014/main" id="{DA30CEC9-F791-E3F0-32BB-FA6AE2571A21}"/>
                </a:ext>
              </a:extLst>
            </p:cNvPr>
            <p:cNvSpPr/>
            <p:nvPr/>
          </p:nvSpPr>
          <p:spPr>
            <a:xfrm rot="10800000" flipV="1">
              <a:off x="6583730" y="2868575"/>
              <a:ext cx="2497892" cy="546955"/>
            </a:xfrm>
            <a:prstGeom prst="bentArrow">
              <a:avLst>
                <a:gd name="adj1" fmla="val 11133"/>
                <a:gd name="adj2" fmla="val 14557"/>
                <a:gd name="adj3" fmla="val 25000"/>
                <a:gd name="adj4" fmla="val 91010"/>
              </a:avLst>
            </a:prstGeom>
            <a:solidFill>
              <a:schemeClr val="accent2">
                <a:lumMod val="60000"/>
                <a:lumOff val="40000"/>
              </a:schemeClr>
            </a:solidFill>
            <a:ln w="25400" cap="flat">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109959DC-CFE1-2060-A958-C02442065C52}"/>
                </a:ext>
              </a:extLst>
            </p:cNvPr>
            <p:cNvSpPr/>
            <p:nvPr/>
          </p:nvSpPr>
          <p:spPr>
            <a:xfrm flipV="1">
              <a:off x="2900236" y="4499330"/>
              <a:ext cx="2471788" cy="546955"/>
            </a:xfrm>
            <a:prstGeom prst="bentArrow">
              <a:avLst>
                <a:gd name="adj1" fmla="val 11133"/>
                <a:gd name="adj2" fmla="val 14035"/>
                <a:gd name="adj3" fmla="val 25000"/>
                <a:gd name="adj4" fmla="val 91532"/>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ent Arrow 80">
              <a:extLst>
                <a:ext uri="{FF2B5EF4-FFF2-40B4-BE49-F238E27FC236}">
                  <a16:creationId xmlns:a16="http://schemas.microsoft.com/office/drawing/2014/main" id="{2F416543-8B21-C426-42A0-037327C322A4}"/>
                </a:ext>
              </a:extLst>
            </p:cNvPr>
            <p:cNvSpPr/>
            <p:nvPr/>
          </p:nvSpPr>
          <p:spPr>
            <a:xfrm rot="16200000" flipH="1">
              <a:off x="3871317" y="1962256"/>
              <a:ext cx="546955" cy="2496173"/>
            </a:xfrm>
            <a:prstGeom prst="bentArrow">
              <a:avLst>
                <a:gd name="adj1" fmla="val 12928"/>
                <a:gd name="adj2" fmla="val 16299"/>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Bent Arrow 81">
              <a:extLst>
                <a:ext uri="{FF2B5EF4-FFF2-40B4-BE49-F238E27FC236}">
                  <a16:creationId xmlns:a16="http://schemas.microsoft.com/office/drawing/2014/main" id="{CA1BBFD2-8BF4-D481-6AA9-661E27B5145D}"/>
                </a:ext>
              </a:extLst>
            </p:cNvPr>
            <p:cNvSpPr/>
            <p:nvPr/>
          </p:nvSpPr>
          <p:spPr>
            <a:xfrm rot="5400000" flipH="1">
              <a:off x="7644518" y="3443972"/>
              <a:ext cx="546955" cy="2496173"/>
            </a:xfrm>
            <a:prstGeom prst="bentArrow">
              <a:avLst>
                <a:gd name="adj1" fmla="val 12928"/>
                <a:gd name="adj2" fmla="val 13654"/>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A77FA657-A3BC-CDF6-6E18-719C819899DE}"/>
                </a:ext>
              </a:extLst>
            </p:cNvPr>
            <p:cNvSpPr txBox="1"/>
            <p:nvPr/>
          </p:nvSpPr>
          <p:spPr>
            <a:xfrm>
              <a:off x="3362744" y="3857511"/>
              <a:ext cx="1541894" cy="707886"/>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Test </a:t>
              </a:r>
            </a:p>
            <a:p>
              <a:r>
                <a:rPr lang="en-US" sz="2000" dirty="0">
                  <a:latin typeface="Times New Roman" panose="02020603050405020304" pitchFamily="18" charset="0"/>
                  <a:ea typeface="Open Sans" panose="020B0606030504020204" pitchFamily="34" charset="0"/>
                  <a:cs typeface="Times New Roman" panose="02020603050405020304" pitchFamily="18" charset="0"/>
                </a:rPr>
                <a:t>Scenario?</a:t>
              </a:r>
            </a:p>
          </p:txBody>
        </p:sp>
        <p:sp>
          <p:nvSpPr>
            <p:cNvPr id="84" name="TextBox 83">
              <a:extLst>
                <a:ext uri="{FF2B5EF4-FFF2-40B4-BE49-F238E27FC236}">
                  <a16:creationId xmlns:a16="http://schemas.microsoft.com/office/drawing/2014/main" id="{0A2C5E1A-992F-8586-01C8-12CE9F0841AA}"/>
                </a:ext>
              </a:extLst>
            </p:cNvPr>
            <p:cNvSpPr txBox="1"/>
            <p:nvPr/>
          </p:nvSpPr>
          <p:spPr>
            <a:xfrm>
              <a:off x="7184311" y="3646697"/>
              <a:ext cx="1323010"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Inspect </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Outcome</a:t>
              </a:r>
            </a:p>
          </p:txBody>
        </p:sp>
        <p:sp>
          <p:nvSpPr>
            <p:cNvPr id="85" name="TextBox 84">
              <a:extLst>
                <a:ext uri="{FF2B5EF4-FFF2-40B4-BE49-F238E27FC236}">
                  <a16:creationId xmlns:a16="http://schemas.microsoft.com/office/drawing/2014/main" id="{7EE4B060-FB62-BB89-4D49-FB81457B4F1D}"/>
                </a:ext>
              </a:extLst>
            </p:cNvPr>
            <p:cNvSpPr txBox="1"/>
            <p:nvPr/>
          </p:nvSpPr>
          <p:spPr>
            <a:xfrm>
              <a:off x="4904639" y="5327506"/>
              <a:ext cx="2279671" cy="400110"/>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Execute Scenario</a:t>
              </a:r>
            </a:p>
          </p:txBody>
        </p:sp>
        <p:sp>
          <p:nvSpPr>
            <p:cNvPr id="6" name="Rounded Rectangle 5">
              <a:extLst>
                <a:ext uri="{FF2B5EF4-FFF2-40B4-BE49-F238E27FC236}">
                  <a16:creationId xmlns:a16="http://schemas.microsoft.com/office/drawing/2014/main" id="{CC4ECD69-D190-B238-AC8E-942B3D90057A}"/>
                </a:ext>
              </a:extLst>
            </p:cNvPr>
            <p:cNvSpPr/>
            <p:nvPr/>
          </p:nvSpPr>
          <p:spPr>
            <a:xfrm>
              <a:off x="2436134" y="2313819"/>
              <a:ext cx="7255514" cy="3381032"/>
            </a:xfrm>
            <a:prstGeom prst="roundRect">
              <a:avLst/>
            </a:prstGeom>
            <a:noFill/>
            <a:ln w="508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24FCFE1-2CD8-D498-EA1C-586025889497}"/>
                </a:ext>
              </a:extLst>
            </p:cNvPr>
            <p:cNvSpPr/>
            <p:nvPr/>
          </p:nvSpPr>
          <p:spPr>
            <a:xfrm>
              <a:off x="2798972" y="2428879"/>
              <a:ext cx="1564856" cy="452396"/>
            </a:xfrm>
            <a:prstGeom prst="roundRect">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VetIoT</a:t>
              </a:r>
            </a:p>
          </p:txBody>
        </p:sp>
      </p:grpSp>
      <p:sp>
        <p:nvSpPr>
          <p:cNvPr id="24" name="Title 1">
            <a:extLst>
              <a:ext uri="{FF2B5EF4-FFF2-40B4-BE49-F238E27FC236}">
                <a16:creationId xmlns:a16="http://schemas.microsoft.com/office/drawing/2014/main" id="{CCE0AB6B-89BE-C510-DBAF-8067DC94349C}"/>
              </a:ext>
            </a:extLst>
          </p:cNvPr>
          <p:cNvSpPr txBox="1">
            <a:spLocks/>
          </p:cNvSpPr>
          <p:nvPr/>
        </p:nvSpPr>
        <p:spPr>
          <a:xfrm>
            <a:off x="838200" y="54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a:lstStyle>
          <a:p>
            <a:r>
              <a:rPr lang="en-US" dirty="0">
                <a:latin typeface="Times New Roman" panose="02020603050405020304" pitchFamily="18" charset="0"/>
              </a:rPr>
              <a:t>Manual Evaluation Methodology</a:t>
            </a:r>
          </a:p>
        </p:txBody>
      </p:sp>
      <p:sp>
        <p:nvSpPr>
          <p:cNvPr id="26" name="TextBox 25">
            <a:extLst>
              <a:ext uri="{FF2B5EF4-FFF2-40B4-BE49-F238E27FC236}">
                <a16:creationId xmlns:a16="http://schemas.microsoft.com/office/drawing/2014/main" id="{C45362F8-F6FC-5244-5357-FB4806CBA246}"/>
              </a:ext>
            </a:extLst>
          </p:cNvPr>
          <p:cNvSpPr txBox="1"/>
          <p:nvPr/>
        </p:nvSpPr>
        <p:spPr>
          <a:xfrm rot="20880000">
            <a:off x="603504" y="182880"/>
            <a:ext cx="2806921" cy="769441"/>
          </a:xfrm>
          <a:prstGeom prst="rect">
            <a:avLst/>
          </a:prstGeom>
          <a:noFill/>
        </p:spPr>
        <p:txBody>
          <a:bodyPr wrap="square" rtlCol="0">
            <a:spAutoFit/>
          </a:bodyPr>
          <a:lstStyle/>
          <a:p>
            <a:pPr algn="ctr"/>
            <a:r>
              <a:rPr lang="en-US" sz="44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Automated</a:t>
            </a:r>
          </a:p>
        </p:txBody>
      </p:sp>
      <p:cxnSp>
        <p:nvCxnSpPr>
          <p:cNvPr id="7" name="Straight Connector 6">
            <a:extLst>
              <a:ext uri="{FF2B5EF4-FFF2-40B4-BE49-F238E27FC236}">
                <a16:creationId xmlns:a16="http://schemas.microsoft.com/office/drawing/2014/main" id="{402927FC-C35E-1B52-BD06-CEABB4CCB750}"/>
              </a:ext>
            </a:extLst>
          </p:cNvPr>
          <p:cNvCxnSpPr>
            <a:cxnSpLocks/>
          </p:cNvCxnSpPr>
          <p:nvPr/>
        </p:nvCxnSpPr>
        <p:spPr>
          <a:xfrm flipV="1">
            <a:off x="851381" y="1003777"/>
            <a:ext cx="1809317" cy="39188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DD59-6EB4-794B-9C18-898AEC0ED609}"/>
              </a:ext>
            </a:extLst>
          </p:cNvPr>
          <p:cNvSpPr>
            <a:spLocks noGrp="1"/>
          </p:cNvSpPr>
          <p:nvPr>
            <p:ph type="title"/>
          </p:nvPr>
        </p:nvSpPr>
        <p:spPr>
          <a:xfrm>
            <a:off x="838200" y="548640"/>
            <a:ext cx="10515600" cy="1325563"/>
          </a:xfrm>
        </p:spPr>
        <p:txBody>
          <a:bodyPr/>
          <a:lstStyle/>
          <a:p>
            <a:r>
              <a:rPr lang="en-US" dirty="0"/>
              <a:t>VetIoT: Automatic Evaluation Platform</a:t>
            </a:r>
          </a:p>
        </p:txBody>
      </p:sp>
      <p:sp>
        <p:nvSpPr>
          <p:cNvPr id="3" name="Date Placeholder 2">
            <a:extLst>
              <a:ext uri="{FF2B5EF4-FFF2-40B4-BE49-F238E27FC236}">
                <a16:creationId xmlns:a16="http://schemas.microsoft.com/office/drawing/2014/main" id="{5149D506-4555-3B08-B2BD-2E8AF2F6930D}"/>
              </a:ext>
            </a:extLst>
          </p:cNvPr>
          <p:cNvSpPr>
            <a:spLocks noGrp="1"/>
          </p:cNvSpPr>
          <p:nvPr>
            <p:ph type="dt" sz="half" idx="10"/>
          </p:nvPr>
        </p:nvSpPr>
        <p:spPr/>
        <p:txBody>
          <a:bodyPr/>
          <a:lstStyle/>
          <a:p>
            <a:fld id="{C8CD09DB-1500-3242-9633-C3D235200F5C}" type="datetime1">
              <a:rPr lang="en-US" smtClean="0"/>
              <a:t>10/3/23</a:t>
            </a:fld>
            <a:endParaRPr lang="en-US" dirty="0"/>
          </a:p>
        </p:txBody>
      </p:sp>
      <p:sp>
        <p:nvSpPr>
          <p:cNvPr id="4" name="Footer Placeholder 3">
            <a:extLst>
              <a:ext uri="{FF2B5EF4-FFF2-40B4-BE49-F238E27FC236}">
                <a16:creationId xmlns:a16="http://schemas.microsoft.com/office/drawing/2014/main" id="{1E7A38B2-4A4A-C00E-5D4C-96FE46F12A37}"/>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9E5D3410-503A-6B39-4109-7EBFD9CC6CCB}"/>
              </a:ext>
            </a:extLst>
          </p:cNvPr>
          <p:cNvSpPr>
            <a:spLocks noGrp="1"/>
          </p:cNvSpPr>
          <p:nvPr>
            <p:ph type="sldNum" sz="quarter" idx="12"/>
          </p:nvPr>
        </p:nvSpPr>
        <p:spPr/>
        <p:txBody>
          <a:bodyPr/>
          <a:lstStyle/>
          <a:p>
            <a:fld id="{81304749-C1B2-684D-B9E9-43686D8D1F70}" type="slidenum">
              <a:rPr lang="en-US" smtClean="0"/>
              <a:pPr/>
              <a:t>12</a:t>
            </a:fld>
            <a:endParaRPr lang="en-US" dirty="0"/>
          </a:p>
        </p:txBody>
      </p:sp>
      <p:grpSp>
        <p:nvGrpSpPr>
          <p:cNvPr id="23" name="Group 22">
            <a:extLst>
              <a:ext uri="{FF2B5EF4-FFF2-40B4-BE49-F238E27FC236}">
                <a16:creationId xmlns:a16="http://schemas.microsoft.com/office/drawing/2014/main" id="{2B6803AB-056E-382D-9BF7-1B0C1FC77F9E}"/>
              </a:ext>
            </a:extLst>
          </p:cNvPr>
          <p:cNvGrpSpPr/>
          <p:nvPr/>
        </p:nvGrpSpPr>
        <p:grpSpPr>
          <a:xfrm>
            <a:off x="932688" y="2215181"/>
            <a:ext cx="10257971" cy="3413797"/>
            <a:chOff x="968829" y="2313819"/>
            <a:chExt cx="10257971" cy="3413797"/>
          </a:xfrm>
        </p:grpSpPr>
        <p:pic>
          <p:nvPicPr>
            <p:cNvPr id="21" name="Picture 20" descr="A cartoon of a person thinking&#10;&#10;Description automatically generated">
              <a:extLst>
                <a:ext uri="{FF2B5EF4-FFF2-40B4-BE49-F238E27FC236}">
                  <a16:creationId xmlns:a16="http://schemas.microsoft.com/office/drawing/2014/main" id="{E538FC4D-DC58-4E43-BE95-CC4F71FD57A0}"/>
                </a:ext>
              </a:extLst>
            </p:cNvPr>
            <p:cNvPicPr>
              <a:picLocks noChangeAspect="1"/>
            </p:cNvPicPr>
            <p:nvPr/>
          </p:nvPicPr>
          <p:blipFill>
            <a:blip r:embed="rId3"/>
            <a:stretch>
              <a:fillRect/>
            </a:stretch>
          </p:blipFill>
          <p:spPr>
            <a:xfrm>
              <a:off x="2500350" y="3436582"/>
              <a:ext cx="1227075" cy="1081451"/>
            </a:xfrm>
            <a:prstGeom prst="rect">
              <a:avLst/>
            </a:prstGeom>
          </p:spPr>
        </p:pic>
        <p:sp>
          <p:nvSpPr>
            <p:cNvPr id="31" name="TextBox 30">
              <a:extLst>
                <a:ext uri="{FF2B5EF4-FFF2-40B4-BE49-F238E27FC236}">
                  <a16:creationId xmlns:a16="http://schemas.microsoft.com/office/drawing/2014/main" id="{91D65903-26AE-62F7-6F9C-FE2D0907A308}"/>
                </a:ext>
              </a:extLst>
            </p:cNvPr>
            <p:cNvSpPr txBox="1"/>
            <p:nvPr/>
          </p:nvSpPr>
          <p:spPr>
            <a:xfrm>
              <a:off x="4758152" y="3519245"/>
              <a:ext cx="2497891"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Setup / Initialize</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testbed</a:t>
              </a:r>
            </a:p>
          </p:txBody>
        </p:sp>
        <p:grpSp>
          <p:nvGrpSpPr>
            <p:cNvPr id="69" name="Group 68">
              <a:extLst>
                <a:ext uri="{FF2B5EF4-FFF2-40B4-BE49-F238E27FC236}">
                  <a16:creationId xmlns:a16="http://schemas.microsoft.com/office/drawing/2014/main" id="{B2A83034-95B6-F3FD-CC3A-F06FA6A4E284}"/>
                </a:ext>
              </a:extLst>
            </p:cNvPr>
            <p:cNvGrpSpPr>
              <a:grpSpLocks noChangeAspect="1"/>
            </p:cNvGrpSpPr>
            <p:nvPr/>
          </p:nvGrpSpPr>
          <p:grpSpPr>
            <a:xfrm>
              <a:off x="5431264" y="2419785"/>
              <a:ext cx="1227400" cy="1201135"/>
              <a:chOff x="5282398" y="1484863"/>
              <a:chExt cx="1609344" cy="1786975"/>
            </a:xfrm>
          </p:grpSpPr>
          <p:pic>
            <p:nvPicPr>
              <p:cNvPr id="46" name="Picture 45" descr="A screenshot of a device&#10;&#10;Description automatically generated">
                <a:extLst>
                  <a:ext uri="{FF2B5EF4-FFF2-40B4-BE49-F238E27FC236}">
                    <a16:creationId xmlns:a16="http://schemas.microsoft.com/office/drawing/2014/main" id="{CF559BF5-1466-051D-AAE3-AB91ECDDE1B4}"/>
                  </a:ext>
                </a:extLst>
              </p:cNvPr>
              <p:cNvPicPr>
                <a:picLocks noChangeAspect="1"/>
              </p:cNvPicPr>
              <p:nvPr/>
            </p:nvPicPr>
            <p:blipFill>
              <a:blip r:embed="rId4"/>
              <a:stretch>
                <a:fillRect/>
              </a:stretch>
            </p:blipFill>
            <p:spPr>
              <a:xfrm>
                <a:off x="5282398" y="1484863"/>
                <a:ext cx="1609344" cy="1609344"/>
              </a:xfrm>
              <a:prstGeom prst="rect">
                <a:avLst/>
              </a:prstGeom>
            </p:spPr>
          </p:pic>
          <p:pic>
            <p:nvPicPr>
              <p:cNvPr id="48" name="Picture 47" descr="A hand pointing at a screen&#10;&#10;Description automatically generated">
                <a:extLst>
                  <a:ext uri="{FF2B5EF4-FFF2-40B4-BE49-F238E27FC236}">
                    <a16:creationId xmlns:a16="http://schemas.microsoft.com/office/drawing/2014/main" id="{D16477F0-1BB3-1548-D439-1CE7775E194A}"/>
                  </a:ext>
                </a:extLst>
              </p:cNvPr>
              <p:cNvPicPr>
                <a:picLocks noChangeAspect="1"/>
              </p:cNvPicPr>
              <p:nvPr/>
            </p:nvPicPr>
            <p:blipFill>
              <a:blip r:embed="rId5"/>
              <a:stretch>
                <a:fillRect/>
              </a:stretch>
            </p:blipFill>
            <p:spPr>
              <a:xfrm>
                <a:off x="5803013" y="2723347"/>
                <a:ext cx="548491" cy="548491"/>
              </a:xfrm>
              <a:prstGeom prst="rect">
                <a:avLst/>
              </a:prstGeom>
            </p:spPr>
          </p:pic>
        </p:grpSp>
        <p:pic>
          <p:nvPicPr>
            <p:cNvPr id="55" name="Picture 54" descr="A magnifying glass and a check mark&#10;&#10;Description automatically generated">
              <a:extLst>
                <a:ext uri="{FF2B5EF4-FFF2-40B4-BE49-F238E27FC236}">
                  <a16:creationId xmlns:a16="http://schemas.microsoft.com/office/drawing/2014/main" id="{8E32C5C3-29FE-1E89-7810-576EA95244ED}"/>
                </a:ext>
              </a:extLst>
            </p:cNvPr>
            <p:cNvPicPr>
              <a:picLocks noChangeAspect="1"/>
            </p:cNvPicPr>
            <p:nvPr/>
          </p:nvPicPr>
          <p:blipFill>
            <a:blip r:embed="rId6"/>
            <a:stretch>
              <a:fillRect/>
            </a:stretch>
          </p:blipFill>
          <p:spPr>
            <a:xfrm>
              <a:off x="8464573" y="3436582"/>
              <a:ext cx="1227075" cy="1081452"/>
            </a:xfrm>
            <a:prstGeom prst="rect">
              <a:avLst/>
            </a:prstGeom>
          </p:spPr>
        </p:pic>
        <p:grpSp>
          <p:nvGrpSpPr>
            <p:cNvPr id="68" name="Group 67">
              <a:extLst>
                <a:ext uri="{FF2B5EF4-FFF2-40B4-BE49-F238E27FC236}">
                  <a16:creationId xmlns:a16="http://schemas.microsoft.com/office/drawing/2014/main" id="{4BF47874-3657-709A-649B-786B503EE7E2}"/>
                </a:ext>
              </a:extLst>
            </p:cNvPr>
            <p:cNvGrpSpPr/>
            <p:nvPr/>
          </p:nvGrpSpPr>
          <p:grpSpPr>
            <a:xfrm>
              <a:off x="5398128" y="4317680"/>
              <a:ext cx="1227075" cy="1088970"/>
              <a:chOff x="5430008" y="4523483"/>
              <a:chExt cx="1627200" cy="1638513"/>
            </a:xfrm>
          </p:grpSpPr>
          <p:pic>
            <p:nvPicPr>
              <p:cNvPr id="57" name="Picture 56" descr="A black background with a black square&#10;&#10;Description automatically generated with medium confidence">
                <a:extLst>
                  <a:ext uri="{FF2B5EF4-FFF2-40B4-BE49-F238E27FC236}">
                    <a16:creationId xmlns:a16="http://schemas.microsoft.com/office/drawing/2014/main" id="{25C29661-9944-DF13-8881-B8B9ED958977}"/>
                  </a:ext>
                </a:extLst>
              </p:cNvPr>
              <p:cNvPicPr>
                <a:picLocks noChangeAspect="1"/>
              </p:cNvPicPr>
              <p:nvPr/>
            </p:nvPicPr>
            <p:blipFill>
              <a:blip r:embed="rId7"/>
              <a:stretch>
                <a:fillRect/>
              </a:stretch>
            </p:blipFill>
            <p:spPr>
              <a:xfrm>
                <a:off x="5430008" y="4523483"/>
                <a:ext cx="1627200" cy="1627200"/>
              </a:xfrm>
              <a:prstGeom prst="rect">
                <a:avLst/>
              </a:prstGeom>
            </p:spPr>
          </p:pic>
          <p:pic>
            <p:nvPicPr>
              <p:cNvPr id="63" name="Picture 62" descr="A hand pressing a button&#10;&#10;Description automatically generated">
                <a:extLst>
                  <a:ext uri="{FF2B5EF4-FFF2-40B4-BE49-F238E27FC236}">
                    <a16:creationId xmlns:a16="http://schemas.microsoft.com/office/drawing/2014/main" id="{FFF370BE-B649-103B-C460-58FBD1889568}"/>
                  </a:ext>
                </a:extLst>
              </p:cNvPr>
              <p:cNvPicPr>
                <a:picLocks noChangeAspect="1"/>
              </p:cNvPicPr>
              <p:nvPr/>
            </p:nvPicPr>
            <p:blipFill>
              <a:blip r:embed="rId8"/>
              <a:stretch>
                <a:fillRect/>
              </a:stretch>
            </p:blipFill>
            <p:spPr>
              <a:xfrm>
                <a:off x="6199632" y="5166651"/>
                <a:ext cx="822960" cy="822960"/>
              </a:xfrm>
              <a:prstGeom prst="rect">
                <a:avLst/>
              </a:prstGeom>
            </p:spPr>
          </p:pic>
          <p:pic>
            <p:nvPicPr>
              <p:cNvPr id="65" name="Picture 64" descr="A red and grey button with a black background&#10;&#10;Description automatically generated">
                <a:extLst>
                  <a:ext uri="{FF2B5EF4-FFF2-40B4-BE49-F238E27FC236}">
                    <a16:creationId xmlns:a16="http://schemas.microsoft.com/office/drawing/2014/main" id="{1C1CC144-9818-8DD8-C236-EB0F6C059AA6}"/>
                  </a:ext>
                </a:extLst>
              </p:cNvPr>
              <p:cNvPicPr>
                <a:picLocks noChangeAspect="1"/>
              </p:cNvPicPr>
              <p:nvPr/>
            </p:nvPicPr>
            <p:blipFill>
              <a:blip r:embed="rId9"/>
              <a:stretch>
                <a:fillRect/>
              </a:stretch>
            </p:blipFill>
            <p:spPr>
              <a:xfrm>
                <a:off x="5540151" y="4929356"/>
                <a:ext cx="659481" cy="659481"/>
              </a:xfrm>
              <a:prstGeom prst="rect">
                <a:avLst/>
              </a:prstGeom>
            </p:spPr>
          </p:pic>
          <p:pic>
            <p:nvPicPr>
              <p:cNvPr id="67" name="Picture 66" descr="A green and grey switch with a black background&#10;&#10;Description automatically generated">
                <a:extLst>
                  <a:ext uri="{FF2B5EF4-FFF2-40B4-BE49-F238E27FC236}">
                    <a16:creationId xmlns:a16="http://schemas.microsoft.com/office/drawing/2014/main" id="{8275A9F5-3F2B-2903-A5B5-5D9F086DB2FD}"/>
                  </a:ext>
                </a:extLst>
              </p:cNvPr>
              <p:cNvPicPr>
                <a:picLocks noChangeAspect="1"/>
              </p:cNvPicPr>
              <p:nvPr/>
            </p:nvPicPr>
            <p:blipFill>
              <a:blip r:embed="rId10"/>
              <a:stretch>
                <a:fillRect/>
              </a:stretch>
            </p:blipFill>
            <p:spPr>
              <a:xfrm>
                <a:off x="5556314" y="5498276"/>
                <a:ext cx="663720" cy="663720"/>
              </a:xfrm>
              <a:prstGeom prst="rect">
                <a:avLst/>
              </a:prstGeom>
            </p:spPr>
          </p:pic>
        </p:grpSp>
        <p:sp>
          <p:nvSpPr>
            <p:cNvPr id="71" name="Bent Arrow 70">
              <a:extLst>
                <a:ext uri="{FF2B5EF4-FFF2-40B4-BE49-F238E27FC236}">
                  <a16:creationId xmlns:a16="http://schemas.microsoft.com/office/drawing/2014/main" id="{DA30CEC9-F791-E3F0-32BB-FA6AE2571A21}"/>
                </a:ext>
              </a:extLst>
            </p:cNvPr>
            <p:cNvSpPr/>
            <p:nvPr/>
          </p:nvSpPr>
          <p:spPr>
            <a:xfrm rot="10800000" flipV="1">
              <a:off x="6583730" y="2868575"/>
              <a:ext cx="2497892" cy="546955"/>
            </a:xfrm>
            <a:prstGeom prst="bentArrow">
              <a:avLst>
                <a:gd name="adj1" fmla="val 11133"/>
                <a:gd name="adj2" fmla="val 14557"/>
                <a:gd name="adj3" fmla="val 25000"/>
                <a:gd name="adj4" fmla="val 91010"/>
              </a:avLst>
            </a:prstGeom>
            <a:solidFill>
              <a:schemeClr val="accent2">
                <a:lumMod val="60000"/>
                <a:lumOff val="40000"/>
              </a:schemeClr>
            </a:solidFill>
            <a:ln w="25400" cap="flat">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109959DC-CFE1-2060-A958-C02442065C52}"/>
                </a:ext>
              </a:extLst>
            </p:cNvPr>
            <p:cNvSpPr/>
            <p:nvPr/>
          </p:nvSpPr>
          <p:spPr>
            <a:xfrm flipV="1">
              <a:off x="2900236" y="4499330"/>
              <a:ext cx="2471788" cy="546955"/>
            </a:xfrm>
            <a:prstGeom prst="bentArrow">
              <a:avLst>
                <a:gd name="adj1" fmla="val 11133"/>
                <a:gd name="adj2" fmla="val 14035"/>
                <a:gd name="adj3" fmla="val 25000"/>
                <a:gd name="adj4" fmla="val 91532"/>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ent Arrow 80">
              <a:extLst>
                <a:ext uri="{FF2B5EF4-FFF2-40B4-BE49-F238E27FC236}">
                  <a16:creationId xmlns:a16="http://schemas.microsoft.com/office/drawing/2014/main" id="{2F416543-8B21-C426-42A0-037327C322A4}"/>
                </a:ext>
              </a:extLst>
            </p:cNvPr>
            <p:cNvSpPr/>
            <p:nvPr/>
          </p:nvSpPr>
          <p:spPr>
            <a:xfrm rot="16200000" flipH="1">
              <a:off x="3871317" y="1962256"/>
              <a:ext cx="546955" cy="2496173"/>
            </a:xfrm>
            <a:prstGeom prst="bentArrow">
              <a:avLst>
                <a:gd name="adj1" fmla="val 12928"/>
                <a:gd name="adj2" fmla="val 16299"/>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Bent Arrow 81">
              <a:extLst>
                <a:ext uri="{FF2B5EF4-FFF2-40B4-BE49-F238E27FC236}">
                  <a16:creationId xmlns:a16="http://schemas.microsoft.com/office/drawing/2014/main" id="{CA1BBFD2-8BF4-D481-6AA9-661E27B5145D}"/>
                </a:ext>
              </a:extLst>
            </p:cNvPr>
            <p:cNvSpPr/>
            <p:nvPr/>
          </p:nvSpPr>
          <p:spPr>
            <a:xfrm rot="5400000" flipH="1">
              <a:off x="7644518" y="3443972"/>
              <a:ext cx="546955" cy="2496173"/>
            </a:xfrm>
            <a:prstGeom prst="bentArrow">
              <a:avLst>
                <a:gd name="adj1" fmla="val 12928"/>
                <a:gd name="adj2" fmla="val 13654"/>
                <a:gd name="adj3" fmla="val 25000"/>
                <a:gd name="adj4" fmla="val 75000"/>
              </a:avLst>
            </a:prstGeom>
            <a:solidFill>
              <a:schemeClr val="accent2">
                <a:lumMod val="60000"/>
                <a:lumOff val="40000"/>
              </a:schemeClr>
            </a:solidFill>
            <a:ln w="254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A77FA657-A3BC-CDF6-6E18-719C819899DE}"/>
                </a:ext>
              </a:extLst>
            </p:cNvPr>
            <p:cNvSpPr txBox="1"/>
            <p:nvPr/>
          </p:nvSpPr>
          <p:spPr>
            <a:xfrm>
              <a:off x="3362744" y="3857511"/>
              <a:ext cx="1541894" cy="707886"/>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Test </a:t>
              </a:r>
            </a:p>
            <a:p>
              <a:r>
                <a:rPr lang="en-US" sz="2000" dirty="0">
                  <a:latin typeface="Times New Roman" panose="02020603050405020304" pitchFamily="18" charset="0"/>
                  <a:ea typeface="Open Sans" panose="020B0606030504020204" pitchFamily="34" charset="0"/>
                  <a:cs typeface="Times New Roman" panose="02020603050405020304" pitchFamily="18" charset="0"/>
                </a:rPr>
                <a:t>Scenario?</a:t>
              </a:r>
            </a:p>
          </p:txBody>
        </p:sp>
        <p:sp>
          <p:nvSpPr>
            <p:cNvPr id="84" name="TextBox 83">
              <a:extLst>
                <a:ext uri="{FF2B5EF4-FFF2-40B4-BE49-F238E27FC236}">
                  <a16:creationId xmlns:a16="http://schemas.microsoft.com/office/drawing/2014/main" id="{0A2C5E1A-992F-8586-01C8-12CE9F0841AA}"/>
                </a:ext>
              </a:extLst>
            </p:cNvPr>
            <p:cNvSpPr txBox="1"/>
            <p:nvPr/>
          </p:nvSpPr>
          <p:spPr>
            <a:xfrm>
              <a:off x="7184311" y="3646697"/>
              <a:ext cx="1323010" cy="707886"/>
            </a:xfrm>
            <a:prstGeom prst="rect">
              <a:avLst/>
            </a:prstGeom>
            <a:noFill/>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Inspect </a:t>
              </a:r>
            </a:p>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Outcome</a:t>
              </a:r>
            </a:p>
          </p:txBody>
        </p:sp>
        <p:sp>
          <p:nvSpPr>
            <p:cNvPr id="85" name="TextBox 84">
              <a:extLst>
                <a:ext uri="{FF2B5EF4-FFF2-40B4-BE49-F238E27FC236}">
                  <a16:creationId xmlns:a16="http://schemas.microsoft.com/office/drawing/2014/main" id="{7EE4B060-FB62-BB89-4D49-FB81457B4F1D}"/>
                </a:ext>
              </a:extLst>
            </p:cNvPr>
            <p:cNvSpPr txBox="1"/>
            <p:nvPr/>
          </p:nvSpPr>
          <p:spPr>
            <a:xfrm>
              <a:off x="4904639" y="5327506"/>
              <a:ext cx="2279671" cy="400110"/>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Execute Scenario</a:t>
              </a:r>
            </a:p>
          </p:txBody>
        </p:sp>
        <p:sp>
          <p:nvSpPr>
            <p:cNvPr id="6" name="Rounded Rectangle 5">
              <a:extLst>
                <a:ext uri="{FF2B5EF4-FFF2-40B4-BE49-F238E27FC236}">
                  <a16:creationId xmlns:a16="http://schemas.microsoft.com/office/drawing/2014/main" id="{CC4ECD69-D190-B238-AC8E-942B3D90057A}"/>
                </a:ext>
              </a:extLst>
            </p:cNvPr>
            <p:cNvSpPr/>
            <p:nvPr/>
          </p:nvSpPr>
          <p:spPr>
            <a:xfrm>
              <a:off x="2436134" y="2313819"/>
              <a:ext cx="7255514" cy="3381032"/>
            </a:xfrm>
            <a:prstGeom prst="roundRect">
              <a:avLst/>
            </a:prstGeom>
            <a:noFill/>
            <a:ln w="508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D24FCFE1-2CD8-D498-EA1C-586025889497}"/>
                </a:ext>
              </a:extLst>
            </p:cNvPr>
            <p:cNvSpPr/>
            <p:nvPr/>
          </p:nvSpPr>
          <p:spPr>
            <a:xfrm>
              <a:off x="2798972" y="2428879"/>
              <a:ext cx="1564856" cy="452396"/>
            </a:xfrm>
            <a:prstGeom prst="roundRect">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VetIoT</a:t>
              </a:r>
            </a:p>
          </p:txBody>
        </p:sp>
        <p:sp>
          <p:nvSpPr>
            <p:cNvPr id="11" name="Rectangle 10">
              <a:extLst>
                <a:ext uri="{FF2B5EF4-FFF2-40B4-BE49-F238E27FC236}">
                  <a16:creationId xmlns:a16="http://schemas.microsoft.com/office/drawing/2014/main" id="{ABBD0711-0454-AC96-DB6D-4F8A6C3DA535}"/>
                </a:ext>
              </a:extLst>
            </p:cNvPr>
            <p:cNvSpPr/>
            <p:nvPr/>
          </p:nvSpPr>
          <p:spPr>
            <a:xfrm>
              <a:off x="968829" y="4263499"/>
              <a:ext cx="1064135" cy="9032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Target IoT</a:t>
              </a:r>
            </a:p>
            <a:p>
              <a:pPr algn="ctr"/>
              <a:r>
                <a:rPr lang="en-US" sz="2000" b="1" dirty="0">
                  <a:latin typeface="Times New Roman" panose="02020603050405020304" pitchFamily="18" charset="0"/>
                  <a:cs typeface="Times New Roman" panose="02020603050405020304" pitchFamily="18" charset="0"/>
                </a:rPr>
                <a:t>Defense</a:t>
              </a:r>
            </a:p>
          </p:txBody>
        </p:sp>
        <p:grpSp>
          <p:nvGrpSpPr>
            <p:cNvPr id="12" name="Group 11">
              <a:extLst>
                <a:ext uri="{FF2B5EF4-FFF2-40B4-BE49-F238E27FC236}">
                  <a16:creationId xmlns:a16="http://schemas.microsoft.com/office/drawing/2014/main" id="{4C173AAE-311D-36CA-B67B-C65807DDB44B}"/>
                </a:ext>
              </a:extLst>
            </p:cNvPr>
            <p:cNvGrpSpPr/>
            <p:nvPr/>
          </p:nvGrpSpPr>
          <p:grpSpPr>
            <a:xfrm>
              <a:off x="968829" y="2667000"/>
              <a:ext cx="1064135" cy="873352"/>
              <a:chOff x="857249" y="2498271"/>
              <a:chExt cx="1510393" cy="998309"/>
            </a:xfrm>
          </p:grpSpPr>
          <p:sp>
            <p:nvSpPr>
              <p:cNvPr id="14" name="Snip Single Corner Rectangle 13">
                <a:extLst>
                  <a:ext uri="{FF2B5EF4-FFF2-40B4-BE49-F238E27FC236}">
                    <a16:creationId xmlns:a16="http://schemas.microsoft.com/office/drawing/2014/main" id="{D4CED0D2-4824-910E-F2E2-C95DBF11DC79}"/>
                  </a:ext>
                </a:extLst>
              </p:cNvPr>
              <p:cNvSpPr/>
              <p:nvPr/>
            </p:nvSpPr>
            <p:spPr>
              <a:xfrm>
                <a:off x="968828" y="2498271"/>
                <a:ext cx="1398814" cy="930729"/>
              </a:xfrm>
              <a:prstGeom prst="snip1Rect">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Test</a:t>
                </a:r>
                <a:br>
                  <a:rPr lang="en-US" sz="2000" b="1"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Config</a:t>
                </a:r>
              </a:p>
            </p:txBody>
          </p:sp>
          <p:sp>
            <p:nvSpPr>
              <p:cNvPr id="15" name="Snip Single Corner Rectangle 14">
                <a:extLst>
                  <a:ext uri="{FF2B5EF4-FFF2-40B4-BE49-F238E27FC236}">
                    <a16:creationId xmlns:a16="http://schemas.microsoft.com/office/drawing/2014/main" id="{1939823E-0551-B7CF-183F-3800B44D8776}"/>
                  </a:ext>
                </a:extLst>
              </p:cNvPr>
              <p:cNvSpPr/>
              <p:nvPr/>
            </p:nvSpPr>
            <p:spPr>
              <a:xfrm>
                <a:off x="857249" y="2565851"/>
                <a:ext cx="1398814" cy="930729"/>
              </a:xfrm>
              <a:prstGeom prst="snip1Rect">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Setup</a:t>
                </a:r>
                <a:br>
                  <a:rPr lang="en-US" sz="2000" b="1"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Config</a:t>
                </a:r>
              </a:p>
            </p:txBody>
          </p:sp>
        </p:grpSp>
        <p:sp>
          <p:nvSpPr>
            <p:cNvPr id="16" name="Multidocument 15">
              <a:extLst>
                <a:ext uri="{FF2B5EF4-FFF2-40B4-BE49-F238E27FC236}">
                  <a16:creationId xmlns:a16="http://schemas.microsoft.com/office/drawing/2014/main" id="{2D3FCFFE-4A07-2FE0-2399-378BD8F7505A}"/>
                </a:ext>
              </a:extLst>
            </p:cNvPr>
            <p:cNvSpPr/>
            <p:nvPr/>
          </p:nvSpPr>
          <p:spPr>
            <a:xfrm>
              <a:off x="9982200" y="3620920"/>
              <a:ext cx="1244600" cy="765910"/>
            </a:xfrm>
            <a:prstGeom prst="flowChartMultidocument">
              <a:avLst/>
            </a:prstGeom>
            <a:solidFill>
              <a:srgbClr val="FFB3AB"/>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Reports</a:t>
              </a:r>
            </a:p>
          </p:txBody>
        </p:sp>
        <p:cxnSp>
          <p:nvCxnSpPr>
            <p:cNvPr id="17" name="Straight Arrow Connector 16">
              <a:extLst>
                <a:ext uri="{FF2B5EF4-FFF2-40B4-BE49-F238E27FC236}">
                  <a16:creationId xmlns:a16="http://schemas.microsoft.com/office/drawing/2014/main" id="{9CDFDB7D-4A5D-A410-21D6-D8D122E6A7EE}"/>
                </a:ext>
              </a:extLst>
            </p:cNvPr>
            <p:cNvCxnSpPr>
              <a:cxnSpLocks/>
            </p:cNvCxnSpPr>
            <p:nvPr/>
          </p:nvCxnSpPr>
          <p:spPr>
            <a:xfrm>
              <a:off x="2032964" y="3134407"/>
              <a:ext cx="403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3376BE-E8B5-06DF-DF87-8BBEEBC10C71}"/>
                </a:ext>
              </a:extLst>
            </p:cNvPr>
            <p:cNvCxnSpPr>
              <a:cxnSpLocks/>
            </p:cNvCxnSpPr>
            <p:nvPr/>
          </p:nvCxnSpPr>
          <p:spPr>
            <a:xfrm>
              <a:off x="2032964" y="4745135"/>
              <a:ext cx="403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08EFE00-DCA7-50F4-E70B-FBACF30CF76F}"/>
                </a:ext>
              </a:extLst>
            </p:cNvPr>
            <p:cNvCxnSpPr>
              <a:cxnSpLocks/>
            </p:cNvCxnSpPr>
            <p:nvPr/>
          </p:nvCxnSpPr>
          <p:spPr>
            <a:xfrm>
              <a:off x="9691648" y="4061507"/>
              <a:ext cx="2905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822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743FCF8F-59E0-BC47-C469-6EA22783BAE2}"/>
              </a:ext>
            </a:extLst>
          </p:cNvPr>
          <p:cNvSpPr txBox="1">
            <a:spLocks/>
          </p:cNvSpPr>
          <p:nvPr/>
        </p:nvSpPr>
        <p:spPr>
          <a:xfrm>
            <a:off x="838199" y="365125"/>
            <a:ext cx="108564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a:lstStyle>
          <a:p>
            <a:r>
              <a:rPr lang="en-US" dirty="0">
                <a:latin typeface="Times New Roman" panose="02020603050405020304" pitchFamily="18" charset="0"/>
              </a:rPr>
              <a:t>VetIoT Architecture</a:t>
            </a:r>
          </a:p>
        </p:txBody>
      </p:sp>
      <p:sp>
        <p:nvSpPr>
          <p:cNvPr id="3" name="Date Placeholder 2">
            <a:extLst>
              <a:ext uri="{FF2B5EF4-FFF2-40B4-BE49-F238E27FC236}">
                <a16:creationId xmlns:a16="http://schemas.microsoft.com/office/drawing/2014/main" id="{1065EBF1-9551-C9C6-83C2-DF4B1FC5B899}"/>
              </a:ext>
            </a:extLst>
          </p:cNvPr>
          <p:cNvSpPr>
            <a:spLocks noGrp="1"/>
          </p:cNvSpPr>
          <p:nvPr>
            <p:ph type="dt" sz="half" idx="10"/>
          </p:nvPr>
        </p:nvSpPr>
        <p:spPr/>
        <p:txBody>
          <a:bodyPr/>
          <a:lstStyle/>
          <a:p>
            <a:fld id="{B216FDEA-20ED-4D4E-A5F4-4ED35BD44C8B}" type="datetime1">
              <a:rPr lang="en-US" smtClean="0"/>
              <a:t>10/3/23</a:t>
            </a:fld>
            <a:endParaRPr lang="en-US" dirty="0"/>
          </a:p>
        </p:txBody>
      </p:sp>
      <p:sp>
        <p:nvSpPr>
          <p:cNvPr id="4" name="Footer Placeholder 3">
            <a:extLst>
              <a:ext uri="{FF2B5EF4-FFF2-40B4-BE49-F238E27FC236}">
                <a16:creationId xmlns:a16="http://schemas.microsoft.com/office/drawing/2014/main" id="{611BB394-9B1E-5D70-57AE-2752D6F312A8}"/>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E95A95EE-762D-D8BB-F642-5743B7960F32}"/>
              </a:ext>
            </a:extLst>
          </p:cNvPr>
          <p:cNvSpPr>
            <a:spLocks noGrp="1"/>
          </p:cNvSpPr>
          <p:nvPr>
            <p:ph type="sldNum" sz="quarter" idx="12"/>
          </p:nvPr>
        </p:nvSpPr>
        <p:spPr/>
        <p:txBody>
          <a:bodyPr/>
          <a:lstStyle/>
          <a:p>
            <a:fld id="{81304749-C1B2-684D-B9E9-43686D8D1F70}" type="slidenum">
              <a:rPr lang="en-US" smtClean="0"/>
              <a:pPr/>
              <a:t>13</a:t>
            </a:fld>
            <a:endParaRPr lang="en-US" dirty="0"/>
          </a:p>
        </p:txBody>
      </p:sp>
      <p:pic>
        <p:nvPicPr>
          <p:cNvPr id="7" name="Picture 6">
            <a:extLst>
              <a:ext uri="{FF2B5EF4-FFF2-40B4-BE49-F238E27FC236}">
                <a16:creationId xmlns:a16="http://schemas.microsoft.com/office/drawing/2014/main" id="{1C53D735-2861-58DB-F9B2-8025E25F2DC8}"/>
              </a:ext>
            </a:extLst>
          </p:cNvPr>
          <p:cNvPicPr>
            <a:picLocks noChangeAspect="1"/>
          </p:cNvPicPr>
          <p:nvPr/>
        </p:nvPicPr>
        <p:blipFill>
          <a:blip r:embed="rId3"/>
          <a:stretch>
            <a:fillRect/>
          </a:stretch>
        </p:blipFill>
        <p:spPr>
          <a:xfrm>
            <a:off x="2765071" y="1690688"/>
            <a:ext cx="6661855" cy="4253579"/>
          </a:xfrm>
          <a:prstGeom prst="rect">
            <a:avLst/>
          </a:prstGeom>
        </p:spPr>
      </p:pic>
    </p:spTree>
    <p:extLst>
      <p:ext uri="{BB962C8B-B14F-4D97-AF65-F5344CB8AC3E}">
        <p14:creationId xmlns:p14="http://schemas.microsoft.com/office/powerpoint/2010/main" val="312185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CBE8-529B-8A7F-2693-D63FC3B19F77}"/>
              </a:ext>
            </a:extLst>
          </p:cNvPr>
          <p:cNvSpPr>
            <a:spLocks noGrp="1"/>
          </p:cNvSpPr>
          <p:nvPr>
            <p:ph type="title"/>
          </p:nvPr>
        </p:nvSpPr>
        <p:spPr/>
        <p:txBody>
          <a:bodyPr/>
          <a:lstStyle/>
          <a:p>
            <a:r>
              <a:rPr lang="en-US" dirty="0"/>
              <a:t>Automated Outcome Inspection</a:t>
            </a:r>
          </a:p>
        </p:txBody>
      </p:sp>
      <p:sp>
        <p:nvSpPr>
          <p:cNvPr id="3" name="Date Placeholder 2">
            <a:extLst>
              <a:ext uri="{FF2B5EF4-FFF2-40B4-BE49-F238E27FC236}">
                <a16:creationId xmlns:a16="http://schemas.microsoft.com/office/drawing/2014/main" id="{D555C308-695E-E814-F30D-E2EF18B6B48F}"/>
              </a:ext>
            </a:extLst>
          </p:cNvPr>
          <p:cNvSpPr>
            <a:spLocks noGrp="1"/>
          </p:cNvSpPr>
          <p:nvPr>
            <p:ph type="dt" sz="half" idx="10"/>
          </p:nvPr>
        </p:nvSpPr>
        <p:spPr/>
        <p:txBody>
          <a:bodyPr/>
          <a:lstStyle/>
          <a:p>
            <a:fld id="{41087CE1-2468-4741-B985-49A98CC1FD3E}" type="datetime1">
              <a:rPr lang="en-US" smtClean="0"/>
              <a:t>10/3/23</a:t>
            </a:fld>
            <a:endParaRPr lang="en-US" dirty="0"/>
          </a:p>
        </p:txBody>
      </p:sp>
      <p:sp>
        <p:nvSpPr>
          <p:cNvPr id="4" name="Footer Placeholder 3">
            <a:extLst>
              <a:ext uri="{FF2B5EF4-FFF2-40B4-BE49-F238E27FC236}">
                <a16:creationId xmlns:a16="http://schemas.microsoft.com/office/drawing/2014/main" id="{FA09CE30-539E-FC87-9360-3F3847537B6B}"/>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5AD84C4D-65F8-EE90-7221-2123A6595523}"/>
              </a:ext>
            </a:extLst>
          </p:cNvPr>
          <p:cNvSpPr>
            <a:spLocks noGrp="1"/>
          </p:cNvSpPr>
          <p:nvPr>
            <p:ph type="sldNum" sz="quarter" idx="12"/>
          </p:nvPr>
        </p:nvSpPr>
        <p:spPr/>
        <p:txBody>
          <a:bodyPr/>
          <a:lstStyle/>
          <a:p>
            <a:fld id="{81304749-C1B2-684D-B9E9-43686D8D1F70}" type="slidenum">
              <a:rPr lang="en-US" smtClean="0"/>
              <a:pPr/>
              <a:t>14</a:t>
            </a:fld>
            <a:endParaRPr lang="en-US" dirty="0"/>
          </a:p>
        </p:txBody>
      </p:sp>
      <p:sp>
        <p:nvSpPr>
          <p:cNvPr id="11" name="Title 1">
            <a:extLst>
              <a:ext uri="{FF2B5EF4-FFF2-40B4-BE49-F238E27FC236}">
                <a16:creationId xmlns:a16="http://schemas.microsoft.com/office/drawing/2014/main" id="{BA71B4E3-1144-BE8E-2218-54ECCBA127FE}"/>
              </a:ext>
            </a:extLst>
          </p:cNvPr>
          <p:cNvSpPr txBox="1">
            <a:spLocks/>
          </p:cNvSpPr>
          <p:nvPr/>
        </p:nvSpPr>
        <p:spPr>
          <a:xfrm>
            <a:off x="838200" y="7197196"/>
            <a:ext cx="10515600" cy="1193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a:lstStyle>
          <a:p>
            <a:endParaRPr lang="en-US" sz="2000" dirty="0">
              <a:latin typeface="Times New Roman" panose="02020603050405020304" pitchFamily="18" charset="0"/>
            </a:endParaRPr>
          </a:p>
        </p:txBody>
      </p:sp>
      <p:pic>
        <p:nvPicPr>
          <p:cNvPr id="9" name="Content Placeholder 8">
            <a:extLst>
              <a:ext uri="{FF2B5EF4-FFF2-40B4-BE49-F238E27FC236}">
                <a16:creationId xmlns:a16="http://schemas.microsoft.com/office/drawing/2014/main" id="{4AA28CAA-F1F6-C204-9160-C43446A5FCCF}"/>
              </a:ext>
            </a:extLst>
          </p:cNvPr>
          <p:cNvPicPr>
            <a:picLocks noGrp="1" noChangeAspect="1"/>
          </p:cNvPicPr>
          <p:nvPr>
            <p:ph idx="1"/>
          </p:nvPr>
        </p:nvPicPr>
        <p:blipFill>
          <a:blip r:embed="rId3"/>
          <a:stretch>
            <a:fillRect/>
          </a:stretch>
        </p:blipFill>
        <p:spPr>
          <a:xfrm>
            <a:off x="970671" y="2221155"/>
            <a:ext cx="7052918" cy="3232588"/>
          </a:xfrm>
        </p:spPr>
      </p:pic>
      <p:sp>
        <p:nvSpPr>
          <p:cNvPr id="7" name="TextBox 6">
            <a:extLst>
              <a:ext uri="{FF2B5EF4-FFF2-40B4-BE49-F238E27FC236}">
                <a16:creationId xmlns:a16="http://schemas.microsoft.com/office/drawing/2014/main" id="{E5D8DE2E-292D-8778-FB52-9C9401A06758}"/>
              </a:ext>
            </a:extLst>
          </p:cNvPr>
          <p:cNvSpPr txBox="1"/>
          <p:nvPr/>
        </p:nvSpPr>
        <p:spPr>
          <a:xfrm>
            <a:off x="7581019" y="2831029"/>
            <a:ext cx="3772781"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Two phase execution:</a:t>
            </a:r>
          </a:p>
          <a:p>
            <a:pPr marL="922338" lvl="1" indent="-465138">
              <a:buFont typeface="+mj-lt"/>
              <a:buAutoNum type="arabicPeriod"/>
            </a:pPr>
            <a:r>
              <a:rPr lang="en-US" sz="2800" dirty="0">
                <a:latin typeface="Times New Roman" panose="02020603050405020304" pitchFamily="18" charset="0"/>
                <a:cs typeface="Times New Roman" panose="02020603050405020304" pitchFamily="18" charset="0"/>
              </a:rPr>
              <a:t>Disabling Defense</a:t>
            </a:r>
          </a:p>
          <a:p>
            <a:pPr marL="922338" lvl="1" indent="-465138">
              <a:buFont typeface="+mj-lt"/>
              <a:buAutoNum type="arabicPeriod"/>
            </a:pPr>
            <a:r>
              <a:rPr lang="en-US" sz="2800" dirty="0">
                <a:latin typeface="Times New Roman" panose="02020603050405020304" pitchFamily="18" charset="0"/>
                <a:cs typeface="Times New Roman" panose="02020603050405020304" pitchFamily="18" charset="0"/>
              </a:rPr>
              <a:t>Enabling Defense</a:t>
            </a:r>
          </a:p>
        </p:txBody>
      </p:sp>
    </p:spTree>
    <p:extLst>
      <p:ext uri="{BB962C8B-B14F-4D97-AF65-F5344CB8AC3E}">
        <p14:creationId xmlns:p14="http://schemas.microsoft.com/office/powerpoint/2010/main" val="201557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DC43-B434-A77B-E9E5-354A98081E73}"/>
              </a:ext>
            </a:extLst>
          </p:cNvPr>
          <p:cNvSpPr>
            <a:spLocks noGrp="1"/>
          </p:cNvSpPr>
          <p:nvPr>
            <p:ph type="title"/>
          </p:nvPr>
        </p:nvSpPr>
        <p:spPr/>
        <p:txBody>
          <a:bodyPr/>
          <a:lstStyle/>
          <a:p>
            <a:r>
              <a:rPr lang="en-US" dirty="0"/>
              <a:t>Comparator of VetIoT</a:t>
            </a:r>
          </a:p>
        </p:txBody>
      </p:sp>
      <p:grpSp>
        <p:nvGrpSpPr>
          <p:cNvPr id="6" name="Group 5">
            <a:extLst>
              <a:ext uri="{FF2B5EF4-FFF2-40B4-BE49-F238E27FC236}">
                <a16:creationId xmlns:a16="http://schemas.microsoft.com/office/drawing/2014/main" id="{0191BA02-5929-A96C-31F1-6931A66A366B}"/>
              </a:ext>
            </a:extLst>
          </p:cNvPr>
          <p:cNvGrpSpPr/>
          <p:nvPr/>
        </p:nvGrpSpPr>
        <p:grpSpPr>
          <a:xfrm>
            <a:off x="927774" y="1987180"/>
            <a:ext cx="10273368" cy="4503392"/>
            <a:chOff x="10918096" y="27031812"/>
            <a:chExt cx="10438813" cy="6848413"/>
          </a:xfrm>
        </p:grpSpPr>
        <p:sp>
          <p:nvSpPr>
            <p:cNvPr id="7" name="Rectangle: Rounded Corners 165">
              <a:extLst>
                <a:ext uri="{FF2B5EF4-FFF2-40B4-BE49-F238E27FC236}">
                  <a16:creationId xmlns:a16="http://schemas.microsoft.com/office/drawing/2014/main" id="{F93C774B-D5BA-7838-37B8-C0A2A12C4F3E}"/>
                </a:ext>
              </a:extLst>
            </p:cNvPr>
            <p:cNvSpPr/>
            <p:nvPr/>
          </p:nvSpPr>
          <p:spPr>
            <a:xfrm>
              <a:off x="14632460" y="27565461"/>
              <a:ext cx="3742819" cy="4257895"/>
            </a:xfrm>
            <a:prstGeom prst="roundRect">
              <a:avLst/>
            </a:prstGeom>
            <a:solidFill>
              <a:schemeClr val="bg1"/>
            </a:solidFill>
            <a:ln w="38100">
              <a:solidFill>
                <a:srgbClr val="276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cision 65">
              <a:extLst>
                <a:ext uri="{FF2B5EF4-FFF2-40B4-BE49-F238E27FC236}">
                  <a16:creationId xmlns:a16="http://schemas.microsoft.com/office/drawing/2014/main" id="{479D4020-4240-D672-6C35-5436854D6C3E}"/>
                </a:ext>
              </a:extLst>
            </p:cNvPr>
            <p:cNvSpPr/>
            <p:nvPr/>
          </p:nvSpPr>
          <p:spPr>
            <a:xfrm>
              <a:off x="15023577" y="28134383"/>
              <a:ext cx="2639501" cy="1300845"/>
            </a:xfrm>
            <a:prstGeom prst="flowChartDecisi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39DAA3-74B6-4AA8-9992-67D6A8FC1859}"/>
                    </a:ext>
                  </a:extLst>
                </p:cNvPr>
                <p:cNvSpPr txBox="1"/>
                <p:nvPr/>
              </p:nvSpPr>
              <p:spPr>
                <a:xfrm>
                  <a:off x="15220324" y="28430408"/>
                  <a:ext cx="2246007" cy="7020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cs typeface="Segoe UI Semibold" panose="020B0702040204020203" pitchFamily="34" charset="0"/>
                          </a:rPr>
                          <m:t>𝐵𝑎𝑠𝑒𝑙𝑖𝑛𝑒</m:t>
                        </m:r>
                        <m:r>
                          <a:rPr lang="en-US" sz="2400" b="0" i="1" dirty="0" smtClean="0">
                            <a:latin typeface="Cambria Math" panose="02040503050406030204" pitchFamily="18" charset="0"/>
                            <a:cs typeface="Segoe UI Semibold" panose="020B0702040204020203" pitchFamily="34" charset="0"/>
                          </a:rPr>
                          <m:t>?=</m:t>
                        </m:r>
                        <m:r>
                          <a:rPr lang="en-US" sz="2400" i="1" dirty="0" smtClean="0">
                            <a:latin typeface="Cambria Math" panose="02040503050406030204" pitchFamily="18" charset="0"/>
                            <a:cs typeface="Segoe UI Semibold" panose="020B0702040204020203" pitchFamily="34" charset="0"/>
                          </a:rPr>
                          <m:t>𝑆</m:t>
                        </m:r>
                        <m:r>
                          <a:rPr lang="en-US" sz="2400" b="0" i="1" dirty="0" smtClean="0">
                            <a:latin typeface="Cambria Math" panose="02040503050406030204" pitchFamily="18" charset="0"/>
                            <a:cs typeface="Segoe UI Semibold" panose="020B0702040204020203" pitchFamily="34" charset="0"/>
                          </a:rPr>
                          <m:t>′</m:t>
                        </m:r>
                      </m:oMath>
                    </m:oMathPara>
                  </a14:m>
                  <a:endParaRPr lang="en-US" sz="2400" dirty="0">
                    <a:latin typeface="Segoe UI Semibold" panose="020B0702040204020203" pitchFamily="34" charset="0"/>
                    <a:cs typeface="Segoe UI Semibold" panose="020B0702040204020203" pitchFamily="34" charset="0"/>
                  </a:endParaRPr>
                </a:p>
              </p:txBody>
            </p:sp>
          </mc:Choice>
          <mc:Fallback xmlns="">
            <p:sp>
              <p:nvSpPr>
                <p:cNvPr id="9" name="TextBox 8">
                  <a:extLst>
                    <a:ext uri="{FF2B5EF4-FFF2-40B4-BE49-F238E27FC236}">
                      <a16:creationId xmlns:a16="http://schemas.microsoft.com/office/drawing/2014/main" id="{C839DAA3-74B6-4AA8-9992-67D6A8FC1859}"/>
                    </a:ext>
                  </a:extLst>
                </p:cNvPr>
                <p:cNvSpPr txBox="1">
                  <a:spLocks noRot="1" noChangeAspect="1" noMove="1" noResize="1" noEditPoints="1" noAdjustHandles="1" noChangeArrowheads="1" noChangeShapeType="1" noTextEdit="1"/>
                </p:cNvSpPr>
                <p:nvPr/>
              </p:nvSpPr>
              <p:spPr>
                <a:xfrm>
                  <a:off x="15220324" y="28430408"/>
                  <a:ext cx="2246007" cy="7020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A36AC7-9A24-80AF-4C66-E35CC9AFAC40}"/>
                    </a:ext>
                  </a:extLst>
                </p:cNvPr>
                <p:cNvSpPr txBox="1"/>
                <p:nvPr/>
              </p:nvSpPr>
              <p:spPr>
                <a:xfrm>
                  <a:off x="10918096" y="27031812"/>
                  <a:ext cx="3742819" cy="795673"/>
                </a:xfrm>
                <a:prstGeom prst="rect">
                  <a:avLst/>
                </a:prstGeom>
                <a:noFill/>
                <a:ln>
                  <a:solidFill>
                    <a:srgbClr val="3684C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cs typeface="Segoe UI Semibold" panose="020B0702040204020203" pitchFamily="34" charset="0"/>
                          </a:rPr>
                          <m:t>𝐵𝑎𝑠𝑒𝑙𝑖𝑛𝑒</m:t>
                        </m:r>
                        <m:r>
                          <a:rPr lang="en-US" sz="2800" b="0" i="1" dirty="0" smtClean="0">
                            <a:latin typeface="Cambria Math" panose="02040503050406030204" pitchFamily="18" charset="0"/>
                            <a:cs typeface="Segoe UI Semibold" panose="020B0702040204020203" pitchFamily="34" charset="0"/>
                          </a:rPr>
                          <m:t> </m:t>
                        </m:r>
                        <m:r>
                          <m:rPr>
                            <m:nor/>
                          </m:rPr>
                          <a:rPr lang="en-US" sz="2800" b="0" i="0" dirty="0" smtClean="0">
                            <a:latin typeface="Segoe UI" panose="020B0502040204020203" pitchFamily="34" charset="0"/>
                            <a:cs typeface="Segoe UI" panose="020B0502040204020203" pitchFamily="34" charset="0"/>
                          </a:rPr>
                          <m:t>(</m:t>
                        </m:r>
                        <m:r>
                          <m:rPr>
                            <m:nor/>
                          </m:rPr>
                          <a:rPr lang="en-US" sz="2800" b="0" i="0" dirty="0" smtClean="0">
                            <a:latin typeface="Segoe UI" panose="020B0502040204020203" pitchFamily="34" charset="0"/>
                            <a:cs typeface="Segoe UI" panose="020B0502040204020203" pitchFamily="34" charset="0"/>
                          </a:rPr>
                          <m:t>final</m:t>
                        </m:r>
                        <m:r>
                          <m:rPr>
                            <m:nor/>
                          </m:rPr>
                          <a:rPr lang="en-US" sz="2800" b="0" i="0" dirty="0" smtClean="0">
                            <a:latin typeface="Segoe UI" panose="020B0502040204020203" pitchFamily="34" charset="0"/>
                            <a:cs typeface="Segoe UI" panose="020B0502040204020203" pitchFamily="34" charset="0"/>
                          </a:rPr>
                          <m:t> </m:t>
                        </m:r>
                        <m:r>
                          <m:rPr>
                            <m:nor/>
                          </m:rPr>
                          <a:rPr lang="en-US" sz="2800" b="0" i="0" dirty="0" smtClean="0">
                            <a:latin typeface="Segoe UI" panose="020B0502040204020203" pitchFamily="34" charset="0"/>
                            <a:cs typeface="Segoe UI" panose="020B0502040204020203" pitchFamily="34" charset="0"/>
                          </a:rPr>
                          <m:t>state</m:t>
                        </m:r>
                        <m:r>
                          <m:rPr>
                            <m:nor/>
                          </m:rPr>
                          <a:rPr lang="en-US" sz="2800" b="0" i="0" dirty="0" smtClean="0">
                            <a:latin typeface="Segoe UI" panose="020B0502040204020203" pitchFamily="34" charset="0"/>
                            <a:cs typeface="Segoe UI" panose="020B0502040204020203" pitchFamily="34" charset="0"/>
                          </a:rPr>
                          <m:t>)</m:t>
                        </m:r>
                      </m:oMath>
                    </m:oMathPara>
                  </a14:m>
                  <a:endParaRPr lang="en-US" sz="280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19A36AC7-9A24-80AF-4C66-E35CC9AFAC40}"/>
                    </a:ext>
                  </a:extLst>
                </p:cNvPr>
                <p:cNvSpPr txBox="1">
                  <a:spLocks noRot="1" noChangeAspect="1" noMove="1" noResize="1" noEditPoints="1" noAdjustHandles="1" noChangeArrowheads="1" noChangeShapeType="1" noTextEdit="1"/>
                </p:cNvSpPr>
                <p:nvPr/>
              </p:nvSpPr>
              <p:spPr>
                <a:xfrm>
                  <a:off x="10918096" y="27031812"/>
                  <a:ext cx="3742819" cy="795673"/>
                </a:xfrm>
                <a:prstGeom prst="rect">
                  <a:avLst/>
                </a:prstGeom>
                <a:blipFill>
                  <a:blip r:embed="rId4"/>
                  <a:stretch>
                    <a:fillRect t="-16279" b="-23256"/>
                  </a:stretch>
                </a:blipFill>
                <a:ln>
                  <a:solidFill>
                    <a:srgbClr val="3684C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F64332-27CF-4FB4-FEB1-068E40D4ECBC}"/>
                    </a:ext>
                  </a:extLst>
                </p:cNvPr>
                <p:cNvSpPr txBox="1"/>
                <p:nvPr/>
              </p:nvSpPr>
              <p:spPr>
                <a:xfrm>
                  <a:off x="11704785" y="28415766"/>
                  <a:ext cx="2451312" cy="738078"/>
                </a:xfrm>
                <a:prstGeom prst="rect">
                  <a:avLst/>
                </a:prstGeom>
                <a:noFill/>
                <a:ln>
                  <a:solidFill>
                    <a:srgbClr val="3684C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cs typeface="Segoe UI Semibold" panose="020B0702040204020203" pitchFamily="34" charset="0"/>
                          </a:rPr>
                          <m:t>𝑆</m:t>
                        </m:r>
                        <m:r>
                          <a:rPr lang="en-US" sz="2800" b="0" i="1" dirty="0" smtClean="0">
                            <a:latin typeface="Cambria Math" panose="02040503050406030204" pitchFamily="18" charset="0"/>
                            <a:cs typeface="Segoe UI Semibold" panose="020B0702040204020203" pitchFamily="34" charset="0"/>
                          </a:rPr>
                          <m:t>′ </m:t>
                        </m:r>
                        <m:r>
                          <m:rPr>
                            <m:nor/>
                          </m:rPr>
                          <a:rPr lang="en-US" sz="2800" b="0" i="0" dirty="0" smtClean="0">
                            <a:latin typeface="Segoe UI" panose="020B0502040204020203" pitchFamily="34" charset="0"/>
                            <a:ea typeface="Cambria Math" panose="02040503050406030204" pitchFamily="18" charset="0"/>
                            <a:cs typeface="Segoe UI" panose="020B0502040204020203" pitchFamily="34" charset="0"/>
                          </a:rPr>
                          <m:t>(</m:t>
                        </m:r>
                        <m:r>
                          <m:rPr>
                            <m:nor/>
                          </m:rPr>
                          <a:rPr lang="en-US" sz="2800" b="0" i="0" dirty="0" smtClean="0">
                            <a:latin typeface="Segoe UI" panose="020B0502040204020203" pitchFamily="34" charset="0"/>
                            <a:ea typeface="Cambria Math" panose="02040503050406030204" pitchFamily="18" charset="0"/>
                            <a:cs typeface="Segoe UI" panose="020B0502040204020203" pitchFamily="34" charset="0"/>
                          </a:rPr>
                          <m:t>final</m:t>
                        </m:r>
                        <m:r>
                          <m:rPr>
                            <m:nor/>
                          </m:rPr>
                          <a:rPr lang="en-US" sz="2800" b="0" i="0" dirty="0" smtClean="0">
                            <a:latin typeface="Segoe UI" panose="020B0502040204020203" pitchFamily="34" charset="0"/>
                            <a:ea typeface="Cambria Math" panose="02040503050406030204" pitchFamily="18" charset="0"/>
                            <a:cs typeface="Segoe UI" panose="020B0502040204020203" pitchFamily="34" charset="0"/>
                          </a:rPr>
                          <m:t> </m:t>
                        </m:r>
                        <m:r>
                          <m:rPr>
                            <m:nor/>
                          </m:rPr>
                          <a:rPr lang="en-US" sz="2800" b="0" i="0" dirty="0" smtClean="0">
                            <a:latin typeface="Segoe UI" panose="020B0502040204020203" pitchFamily="34" charset="0"/>
                            <a:ea typeface="Cambria Math" panose="02040503050406030204" pitchFamily="18" charset="0"/>
                            <a:cs typeface="Segoe UI" panose="020B0502040204020203" pitchFamily="34" charset="0"/>
                          </a:rPr>
                          <m:t>state</m:t>
                        </m:r>
                        <m:r>
                          <m:rPr>
                            <m:nor/>
                          </m:rPr>
                          <a:rPr lang="en-US" sz="2800" b="0" i="0" dirty="0" smtClean="0">
                            <a:latin typeface="Segoe UI" panose="020B0502040204020203" pitchFamily="34" charset="0"/>
                            <a:ea typeface="Cambria Math" panose="02040503050406030204" pitchFamily="18" charset="0"/>
                            <a:cs typeface="Segoe UI" panose="020B0502040204020203" pitchFamily="34" charset="0"/>
                          </a:rPr>
                          <m:t>)</m:t>
                        </m:r>
                      </m:oMath>
                    </m:oMathPara>
                  </a14:m>
                  <a:endParaRPr lang="en-US" sz="2800" dirty="0">
                    <a:latin typeface="Segoe UI" panose="020B0502040204020203" pitchFamily="34" charset="0"/>
                    <a:ea typeface="Cambria Math" panose="02040503050406030204" pitchFamily="18" charset="0"/>
                    <a:cs typeface="Segoe UI" panose="020B0502040204020203" pitchFamily="34" charset="0"/>
                  </a:endParaRPr>
                </a:p>
              </p:txBody>
            </p:sp>
          </mc:Choice>
          <mc:Fallback xmlns="">
            <p:sp>
              <p:nvSpPr>
                <p:cNvPr id="11" name="TextBox 10">
                  <a:extLst>
                    <a:ext uri="{FF2B5EF4-FFF2-40B4-BE49-F238E27FC236}">
                      <a16:creationId xmlns:a16="http://schemas.microsoft.com/office/drawing/2014/main" id="{2BF64332-27CF-4FB4-FEB1-068E40D4ECBC}"/>
                    </a:ext>
                  </a:extLst>
                </p:cNvPr>
                <p:cNvSpPr txBox="1">
                  <a:spLocks noRot="1" noChangeAspect="1" noMove="1" noResize="1" noEditPoints="1" noAdjustHandles="1" noChangeArrowheads="1" noChangeShapeType="1" noTextEdit="1"/>
                </p:cNvSpPr>
                <p:nvPr/>
              </p:nvSpPr>
              <p:spPr>
                <a:xfrm>
                  <a:off x="11704785" y="28415766"/>
                  <a:ext cx="2451312" cy="738078"/>
                </a:xfrm>
                <a:prstGeom prst="rect">
                  <a:avLst/>
                </a:prstGeom>
                <a:blipFill>
                  <a:blip r:embed="rId5"/>
                  <a:stretch>
                    <a:fillRect t="-13953" b="-25581"/>
                  </a:stretch>
                </a:blipFill>
                <a:ln>
                  <a:solidFill>
                    <a:srgbClr val="3684C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225C11-E2E8-72A3-4D01-C7A066F0FBDA}"/>
                    </a:ext>
                  </a:extLst>
                </p:cNvPr>
                <p:cNvSpPr txBox="1"/>
                <p:nvPr/>
              </p:nvSpPr>
              <p:spPr>
                <a:xfrm>
                  <a:off x="11672957" y="30341505"/>
                  <a:ext cx="2721321" cy="738078"/>
                </a:xfrm>
                <a:prstGeom prst="rect">
                  <a:avLst/>
                </a:prstGeom>
                <a:noFill/>
                <a:ln>
                  <a:solidFill>
                    <a:srgbClr val="3684C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cs typeface="Segoe UI Semibold" panose="020B0702040204020203" pitchFamily="34" charset="0"/>
                              </a:rPr>
                            </m:ctrlPr>
                          </m:sSubPr>
                          <m:e>
                            <m:r>
                              <a:rPr lang="en-US" sz="2800" i="1" dirty="0" smtClean="0">
                                <a:latin typeface="Cambria Math" panose="02040503050406030204" pitchFamily="18" charset="0"/>
                                <a:cs typeface="Segoe UI Semibold" panose="020B0702040204020203" pitchFamily="34" charset="0"/>
                              </a:rPr>
                              <m:t>𝑆</m:t>
                            </m:r>
                          </m:e>
                          <m:sub>
                            <m:r>
                              <a:rPr lang="en-US" sz="2800" b="0" i="1" dirty="0" smtClean="0">
                                <a:latin typeface="Cambria Math" panose="02040503050406030204" pitchFamily="18" charset="0"/>
                                <a:cs typeface="Segoe UI Semibold" panose="020B0702040204020203" pitchFamily="34" charset="0"/>
                              </a:rPr>
                              <m:t>0</m:t>
                            </m:r>
                          </m:sub>
                        </m:sSub>
                        <m:r>
                          <a:rPr lang="en-US" sz="2800" b="0" i="1" dirty="0" smtClean="0">
                            <a:latin typeface="Cambria Math" panose="02040503050406030204" pitchFamily="18" charset="0"/>
                            <a:cs typeface="Segoe UI Semibold" panose="020B0702040204020203" pitchFamily="34" charset="0"/>
                          </a:rPr>
                          <m:t> </m:t>
                        </m:r>
                        <m:r>
                          <m:rPr>
                            <m:nor/>
                          </m:rPr>
                          <a:rPr lang="en-US" sz="2800" b="0" i="0" dirty="0" smtClean="0">
                            <a:latin typeface="Segoe UI" panose="020B0502040204020203" pitchFamily="34" charset="0"/>
                            <a:cs typeface="Segoe UI" panose="020B0502040204020203" pitchFamily="34" charset="0"/>
                          </a:rPr>
                          <m:t>(</m:t>
                        </m:r>
                        <m:r>
                          <m:rPr>
                            <m:nor/>
                          </m:rPr>
                          <a:rPr lang="en-US" sz="2800" b="0" i="0" dirty="0" smtClean="0">
                            <a:latin typeface="Segoe UI" panose="020B0502040204020203" pitchFamily="34" charset="0"/>
                            <a:cs typeface="Segoe UI" panose="020B0502040204020203" pitchFamily="34" charset="0"/>
                          </a:rPr>
                          <m:t>initial</m:t>
                        </m:r>
                        <m:r>
                          <m:rPr>
                            <m:nor/>
                          </m:rPr>
                          <a:rPr lang="en-US" sz="2800" b="0" i="0" dirty="0" smtClean="0">
                            <a:latin typeface="Segoe UI" panose="020B0502040204020203" pitchFamily="34" charset="0"/>
                            <a:cs typeface="Segoe UI" panose="020B0502040204020203" pitchFamily="34" charset="0"/>
                          </a:rPr>
                          <m:t> </m:t>
                        </m:r>
                        <m:r>
                          <m:rPr>
                            <m:nor/>
                          </m:rPr>
                          <a:rPr lang="en-US" sz="2800" b="0" i="0" dirty="0" smtClean="0">
                            <a:latin typeface="Segoe UI" panose="020B0502040204020203" pitchFamily="34" charset="0"/>
                            <a:cs typeface="Segoe UI" panose="020B0502040204020203" pitchFamily="34" charset="0"/>
                          </a:rPr>
                          <m:t>state</m:t>
                        </m:r>
                        <m:r>
                          <m:rPr>
                            <m:nor/>
                          </m:rPr>
                          <a:rPr lang="en-US" sz="2800" b="0" i="0" dirty="0" smtClean="0">
                            <a:latin typeface="Segoe UI" panose="020B0502040204020203" pitchFamily="34" charset="0"/>
                            <a:cs typeface="Segoe UI" panose="020B0502040204020203" pitchFamily="34" charset="0"/>
                          </a:rPr>
                          <m:t>)</m:t>
                        </m:r>
                      </m:oMath>
                    </m:oMathPara>
                  </a14:m>
                  <a:endParaRPr lang="en-US" sz="2800" dirty="0">
                    <a:latin typeface="Segoe UI" panose="020B0502040204020203" pitchFamily="34" charset="0"/>
                    <a:cs typeface="Segoe UI" panose="020B0502040204020203" pitchFamily="34" charset="0"/>
                  </a:endParaRPr>
                </a:p>
              </p:txBody>
            </p:sp>
          </mc:Choice>
          <mc:Fallback xmlns="">
            <p:sp>
              <p:nvSpPr>
                <p:cNvPr id="12" name="TextBox 11">
                  <a:extLst>
                    <a:ext uri="{FF2B5EF4-FFF2-40B4-BE49-F238E27FC236}">
                      <a16:creationId xmlns:a16="http://schemas.microsoft.com/office/drawing/2014/main" id="{1B225C11-E2E8-72A3-4D01-C7A066F0FBDA}"/>
                    </a:ext>
                  </a:extLst>
                </p:cNvPr>
                <p:cNvSpPr txBox="1">
                  <a:spLocks noRot="1" noChangeAspect="1" noMove="1" noResize="1" noEditPoints="1" noAdjustHandles="1" noChangeArrowheads="1" noChangeShapeType="1" noTextEdit="1"/>
                </p:cNvSpPr>
                <p:nvPr/>
              </p:nvSpPr>
              <p:spPr>
                <a:xfrm>
                  <a:off x="11672957" y="30341505"/>
                  <a:ext cx="2721321" cy="738078"/>
                </a:xfrm>
                <a:prstGeom prst="rect">
                  <a:avLst/>
                </a:prstGeom>
                <a:blipFill>
                  <a:blip r:embed="rId6"/>
                  <a:stretch>
                    <a:fillRect t="-13953" b="-23256"/>
                  </a:stretch>
                </a:blipFill>
                <a:ln>
                  <a:solidFill>
                    <a:srgbClr val="3684C1"/>
                  </a:solidFill>
                </a:ln>
              </p:spPr>
              <p:txBody>
                <a:bodyPr/>
                <a:lstStyle/>
                <a:p>
                  <a:r>
                    <a:rPr lang="en-US">
                      <a:noFill/>
                    </a:rPr>
                    <a:t> </a:t>
                  </a:r>
                </a:p>
              </p:txBody>
            </p:sp>
          </mc:Fallback>
        </mc:AlternateContent>
        <p:sp>
          <p:nvSpPr>
            <p:cNvPr id="13" name="Flowchart: Decision 74">
              <a:extLst>
                <a:ext uri="{FF2B5EF4-FFF2-40B4-BE49-F238E27FC236}">
                  <a16:creationId xmlns:a16="http://schemas.microsoft.com/office/drawing/2014/main" id="{FDECE7B1-A65E-CE84-FDA7-FFDB91CD92BA}"/>
                </a:ext>
              </a:extLst>
            </p:cNvPr>
            <p:cNvSpPr/>
            <p:nvPr/>
          </p:nvSpPr>
          <p:spPr>
            <a:xfrm>
              <a:off x="15023577" y="30105682"/>
              <a:ext cx="2639500" cy="1300846"/>
            </a:xfrm>
            <a:prstGeom prst="flowChartDecisi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B271AAB-33ED-3BFB-2437-321080873380}"/>
                    </a:ext>
                  </a:extLst>
                </p:cNvPr>
                <p:cNvSpPr txBox="1"/>
                <p:nvPr/>
              </p:nvSpPr>
              <p:spPr>
                <a:xfrm>
                  <a:off x="15631498" y="30368425"/>
                  <a:ext cx="1391076" cy="702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cs typeface="Segoe UI Semibold" panose="020B0702040204020203" pitchFamily="34" charset="0"/>
                              </a:rPr>
                            </m:ctrlPr>
                          </m:sSubPr>
                          <m:e>
                            <m:r>
                              <a:rPr lang="en-US" sz="2400" i="1" dirty="0">
                                <a:latin typeface="Cambria Math" panose="02040503050406030204" pitchFamily="18" charset="0"/>
                                <a:cs typeface="Segoe UI Semibold" panose="020B0702040204020203" pitchFamily="34" charset="0"/>
                              </a:rPr>
                              <m:t>𝑆</m:t>
                            </m:r>
                          </m:e>
                          <m:sub>
                            <m:r>
                              <a:rPr lang="en-US" sz="2400" i="1" dirty="0">
                                <a:latin typeface="Cambria Math" panose="02040503050406030204" pitchFamily="18" charset="0"/>
                                <a:cs typeface="Segoe UI Semibold" panose="020B0702040204020203" pitchFamily="34" charset="0"/>
                              </a:rPr>
                              <m:t>0</m:t>
                            </m:r>
                          </m:sub>
                        </m:sSub>
                        <m:r>
                          <a:rPr lang="en-US" sz="2400" b="0" i="1" dirty="0" smtClean="0">
                            <a:latin typeface="Cambria Math" panose="02040503050406030204" pitchFamily="18" charset="0"/>
                            <a:cs typeface="Segoe UI Semibold" panose="020B0702040204020203" pitchFamily="34" charset="0"/>
                          </a:rPr>
                          <m:t> ?=</m:t>
                        </m:r>
                        <m:r>
                          <a:rPr lang="en-US" sz="2400" b="0" i="1" dirty="0" smtClean="0">
                            <a:latin typeface="Cambria Math" panose="02040503050406030204" pitchFamily="18" charset="0"/>
                            <a:cs typeface="Segoe UI Semibold" panose="020B0702040204020203" pitchFamily="34" charset="0"/>
                          </a:rPr>
                          <m:t>𝑆</m:t>
                        </m:r>
                        <m:r>
                          <a:rPr lang="en-US" sz="2400" b="0" i="1" dirty="0" smtClean="0">
                            <a:latin typeface="Cambria Math" panose="02040503050406030204" pitchFamily="18" charset="0"/>
                            <a:cs typeface="Segoe UI Semibold" panose="020B0702040204020203" pitchFamily="34" charset="0"/>
                          </a:rPr>
                          <m:t>′</m:t>
                        </m:r>
                      </m:oMath>
                    </m:oMathPara>
                  </a14:m>
                  <a:endParaRPr lang="en-US" sz="2400" dirty="0">
                    <a:latin typeface="Segoe UI Semibold" panose="020B0702040204020203" pitchFamily="34" charset="0"/>
                    <a:cs typeface="Segoe UI Semibold" panose="020B0702040204020203" pitchFamily="34" charset="0"/>
                  </a:endParaRPr>
                </a:p>
              </p:txBody>
            </p:sp>
          </mc:Choice>
          <mc:Fallback xmlns="">
            <p:sp>
              <p:nvSpPr>
                <p:cNvPr id="14" name="TextBox 13">
                  <a:extLst>
                    <a:ext uri="{FF2B5EF4-FFF2-40B4-BE49-F238E27FC236}">
                      <a16:creationId xmlns:a16="http://schemas.microsoft.com/office/drawing/2014/main" id="{CB271AAB-33ED-3BFB-2437-321080873380}"/>
                    </a:ext>
                  </a:extLst>
                </p:cNvPr>
                <p:cNvSpPr txBox="1">
                  <a:spLocks noRot="1" noChangeAspect="1" noMove="1" noResize="1" noEditPoints="1" noAdjustHandles="1" noChangeArrowheads="1" noChangeShapeType="1" noTextEdit="1"/>
                </p:cNvSpPr>
                <p:nvPr/>
              </p:nvSpPr>
              <p:spPr>
                <a:xfrm>
                  <a:off x="15631498" y="30368425"/>
                  <a:ext cx="1391076" cy="702065"/>
                </a:xfrm>
                <a:prstGeom prst="rect">
                  <a:avLst/>
                </a:prstGeom>
                <a:blipFill>
                  <a:blip r:embed="rId7"/>
                  <a:stretch>
                    <a:fillRect b="-21622"/>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E8F0CA0-75EA-418E-B479-988AF9DAC861}"/>
                </a:ext>
              </a:extLst>
            </p:cNvPr>
            <p:cNvSpPr txBox="1"/>
            <p:nvPr/>
          </p:nvSpPr>
          <p:spPr>
            <a:xfrm>
              <a:off x="15112740" y="32380694"/>
              <a:ext cx="2885555" cy="795673"/>
            </a:xfrm>
            <a:prstGeom prst="rect">
              <a:avLst/>
            </a:prstGeom>
            <a:solidFill>
              <a:schemeClr val="accent2">
                <a:lumMod val="75000"/>
              </a:schemeClr>
            </a:solidFill>
            <a:ln>
              <a:noFill/>
            </a:ln>
          </p:spPr>
          <p:txBody>
            <a:bodyPr wrap="square" rtlCol="0">
              <a:spAutoFit/>
            </a:bodyPr>
            <a:lstStyle/>
            <a:p>
              <a:r>
                <a:rPr lang="en-US" sz="2800" b="1" dirty="0">
                  <a:solidFill>
                    <a:schemeClr val="bg1"/>
                  </a:solidFill>
                  <a:latin typeface="Segoe UI" panose="020B0502040204020203" pitchFamily="34" charset="0"/>
                  <a:cs typeface="Segoe UI" panose="020B0502040204020203" pitchFamily="34" charset="0"/>
                </a:rPr>
                <a:t>Policy violation</a:t>
              </a:r>
            </a:p>
          </p:txBody>
        </p:sp>
        <p:sp>
          <p:nvSpPr>
            <p:cNvPr id="16" name="TextBox 15">
              <a:extLst>
                <a:ext uri="{FF2B5EF4-FFF2-40B4-BE49-F238E27FC236}">
                  <a16:creationId xmlns:a16="http://schemas.microsoft.com/office/drawing/2014/main" id="{B29496C7-275A-DC02-A3A6-6459CB2FF8F9}"/>
                </a:ext>
              </a:extLst>
            </p:cNvPr>
            <p:cNvSpPr txBox="1"/>
            <p:nvPr/>
          </p:nvSpPr>
          <p:spPr>
            <a:xfrm>
              <a:off x="18827551" y="30477496"/>
              <a:ext cx="2529358" cy="795673"/>
            </a:xfrm>
            <a:prstGeom prst="rect">
              <a:avLst/>
            </a:prstGeom>
            <a:solidFill>
              <a:srgbClr val="444444"/>
            </a:solidFill>
          </p:spPr>
          <p:txBody>
            <a:bodyPr wrap="square" rtlCol="0">
              <a:spAutoFit/>
            </a:bodyPr>
            <a:lstStyle/>
            <a:p>
              <a:r>
                <a:rPr lang="en-US" sz="2800" dirty="0">
                  <a:solidFill>
                    <a:schemeClr val="bg1"/>
                  </a:solidFill>
                  <a:latin typeface="Segoe UI" panose="020B0502040204020203" pitchFamily="34" charset="0"/>
                  <a:cs typeface="Segoe UI" panose="020B0502040204020203" pitchFamily="34" charset="0"/>
                </a:rPr>
                <a:t>Indeterminate</a:t>
              </a:r>
            </a:p>
          </p:txBody>
        </p:sp>
        <p:sp>
          <p:nvSpPr>
            <p:cNvPr id="17" name="TextBox 16">
              <a:extLst>
                <a:ext uri="{FF2B5EF4-FFF2-40B4-BE49-F238E27FC236}">
                  <a16:creationId xmlns:a16="http://schemas.microsoft.com/office/drawing/2014/main" id="{963AD302-3422-AA33-83E3-D396D553A40E}"/>
                </a:ext>
              </a:extLst>
            </p:cNvPr>
            <p:cNvSpPr txBox="1"/>
            <p:nvPr/>
          </p:nvSpPr>
          <p:spPr>
            <a:xfrm>
              <a:off x="18987241" y="28383604"/>
              <a:ext cx="2262190" cy="795673"/>
            </a:xfrm>
            <a:prstGeom prst="rect">
              <a:avLst/>
            </a:prstGeom>
            <a:solidFill>
              <a:srgbClr val="5FB294"/>
            </a:solidFill>
            <a:ln>
              <a:noFill/>
            </a:ln>
          </p:spPr>
          <p:txBody>
            <a:bodyPr wrap="square" rtlCol="0">
              <a:spAutoFit/>
            </a:bodyPr>
            <a:lstStyle/>
            <a:p>
              <a:r>
                <a:rPr lang="en-US" sz="2800" dirty="0">
                  <a:latin typeface="Segoe UI" panose="020B0502040204020203" pitchFamily="34" charset="0"/>
                  <a:cs typeface="Segoe UI" panose="020B0502040204020203" pitchFamily="34" charset="0"/>
                </a:rPr>
                <a:t>No violation</a:t>
              </a:r>
            </a:p>
          </p:txBody>
        </p:sp>
        <p:cxnSp>
          <p:nvCxnSpPr>
            <p:cNvPr id="18" name="Connector: Elbow 80">
              <a:extLst>
                <a:ext uri="{FF2B5EF4-FFF2-40B4-BE49-F238E27FC236}">
                  <a16:creationId xmlns:a16="http://schemas.microsoft.com/office/drawing/2014/main" id="{837D8D5F-36BB-36BC-1403-65AC8C83D7D4}"/>
                </a:ext>
              </a:extLst>
            </p:cNvPr>
            <p:cNvCxnSpPr>
              <a:cxnSpLocks/>
              <a:stCxn id="10" idx="3"/>
              <a:endCxn id="8" idx="0"/>
            </p:cNvCxnSpPr>
            <p:nvPr/>
          </p:nvCxnSpPr>
          <p:spPr>
            <a:xfrm>
              <a:off x="14660915" y="27429648"/>
              <a:ext cx="1682413" cy="704735"/>
            </a:xfrm>
            <a:prstGeom prst="bentConnector2">
              <a:avLst/>
            </a:prstGeom>
            <a:ln w="38100">
              <a:tailEnd type="stealth"/>
            </a:ln>
          </p:spPr>
          <p:style>
            <a:lnRef idx="3">
              <a:schemeClr val="dk1"/>
            </a:lnRef>
            <a:fillRef idx="0">
              <a:schemeClr val="dk1"/>
            </a:fillRef>
            <a:effectRef idx="2">
              <a:schemeClr val="dk1"/>
            </a:effectRef>
            <a:fontRef idx="minor">
              <a:schemeClr val="tx1"/>
            </a:fontRef>
          </p:style>
        </p:cxnSp>
        <p:cxnSp>
          <p:nvCxnSpPr>
            <p:cNvPr id="19" name="Connector: Elbow 83">
              <a:extLst>
                <a:ext uri="{FF2B5EF4-FFF2-40B4-BE49-F238E27FC236}">
                  <a16:creationId xmlns:a16="http://schemas.microsoft.com/office/drawing/2014/main" id="{9E901C61-FAC3-9EEC-EC83-F275FB95D7D8}"/>
                </a:ext>
              </a:extLst>
            </p:cNvPr>
            <p:cNvCxnSpPr>
              <a:cxnSpLocks/>
              <a:stCxn id="11" idx="3"/>
              <a:endCxn id="8" idx="1"/>
            </p:cNvCxnSpPr>
            <p:nvPr/>
          </p:nvCxnSpPr>
          <p:spPr>
            <a:xfrm>
              <a:off x="14156098" y="28784805"/>
              <a:ext cx="867479" cy="1"/>
            </a:xfrm>
            <a:prstGeom prst="bentConnector3">
              <a:avLst>
                <a:gd name="adj1" fmla="val 50000"/>
              </a:avLst>
            </a:prstGeom>
            <a:ln w="38100">
              <a:tailEnd type="stealth"/>
            </a:ln>
          </p:spPr>
          <p:style>
            <a:lnRef idx="3">
              <a:schemeClr val="dk1"/>
            </a:lnRef>
            <a:fillRef idx="0">
              <a:schemeClr val="dk1"/>
            </a:fillRef>
            <a:effectRef idx="2">
              <a:schemeClr val="dk1"/>
            </a:effectRef>
            <a:fontRef idx="minor">
              <a:schemeClr val="tx1"/>
            </a:fontRef>
          </p:style>
        </p:cxnSp>
        <p:cxnSp>
          <p:nvCxnSpPr>
            <p:cNvPr id="20" name="Connector: Elbow 86">
              <a:extLst>
                <a:ext uri="{FF2B5EF4-FFF2-40B4-BE49-F238E27FC236}">
                  <a16:creationId xmlns:a16="http://schemas.microsoft.com/office/drawing/2014/main" id="{E64D3235-B91A-7C7B-0C6A-E36F3B43DC15}"/>
                </a:ext>
              </a:extLst>
            </p:cNvPr>
            <p:cNvCxnSpPr>
              <a:cxnSpLocks/>
              <a:stCxn id="8" idx="2"/>
              <a:endCxn id="13" idx="0"/>
            </p:cNvCxnSpPr>
            <p:nvPr/>
          </p:nvCxnSpPr>
          <p:spPr>
            <a:xfrm rot="5400000">
              <a:off x="16014451" y="29776805"/>
              <a:ext cx="670453" cy="0"/>
            </a:xfrm>
            <a:prstGeom prst="bentConnector3">
              <a:avLst>
                <a:gd name="adj1" fmla="val 50000"/>
              </a:avLst>
            </a:prstGeom>
            <a:ln w="38100">
              <a:tailEnd type="stealth"/>
            </a:ln>
          </p:spPr>
          <p:style>
            <a:lnRef idx="3">
              <a:schemeClr val="dk1"/>
            </a:lnRef>
            <a:fillRef idx="0">
              <a:schemeClr val="dk1"/>
            </a:fillRef>
            <a:effectRef idx="2">
              <a:schemeClr val="dk1"/>
            </a:effectRef>
            <a:fontRef idx="minor">
              <a:schemeClr val="tx1"/>
            </a:fontRef>
          </p:style>
        </p:cxnSp>
        <p:cxnSp>
          <p:nvCxnSpPr>
            <p:cNvPr id="21" name="Connector: Elbow 95">
              <a:extLst>
                <a:ext uri="{FF2B5EF4-FFF2-40B4-BE49-F238E27FC236}">
                  <a16:creationId xmlns:a16="http://schemas.microsoft.com/office/drawing/2014/main" id="{F7FE98CE-95B2-C229-2A5D-5D4AC64A6577}"/>
                </a:ext>
              </a:extLst>
            </p:cNvPr>
            <p:cNvCxnSpPr>
              <a:cxnSpLocks/>
              <a:stCxn id="8" idx="3"/>
              <a:endCxn id="17" idx="1"/>
            </p:cNvCxnSpPr>
            <p:nvPr/>
          </p:nvCxnSpPr>
          <p:spPr>
            <a:xfrm flipV="1">
              <a:off x="17663077" y="28781440"/>
              <a:ext cx="1324164" cy="3365"/>
            </a:xfrm>
            <a:prstGeom prst="bentConnector3">
              <a:avLst>
                <a:gd name="adj1" fmla="val 50000"/>
              </a:avLst>
            </a:prstGeom>
            <a:ln w="38100">
              <a:tailEnd type="stealth"/>
            </a:ln>
          </p:spPr>
          <p:style>
            <a:lnRef idx="3">
              <a:schemeClr val="dk1"/>
            </a:lnRef>
            <a:fillRef idx="0">
              <a:schemeClr val="dk1"/>
            </a:fillRef>
            <a:effectRef idx="2">
              <a:schemeClr val="dk1"/>
            </a:effectRef>
            <a:fontRef idx="minor">
              <a:schemeClr val="tx1"/>
            </a:fontRef>
          </p:style>
        </p:cxnSp>
        <p:cxnSp>
          <p:nvCxnSpPr>
            <p:cNvPr id="22" name="Connector: Elbow 120">
              <a:extLst>
                <a:ext uri="{FF2B5EF4-FFF2-40B4-BE49-F238E27FC236}">
                  <a16:creationId xmlns:a16="http://schemas.microsoft.com/office/drawing/2014/main" id="{D8824746-B7D3-A0AB-BCAE-736A5C86F743}"/>
                </a:ext>
              </a:extLst>
            </p:cNvPr>
            <p:cNvCxnSpPr>
              <a:cxnSpLocks/>
            </p:cNvCxnSpPr>
            <p:nvPr/>
          </p:nvCxnSpPr>
          <p:spPr>
            <a:xfrm>
              <a:off x="17663076" y="30743420"/>
              <a:ext cx="1163817" cy="0"/>
            </a:xfrm>
            <a:prstGeom prst="bentConnector3">
              <a:avLst>
                <a:gd name="adj1" fmla="val 50000"/>
              </a:avLst>
            </a:prstGeom>
            <a:ln w="38100">
              <a:tailEnd type="stealth"/>
            </a:ln>
          </p:spPr>
          <p:style>
            <a:lnRef idx="3">
              <a:schemeClr val="dk1"/>
            </a:lnRef>
            <a:fillRef idx="0">
              <a:schemeClr val="dk1"/>
            </a:fillRef>
            <a:effectRef idx="2">
              <a:schemeClr val="dk1"/>
            </a:effectRef>
            <a:fontRef idx="minor">
              <a:schemeClr val="tx1"/>
            </a:fontRef>
          </p:style>
        </p:cxnSp>
        <p:cxnSp>
          <p:nvCxnSpPr>
            <p:cNvPr id="23" name="Connector: Elbow 121">
              <a:extLst>
                <a:ext uri="{FF2B5EF4-FFF2-40B4-BE49-F238E27FC236}">
                  <a16:creationId xmlns:a16="http://schemas.microsoft.com/office/drawing/2014/main" id="{FBFDE2AF-E4CD-EB30-3661-67CF3AD72C8D}"/>
                </a:ext>
              </a:extLst>
            </p:cNvPr>
            <p:cNvCxnSpPr>
              <a:cxnSpLocks/>
            </p:cNvCxnSpPr>
            <p:nvPr/>
          </p:nvCxnSpPr>
          <p:spPr>
            <a:xfrm>
              <a:off x="14377316" y="30743420"/>
              <a:ext cx="657809" cy="1904"/>
            </a:xfrm>
            <a:prstGeom prst="bentConnector3">
              <a:avLst>
                <a:gd name="adj1" fmla="val 50000"/>
              </a:avLst>
            </a:prstGeom>
            <a:ln w="38100">
              <a:miter lim="800000"/>
              <a:tailEnd type="stealth"/>
            </a:ln>
          </p:spPr>
          <p:style>
            <a:lnRef idx="3">
              <a:schemeClr val="dk1"/>
            </a:lnRef>
            <a:fillRef idx="0">
              <a:schemeClr val="dk1"/>
            </a:fillRef>
            <a:effectRef idx="2">
              <a:schemeClr val="dk1"/>
            </a:effectRef>
            <a:fontRef idx="minor">
              <a:schemeClr val="tx1"/>
            </a:fontRef>
          </p:style>
        </p:cxnSp>
        <p:cxnSp>
          <p:nvCxnSpPr>
            <p:cNvPr id="24" name="Connector: Elbow 164">
              <a:extLst>
                <a:ext uri="{FF2B5EF4-FFF2-40B4-BE49-F238E27FC236}">
                  <a16:creationId xmlns:a16="http://schemas.microsoft.com/office/drawing/2014/main" id="{56242BB8-3871-E206-7049-5625F3E2188D}"/>
                </a:ext>
              </a:extLst>
            </p:cNvPr>
            <p:cNvCxnSpPr>
              <a:cxnSpLocks/>
            </p:cNvCxnSpPr>
            <p:nvPr/>
          </p:nvCxnSpPr>
          <p:spPr>
            <a:xfrm rot="16200000" flipH="1">
              <a:off x="15842753" y="31874137"/>
              <a:ext cx="968868" cy="3"/>
            </a:xfrm>
            <a:prstGeom prst="bentConnector3">
              <a:avLst>
                <a:gd name="adj1" fmla="val 50000"/>
              </a:avLst>
            </a:prstGeom>
            <a:ln w="38100">
              <a:tailEnd type="stealt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A3D8DEEA-7F16-22CD-7DCB-E274065DED0A}"/>
                </a:ext>
              </a:extLst>
            </p:cNvPr>
            <p:cNvSpPr txBox="1"/>
            <p:nvPr/>
          </p:nvSpPr>
          <p:spPr>
            <a:xfrm>
              <a:off x="16327720" y="29482361"/>
              <a:ext cx="527709" cy="400110"/>
            </a:xfrm>
            <a:prstGeom prst="rect">
              <a:avLst/>
            </a:prstGeom>
            <a:noFill/>
          </p:spPr>
          <p:txBody>
            <a:bodyPr wrap="none" rtlCol="0">
              <a:spAutoFit/>
            </a:bodyPr>
            <a:lstStyle/>
            <a:p>
              <a:r>
                <a:rPr lang="en-US" sz="2000" dirty="0">
                  <a:latin typeface="Segoe UI" panose="020B0502040204020203" pitchFamily="34" charset="0"/>
                  <a:cs typeface="Segoe UI" panose="020B0502040204020203" pitchFamily="34" charset="0"/>
                </a:rPr>
                <a:t>No</a:t>
              </a:r>
            </a:p>
          </p:txBody>
        </p:sp>
        <p:sp>
          <p:nvSpPr>
            <p:cNvPr id="27" name="TextBox 26">
              <a:extLst>
                <a:ext uri="{FF2B5EF4-FFF2-40B4-BE49-F238E27FC236}">
                  <a16:creationId xmlns:a16="http://schemas.microsoft.com/office/drawing/2014/main" id="{BD3A2D21-7F17-6CE0-BD87-0DFA4E712100}"/>
                </a:ext>
              </a:extLst>
            </p:cNvPr>
            <p:cNvSpPr txBox="1"/>
            <p:nvPr/>
          </p:nvSpPr>
          <p:spPr>
            <a:xfrm>
              <a:off x="17736721" y="28258318"/>
              <a:ext cx="638558" cy="608457"/>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Yes</a:t>
              </a:r>
            </a:p>
          </p:txBody>
        </p:sp>
        <p:sp>
          <p:nvSpPr>
            <p:cNvPr id="28" name="TextBox 27">
              <a:extLst>
                <a:ext uri="{FF2B5EF4-FFF2-40B4-BE49-F238E27FC236}">
                  <a16:creationId xmlns:a16="http://schemas.microsoft.com/office/drawing/2014/main" id="{8A185B89-72B1-213A-ED1D-3B83961E7C5A}"/>
                </a:ext>
              </a:extLst>
            </p:cNvPr>
            <p:cNvSpPr txBox="1"/>
            <p:nvPr/>
          </p:nvSpPr>
          <p:spPr>
            <a:xfrm>
              <a:off x="15802861" y="31319140"/>
              <a:ext cx="546816" cy="400110"/>
            </a:xfrm>
            <a:prstGeom prst="rect">
              <a:avLst/>
            </a:prstGeom>
            <a:noFill/>
          </p:spPr>
          <p:txBody>
            <a:bodyPr wrap="none" rtlCol="0">
              <a:spAutoFit/>
            </a:bodyPr>
            <a:lstStyle/>
            <a:p>
              <a:r>
                <a:rPr lang="en-US" sz="2000" dirty="0">
                  <a:latin typeface="Segoe UI" panose="020B0502040204020203" pitchFamily="34" charset="0"/>
                  <a:cs typeface="Segoe UI" panose="020B0502040204020203" pitchFamily="34" charset="0"/>
                </a:rPr>
                <a:t>Yes</a:t>
              </a:r>
            </a:p>
          </p:txBody>
        </p:sp>
        <p:sp>
          <p:nvSpPr>
            <p:cNvPr id="29" name="TextBox 28">
              <a:extLst>
                <a:ext uri="{FF2B5EF4-FFF2-40B4-BE49-F238E27FC236}">
                  <a16:creationId xmlns:a16="http://schemas.microsoft.com/office/drawing/2014/main" id="{FA83D517-C828-BDA7-9CAE-47EC308311FE}"/>
                </a:ext>
              </a:extLst>
            </p:cNvPr>
            <p:cNvSpPr txBox="1"/>
            <p:nvPr/>
          </p:nvSpPr>
          <p:spPr>
            <a:xfrm>
              <a:off x="17703183" y="30200426"/>
              <a:ext cx="567815" cy="608457"/>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No</a:t>
              </a:r>
            </a:p>
          </p:txBody>
        </p:sp>
        <p:sp>
          <p:nvSpPr>
            <p:cNvPr id="30" name="Speech Bubble: Oval 173">
              <a:extLst>
                <a:ext uri="{FF2B5EF4-FFF2-40B4-BE49-F238E27FC236}">
                  <a16:creationId xmlns:a16="http://schemas.microsoft.com/office/drawing/2014/main" id="{3F52ECD1-D343-900A-373D-1D4C1D67588F}"/>
                </a:ext>
              </a:extLst>
            </p:cNvPr>
            <p:cNvSpPr/>
            <p:nvPr/>
          </p:nvSpPr>
          <p:spPr>
            <a:xfrm>
              <a:off x="11918171" y="32424719"/>
              <a:ext cx="2529358" cy="1455506"/>
            </a:xfrm>
            <a:prstGeom prst="wedgeEllipseCallout">
              <a:avLst>
                <a:gd name="adj1" fmla="val 75571"/>
                <a:gd name="adj2" fmla="val -28245"/>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ontserrat" panose="00000500000000000000" pitchFamily="2" charset="0"/>
                </a:rPr>
                <a:t>Defense worked!</a:t>
              </a:r>
            </a:p>
          </p:txBody>
        </p:sp>
        <p:sp>
          <p:nvSpPr>
            <p:cNvPr id="31" name="Speech Bubble: Oval 190">
              <a:extLst>
                <a:ext uri="{FF2B5EF4-FFF2-40B4-BE49-F238E27FC236}">
                  <a16:creationId xmlns:a16="http://schemas.microsoft.com/office/drawing/2014/main" id="{4F9B886C-85B8-6940-AB03-F009408CF61E}"/>
                </a:ext>
              </a:extLst>
            </p:cNvPr>
            <p:cNvSpPr/>
            <p:nvPr/>
          </p:nvSpPr>
          <p:spPr>
            <a:xfrm>
              <a:off x="18701480" y="31630818"/>
              <a:ext cx="2529358" cy="1455506"/>
            </a:xfrm>
            <a:prstGeom prst="wedgeEllipseCallout">
              <a:avLst>
                <a:gd name="adj1" fmla="val -4766"/>
                <a:gd name="adj2" fmla="val -8109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ontserrat" panose="00000500000000000000" pitchFamily="2" charset="0"/>
                </a:rPr>
                <a:t>Not Sure!</a:t>
              </a:r>
            </a:p>
          </p:txBody>
        </p:sp>
      </p:grpSp>
      <p:sp>
        <p:nvSpPr>
          <p:cNvPr id="3" name="Date Placeholder 2">
            <a:extLst>
              <a:ext uri="{FF2B5EF4-FFF2-40B4-BE49-F238E27FC236}">
                <a16:creationId xmlns:a16="http://schemas.microsoft.com/office/drawing/2014/main" id="{35C7904A-9F14-DBA0-CF3A-1B0911DB814D}"/>
              </a:ext>
            </a:extLst>
          </p:cNvPr>
          <p:cNvSpPr>
            <a:spLocks noGrp="1"/>
          </p:cNvSpPr>
          <p:nvPr>
            <p:ph type="dt" sz="half" idx="10"/>
          </p:nvPr>
        </p:nvSpPr>
        <p:spPr/>
        <p:txBody>
          <a:bodyPr/>
          <a:lstStyle/>
          <a:p>
            <a:fld id="{C300C273-5469-884E-A4EC-E8C3DB269123}" type="datetime1">
              <a:rPr lang="en-US" smtClean="0"/>
              <a:t>10/3/23</a:t>
            </a:fld>
            <a:endParaRPr lang="en-US" dirty="0"/>
          </a:p>
        </p:txBody>
      </p:sp>
      <p:sp>
        <p:nvSpPr>
          <p:cNvPr id="4" name="Footer Placeholder 3">
            <a:extLst>
              <a:ext uri="{FF2B5EF4-FFF2-40B4-BE49-F238E27FC236}">
                <a16:creationId xmlns:a16="http://schemas.microsoft.com/office/drawing/2014/main" id="{4FFC6389-E2C4-097E-420E-DCC2DA656222}"/>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F0843442-EF63-FDAF-129C-8E363183BC2F}"/>
              </a:ext>
            </a:extLst>
          </p:cNvPr>
          <p:cNvSpPr>
            <a:spLocks noGrp="1"/>
          </p:cNvSpPr>
          <p:nvPr>
            <p:ph type="sldNum" sz="quarter" idx="12"/>
          </p:nvPr>
        </p:nvSpPr>
        <p:spPr/>
        <p:txBody>
          <a:bodyPr/>
          <a:lstStyle/>
          <a:p>
            <a:fld id="{81304749-C1B2-684D-B9E9-43686D8D1F70}" type="slidenum">
              <a:rPr lang="en-US" smtClean="0"/>
              <a:pPr/>
              <a:t>15</a:t>
            </a:fld>
            <a:endParaRPr lang="en-US" dirty="0"/>
          </a:p>
        </p:txBody>
      </p:sp>
      <p:sp>
        <p:nvSpPr>
          <p:cNvPr id="32" name="Scroll: Horizontal 195">
            <a:extLst>
              <a:ext uri="{FF2B5EF4-FFF2-40B4-BE49-F238E27FC236}">
                <a16:creationId xmlns:a16="http://schemas.microsoft.com/office/drawing/2014/main" id="{7EEE61AB-9D4C-5A7F-7A71-91A8DFBD7B70}"/>
              </a:ext>
            </a:extLst>
          </p:cNvPr>
          <p:cNvSpPr/>
          <p:nvPr/>
        </p:nvSpPr>
        <p:spPr>
          <a:xfrm rot="10800000" flipH="1" flipV="1">
            <a:off x="7372226" y="1247240"/>
            <a:ext cx="3981574" cy="681809"/>
          </a:xfrm>
          <a:prstGeom prst="horizontalScroll">
            <a:avLst>
              <a:gd name="adj" fmla="val 1014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cs typeface="Segoe UI" panose="020B0502040204020203" pitchFamily="34" charset="0"/>
              </a:rPr>
              <a:t>A Heuristic Algorithm</a:t>
            </a:r>
          </a:p>
        </p:txBody>
      </p:sp>
    </p:spTree>
    <p:extLst>
      <p:ext uri="{BB962C8B-B14F-4D97-AF65-F5344CB8AC3E}">
        <p14:creationId xmlns:p14="http://schemas.microsoft.com/office/powerpoint/2010/main" val="77228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CCD1-484F-494C-9365-EF4A78138CAF}"/>
              </a:ext>
            </a:extLst>
          </p:cNvPr>
          <p:cNvSpPr>
            <a:spLocks noGrp="1"/>
          </p:cNvSpPr>
          <p:nvPr>
            <p:ph type="title"/>
          </p:nvPr>
        </p:nvSpPr>
        <p:spPr/>
        <p:txBody>
          <a:bodyPr/>
          <a:lstStyle/>
          <a:p>
            <a:r>
              <a:rPr lang="en-US" dirty="0"/>
              <a:t>Evaluation of VetIoT</a:t>
            </a:r>
          </a:p>
        </p:txBody>
      </p:sp>
      <p:sp>
        <p:nvSpPr>
          <p:cNvPr id="4" name="Date Placeholder 3">
            <a:extLst>
              <a:ext uri="{FF2B5EF4-FFF2-40B4-BE49-F238E27FC236}">
                <a16:creationId xmlns:a16="http://schemas.microsoft.com/office/drawing/2014/main" id="{A1101B41-0322-AF31-0BD7-AF5C19CAF767}"/>
              </a:ext>
            </a:extLst>
          </p:cNvPr>
          <p:cNvSpPr>
            <a:spLocks noGrp="1"/>
          </p:cNvSpPr>
          <p:nvPr>
            <p:ph type="dt" sz="half" idx="10"/>
          </p:nvPr>
        </p:nvSpPr>
        <p:spPr/>
        <p:txBody>
          <a:bodyPr/>
          <a:lstStyle/>
          <a:p>
            <a:fld id="{3D398E06-679F-0649-B448-376B7ABC25C3}" type="datetime1">
              <a:rPr lang="en-US" smtClean="0"/>
              <a:t>10/3/23</a:t>
            </a:fld>
            <a:endParaRPr lang="en-US" dirty="0"/>
          </a:p>
        </p:txBody>
      </p:sp>
      <p:sp>
        <p:nvSpPr>
          <p:cNvPr id="5" name="Footer Placeholder 4">
            <a:extLst>
              <a:ext uri="{FF2B5EF4-FFF2-40B4-BE49-F238E27FC236}">
                <a16:creationId xmlns:a16="http://schemas.microsoft.com/office/drawing/2014/main" id="{61553E6A-9696-37B2-4D57-E0C32808CA78}"/>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E1EDFC4D-655B-91E0-186F-B7060E549972}"/>
              </a:ext>
            </a:extLst>
          </p:cNvPr>
          <p:cNvSpPr>
            <a:spLocks noGrp="1"/>
          </p:cNvSpPr>
          <p:nvPr>
            <p:ph type="sldNum" sz="quarter" idx="12"/>
          </p:nvPr>
        </p:nvSpPr>
        <p:spPr/>
        <p:txBody>
          <a:bodyPr/>
          <a:lstStyle/>
          <a:p>
            <a:fld id="{81304749-C1B2-684D-B9E9-43686D8D1F70}" type="slidenum">
              <a:rPr lang="en-US" smtClean="0"/>
              <a:pPr/>
              <a:t>16</a:t>
            </a:fld>
            <a:endParaRPr lang="en-US" dirty="0"/>
          </a:p>
        </p:txBody>
      </p:sp>
      <p:sp>
        <p:nvSpPr>
          <p:cNvPr id="8" name="Content Placeholder 2">
            <a:extLst>
              <a:ext uri="{FF2B5EF4-FFF2-40B4-BE49-F238E27FC236}">
                <a16:creationId xmlns:a16="http://schemas.microsoft.com/office/drawing/2014/main" id="{22A2E071-7249-1DF9-B026-374AD706BFB8}"/>
              </a:ext>
            </a:extLst>
          </p:cNvPr>
          <p:cNvSpPr txBox="1">
            <a:spLocks/>
          </p:cNvSpPr>
          <p:nvPr/>
        </p:nvSpPr>
        <p:spPr>
          <a:xfrm>
            <a:off x="838199" y="5646250"/>
            <a:ext cx="10515600" cy="550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1C6A605A-4BD2-923B-B2C1-D8718EBAE5D8}"/>
              </a:ext>
            </a:extLst>
          </p:cNvPr>
          <p:cNvSpPr txBox="1">
            <a:spLocks/>
          </p:cNvSpPr>
          <p:nvPr/>
        </p:nvSpPr>
        <p:spPr>
          <a:xfrm>
            <a:off x="838199" y="5130384"/>
            <a:ext cx="10515600" cy="1031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ea typeface="Open Sans" panose="020B0606030504020204" pitchFamily="34" charset="0"/>
                <a:cs typeface="Times New Roman" panose="02020603050405020304" pitchFamily="18" charset="0"/>
              </a:rPr>
              <a:t>Evaluation Metric: Number of policy violations </a:t>
            </a:r>
          </a:p>
          <a:p>
            <a:pPr lvl="1">
              <a:buFont typeface="Wingdings" pitchFamily="2" charset="2"/>
              <a:buChar char="Ø"/>
            </a:pPr>
            <a:r>
              <a:rPr lang="en-US" dirty="0">
                <a:latin typeface="Times New Roman" panose="02020603050405020304" pitchFamily="18" charset="0"/>
                <a:ea typeface="Open Sans" panose="020B0606030504020204" pitchFamily="34" charset="0"/>
                <a:cs typeface="Times New Roman" panose="02020603050405020304" pitchFamily="18" charset="0"/>
              </a:rPr>
              <a:t>Detected by IoT defense that are confirmed by VetIoT (i.e., Defense Worked)</a:t>
            </a:r>
          </a:p>
        </p:txBody>
      </p:sp>
      <p:sp>
        <p:nvSpPr>
          <p:cNvPr id="20" name="Rounded Rectangle 19">
            <a:extLst>
              <a:ext uri="{FF2B5EF4-FFF2-40B4-BE49-F238E27FC236}">
                <a16:creationId xmlns:a16="http://schemas.microsoft.com/office/drawing/2014/main" id="{1A7B8ABB-04A7-795F-A3C0-3EDDC8488855}"/>
              </a:ext>
            </a:extLst>
          </p:cNvPr>
          <p:cNvSpPr/>
          <p:nvPr/>
        </p:nvSpPr>
        <p:spPr>
          <a:xfrm>
            <a:off x="1273924" y="1585520"/>
            <a:ext cx="9644150" cy="528810"/>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effectLst/>
                <a:latin typeface="Times New Roman" panose="02020603050405020304" pitchFamily="18" charset="0"/>
                <a:ea typeface="Open Sans" panose="020B0606030504020204" pitchFamily="34" charset="0"/>
                <a:cs typeface="Times New Roman" panose="02020603050405020304" pitchFamily="18" charset="0"/>
              </a:rPr>
              <a:t>Can VetIoT evaluate IoT defenses automatically and empirically?</a:t>
            </a:r>
            <a:endParaRPr lang="en-US" sz="28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1" name="Rounded Rectangle 20">
            <a:extLst>
              <a:ext uri="{FF2B5EF4-FFF2-40B4-BE49-F238E27FC236}">
                <a16:creationId xmlns:a16="http://schemas.microsoft.com/office/drawing/2014/main" id="{0867854E-5009-17B6-F008-B8B050D8A21E}"/>
              </a:ext>
            </a:extLst>
          </p:cNvPr>
          <p:cNvSpPr/>
          <p:nvPr/>
        </p:nvSpPr>
        <p:spPr>
          <a:xfrm>
            <a:off x="1526076" y="2359469"/>
            <a:ext cx="4195851" cy="2519454"/>
          </a:xfrm>
          <a:prstGeom prst="roundRect">
            <a:avLst/>
          </a:prstGeom>
          <a:noFill/>
          <a:ln w="381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8DB4CF51-2A0F-84CD-1F1B-BFCD22E2203C}"/>
              </a:ext>
            </a:extLst>
          </p:cNvPr>
          <p:cNvSpPr/>
          <p:nvPr/>
        </p:nvSpPr>
        <p:spPr>
          <a:xfrm>
            <a:off x="6468828" y="2390776"/>
            <a:ext cx="4197096" cy="2519454"/>
          </a:xfrm>
          <a:prstGeom prst="roundRect">
            <a:avLst/>
          </a:prstGeom>
          <a:noFill/>
          <a:ln w="381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A3DBE3-9CE2-F7B5-601E-88331AC1FDC6}"/>
              </a:ext>
            </a:extLst>
          </p:cNvPr>
          <p:cNvSpPr txBox="1"/>
          <p:nvPr/>
        </p:nvSpPr>
        <p:spPr>
          <a:xfrm>
            <a:off x="2445537" y="2446198"/>
            <a:ext cx="2356927"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Test Subjects</a:t>
            </a:r>
          </a:p>
        </p:txBody>
      </p:sp>
      <p:sp>
        <p:nvSpPr>
          <p:cNvPr id="25" name="TextBox 24">
            <a:extLst>
              <a:ext uri="{FF2B5EF4-FFF2-40B4-BE49-F238E27FC236}">
                <a16:creationId xmlns:a16="http://schemas.microsoft.com/office/drawing/2014/main" id="{B8F760D7-E9EB-C1EE-CAFE-DA82EEA44A90}"/>
              </a:ext>
            </a:extLst>
          </p:cNvPr>
          <p:cNvSpPr txBox="1"/>
          <p:nvPr/>
        </p:nvSpPr>
        <p:spPr>
          <a:xfrm>
            <a:off x="6979503" y="2421092"/>
            <a:ext cx="342914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Testing Approaches</a:t>
            </a:r>
          </a:p>
        </p:txBody>
      </p:sp>
      <p:sp>
        <p:nvSpPr>
          <p:cNvPr id="26" name="Rounded Rectangle 25">
            <a:extLst>
              <a:ext uri="{FF2B5EF4-FFF2-40B4-BE49-F238E27FC236}">
                <a16:creationId xmlns:a16="http://schemas.microsoft.com/office/drawing/2014/main" id="{5703EA35-8479-87D7-B9B1-1F1367F17647}"/>
              </a:ext>
            </a:extLst>
          </p:cNvPr>
          <p:cNvSpPr/>
          <p:nvPr/>
        </p:nvSpPr>
        <p:spPr>
          <a:xfrm>
            <a:off x="1813560" y="3225672"/>
            <a:ext cx="1629294" cy="548640"/>
          </a:xfrm>
          <a:prstGeom prst="roundRect">
            <a:avLst/>
          </a:prstGeom>
          <a:solidFill>
            <a:srgbClr val="004479"/>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ExPAT</a:t>
            </a:r>
          </a:p>
        </p:txBody>
      </p:sp>
      <p:sp>
        <p:nvSpPr>
          <p:cNvPr id="27" name="Rounded Rectangle 26">
            <a:extLst>
              <a:ext uri="{FF2B5EF4-FFF2-40B4-BE49-F238E27FC236}">
                <a16:creationId xmlns:a16="http://schemas.microsoft.com/office/drawing/2014/main" id="{E7A40481-0694-AB8A-5437-F1A0748E1247}"/>
              </a:ext>
            </a:extLst>
          </p:cNvPr>
          <p:cNvSpPr/>
          <p:nvPr/>
        </p:nvSpPr>
        <p:spPr>
          <a:xfrm>
            <a:off x="2536871" y="4060568"/>
            <a:ext cx="2174257" cy="548640"/>
          </a:xfrm>
          <a:prstGeom prst="roundRect">
            <a:avLst/>
          </a:prstGeom>
          <a:solidFill>
            <a:srgbClr val="407879"/>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IoTGuard</a:t>
            </a:r>
          </a:p>
        </p:txBody>
      </p:sp>
      <p:sp>
        <p:nvSpPr>
          <p:cNvPr id="28" name="Rounded Rectangle 27">
            <a:extLst>
              <a:ext uri="{FF2B5EF4-FFF2-40B4-BE49-F238E27FC236}">
                <a16:creationId xmlns:a16="http://schemas.microsoft.com/office/drawing/2014/main" id="{4AE6748F-039F-A84C-BEDF-BC0ABEC0DCEE}"/>
              </a:ext>
            </a:extLst>
          </p:cNvPr>
          <p:cNvSpPr/>
          <p:nvPr/>
        </p:nvSpPr>
        <p:spPr>
          <a:xfrm>
            <a:off x="3726647" y="3221761"/>
            <a:ext cx="1711487" cy="548640"/>
          </a:xfrm>
          <a:prstGeom prst="roundRect">
            <a:avLst/>
          </a:prstGeom>
          <a:solidFill>
            <a:srgbClr val="D87A00"/>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PatrIoT</a:t>
            </a:r>
          </a:p>
        </p:txBody>
      </p:sp>
      <p:sp>
        <p:nvSpPr>
          <p:cNvPr id="29" name="Rounded Rectangle 28">
            <a:extLst>
              <a:ext uri="{FF2B5EF4-FFF2-40B4-BE49-F238E27FC236}">
                <a16:creationId xmlns:a16="http://schemas.microsoft.com/office/drawing/2014/main" id="{911141B3-AE9A-4A15-897D-EFA427AA39FA}"/>
              </a:ext>
            </a:extLst>
          </p:cNvPr>
          <p:cNvSpPr/>
          <p:nvPr/>
        </p:nvSpPr>
        <p:spPr>
          <a:xfrm>
            <a:off x="6754623" y="3225672"/>
            <a:ext cx="1629294" cy="548640"/>
          </a:xfrm>
          <a:prstGeom prst="roundRect">
            <a:avLst/>
          </a:prstGeom>
          <a:solidFill>
            <a:schemeClr val="tx2">
              <a:lumMod val="20000"/>
              <a:lumOff val="80000"/>
            </a:schemeClr>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Fidelity</a:t>
            </a:r>
          </a:p>
        </p:txBody>
      </p:sp>
      <p:sp>
        <p:nvSpPr>
          <p:cNvPr id="30" name="Rounded Rectangle 29">
            <a:extLst>
              <a:ext uri="{FF2B5EF4-FFF2-40B4-BE49-F238E27FC236}">
                <a16:creationId xmlns:a16="http://schemas.microsoft.com/office/drawing/2014/main" id="{1573E0EE-F20F-CE7A-8F71-8D6573BDAF5D}"/>
              </a:ext>
            </a:extLst>
          </p:cNvPr>
          <p:cNvSpPr/>
          <p:nvPr/>
        </p:nvSpPr>
        <p:spPr>
          <a:xfrm>
            <a:off x="7480360" y="4060568"/>
            <a:ext cx="2427430" cy="548640"/>
          </a:xfrm>
          <a:prstGeom prst="roundRect">
            <a:avLst/>
          </a:prstGeom>
          <a:solidFill>
            <a:schemeClr val="accent2">
              <a:lumMod val="20000"/>
              <a:lumOff val="80000"/>
            </a:schemeClr>
          </a:solidFill>
          <a:ln w="158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Differential</a:t>
            </a:r>
          </a:p>
        </p:txBody>
      </p:sp>
      <p:sp>
        <p:nvSpPr>
          <p:cNvPr id="31" name="Rounded Rectangle 30">
            <a:extLst>
              <a:ext uri="{FF2B5EF4-FFF2-40B4-BE49-F238E27FC236}">
                <a16:creationId xmlns:a16="http://schemas.microsoft.com/office/drawing/2014/main" id="{5414339A-0624-5D2D-5141-93440F55C0F7}"/>
              </a:ext>
            </a:extLst>
          </p:cNvPr>
          <p:cNvSpPr/>
          <p:nvPr/>
        </p:nvSpPr>
        <p:spPr>
          <a:xfrm>
            <a:off x="8749146" y="3221761"/>
            <a:ext cx="1629294" cy="548640"/>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Stress</a:t>
            </a:r>
          </a:p>
        </p:txBody>
      </p:sp>
    </p:spTree>
    <p:extLst>
      <p:ext uri="{BB962C8B-B14F-4D97-AF65-F5344CB8AC3E}">
        <p14:creationId xmlns:p14="http://schemas.microsoft.com/office/powerpoint/2010/main" val="192283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70DE-4AA7-54ED-C4D6-DDD2B030966D}"/>
              </a:ext>
            </a:extLst>
          </p:cNvPr>
          <p:cNvSpPr>
            <a:spLocks noGrp="1"/>
          </p:cNvSpPr>
          <p:nvPr>
            <p:ph type="title"/>
          </p:nvPr>
        </p:nvSpPr>
        <p:spPr/>
        <p:txBody>
          <a:bodyPr/>
          <a:lstStyle/>
          <a:p>
            <a:r>
              <a:rPr lang="en-US" dirty="0"/>
              <a:t>Fidelity Testing</a:t>
            </a:r>
          </a:p>
        </p:txBody>
      </p:sp>
      <p:graphicFrame>
        <p:nvGraphicFramePr>
          <p:cNvPr id="4" name="Table 4">
            <a:extLst>
              <a:ext uri="{FF2B5EF4-FFF2-40B4-BE49-F238E27FC236}">
                <a16:creationId xmlns:a16="http://schemas.microsoft.com/office/drawing/2014/main" id="{0F58C0AC-24C8-CD38-264B-DC5364986FF8}"/>
              </a:ext>
            </a:extLst>
          </p:cNvPr>
          <p:cNvGraphicFramePr>
            <a:graphicFrameLocks noGrp="1"/>
          </p:cNvGraphicFramePr>
          <p:nvPr>
            <p:ph idx="1"/>
            <p:extLst>
              <p:ext uri="{D42A27DB-BD31-4B8C-83A1-F6EECF244321}">
                <p14:modId xmlns:p14="http://schemas.microsoft.com/office/powerpoint/2010/main" val="4071758481"/>
              </p:ext>
            </p:extLst>
          </p:nvPr>
        </p:nvGraphicFramePr>
        <p:xfrm>
          <a:off x="1891861" y="3429000"/>
          <a:ext cx="8235906" cy="1828800"/>
        </p:xfrm>
        <a:graphic>
          <a:graphicData uri="http://schemas.openxmlformats.org/drawingml/2006/table">
            <a:tbl>
              <a:tblPr firstRow="1" bandRow="1">
                <a:tableStyleId>{073A0DAA-6AF3-43AB-8588-CEC1D06C72B9}</a:tableStyleId>
              </a:tblPr>
              <a:tblGrid>
                <a:gridCol w="3913069">
                  <a:extLst>
                    <a:ext uri="{9D8B030D-6E8A-4147-A177-3AD203B41FA5}">
                      <a16:colId xmlns:a16="http://schemas.microsoft.com/office/drawing/2014/main" val="3269608936"/>
                    </a:ext>
                  </a:extLst>
                </a:gridCol>
                <a:gridCol w="4322837">
                  <a:extLst>
                    <a:ext uri="{9D8B030D-6E8A-4147-A177-3AD203B41FA5}">
                      <a16:colId xmlns:a16="http://schemas.microsoft.com/office/drawing/2014/main" val="2400816946"/>
                    </a:ext>
                  </a:extLst>
                </a:gridCol>
              </a:tblGrid>
              <a:tr h="370840">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Security Mechanism</a:t>
                      </a:r>
                    </a:p>
                  </a:txBody>
                  <a:tcPr/>
                </a:tc>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Number of Experiments</a:t>
                      </a:r>
                    </a:p>
                  </a:txBody>
                  <a:tcPr/>
                </a:tc>
                <a:extLst>
                  <a:ext uri="{0D108BD9-81ED-4DB2-BD59-A6C34878D82A}">
                    <a16:rowId xmlns:a16="http://schemas.microsoft.com/office/drawing/2014/main" val="3638608329"/>
                  </a:ext>
                </a:extLst>
              </a:tr>
              <a:tr h="370840">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ExPAT </a:t>
                      </a:r>
                      <a:r>
                        <a:rPr lang="en-US" sz="2400" b="0" i="0" baseline="0" dirty="0">
                          <a:latin typeface="Times New Roman" panose="02020603050405020304" pitchFamily="18" charset="0"/>
                          <a:ea typeface="Open Sans" panose="020B0606030504020204" pitchFamily="34" charset="0"/>
                          <a:cs typeface="Times New Roman" panose="02020603050405020304" pitchFamily="18" charset="0"/>
                        </a:rPr>
                        <a:t>(SACMAT ‘19)</a:t>
                      </a:r>
                    </a:p>
                  </a:txBody>
                  <a:tcPr/>
                </a:tc>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8</a:t>
                      </a:r>
                    </a:p>
                  </a:txBody>
                  <a:tcPr/>
                </a:tc>
                <a:extLst>
                  <a:ext uri="{0D108BD9-81ED-4DB2-BD59-A6C34878D82A}">
                    <a16:rowId xmlns:a16="http://schemas.microsoft.com/office/drawing/2014/main" val="3094857583"/>
                  </a:ext>
                </a:extLst>
              </a:tr>
              <a:tr h="370840">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PatrIoT </a:t>
                      </a:r>
                      <a:r>
                        <a:rPr lang="en-US" sz="2400" b="0" i="0" baseline="0" dirty="0">
                          <a:latin typeface="Times New Roman" panose="02020603050405020304" pitchFamily="18" charset="0"/>
                          <a:ea typeface="Open Sans" panose="020B0606030504020204" pitchFamily="34" charset="0"/>
                          <a:cs typeface="Times New Roman" panose="02020603050405020304" pitchFamily="18" charset="0"/>
                        </a:rPr>
                        <a:t>(RV ‘20)</a:t>
                      </a:r>
                    </a:p>
                  </a:txBody>
                  <a:tcPr/>
                </a:tc>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5</a:t>
                      </a:r>
                    </a:p>
                  </a:txBody>
                  <a:tcPr/>
                </a:tc>
                <a:extLst>
                  <a:ext uri="{0D108BD9-81ED-4DB2-BD59-A6C34878D82A}">
                    <a16:rowId xmlns:a16="http://schemas.microsoft.com/office/drawing/2014/main" val="195945422"/>
                  </a:ext>
                </a:extLst>
              </a:tr>
              <a:tr h="370840">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IoTGuard </a:t>
                      </a:r>
                      <a:r>
                        <a:rPr lang="en-US" sz="2400" b="0" i="0" baseline="0" dirty="0">
                          <a:latin typeface="Times New Roman" panose="02020603050405020304" pitchFamily="18" charset="0"/>
                          <a:ea typeface="Open Sans" panose="020B0606030504020204" pitchFamily="34" charset="0"/>
                          <a:cs typeface="Times New Roman" panose="02020603050405020304" pitchFamily="18" charset="0"/>
                        </a:rPr>
                        <a:t>(NDSS ‘19)</a:t>
                      </a:r>
                    </a:p>
                  </a:txBody>
                  <a:tcPr/>
                </a:tc>
                <a:tc>
                  <a:txBody>
                    <a:bodyPr/>
                    <a:lstStyle/>
                    <a:p>
                      <a:pPr algn="ctr"/>
                      <a:r>
                        <a:rPr lang="en-US" sz="2400" b="0" i="0" dirty="0">
                          <a:latin typeface="Times New Roman" panose="02020603050405020304" pitchFamily="18" charset="0"/>
                          <a:ea typeface="Open Sans" panose="020B0606030504020204" pitchFamily="34" charset="0"/>
                          <a:cs typeface="Times New Roman" panose="02020603050405020304" pitchFamily="18" charset="0"/>
                        </a:rPr>
                        <a:t>4</a:t>
                      </a:r>
                    </a:p>
                  </a:txBody>
                  <a:tcPr/>
                </a:tc>
                <a:extLst>
                  <a:ext uri="{0D108BD9-81ED-4DB2-BD59-A6C34878D82A}">
                    <a16:rowId xmlns:a16="http://schemas.microsoft.com/office/drawing/2014/main" val="1577176850"/>
                  </a:ext>
                </a:extLst>
              </a:tr>
            </a:tbl>
          </a:graphicData>
        </a:graphic>
      </p:graphicFrame>
      <p:sp>
        <p:nvSpPr>
          <p:cNvPr id="3" name="Date Placeholder 2">
            <a:extLst>
              <a:ext uri="{FF2B5EF4-FFF2-40B4-BE49-F238E27FC236}">
                <a16:creationId xmlns:a16="http://schemas.microsoft.com/office/drawing/2014/main" id="{6387D2A9-7CE5-2CB8-5048-99B422DBA127}"/>
              </a:ext>
            </a:extLst>
          </p:cNvPr>
          <p:cNvSpPr>
            <a:spLocks noGrp="1"/>
          </p:cNvSpPr>
          <p:nvPr>
            <p:ph type="dt" sz="half" idx="10"/>
          </p:nvPr>
        </p:nvSpPr>
        <p:spPr/>
        <p:txBody>
          <a:bodyPr/>
          <a:lstStyle/>
          <a:p>
            <a:fld id="{5FF6504C-B123-3D4D-94F4-91BF45902C8C}" type="datetime1">
              <a:rPr lang="en-US" smtClean="0"/>
              <a:t>10/3/23</a:t>
            </a:fld>
            <a:endParaRPr lang="en-US" dirty="0"/>
          </a:p>
        </p:txBody>
      </p:sp>
      <p:sp>
        <p:nvSpPr>
          <p:cNvPr id="5" name="Footer Placeholder 4">
            <a:extLst>
              <a:ext uri="{FF2B5EF4-FFF2-40B4-BE49-F238E27FC236}">
                <a16:creationId xmlns:a16="http://schemas.microsoft.com/office/drawing/2014/main" id="{70E306BF-3F77-D3D1-24BD-45899E1F2801}"/>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8" name="Slide Number Placeholder 7">
            <a:extLst>
              <a:ext uri="{FF2B5EF4-FFF2-40B4-BE49-F238E27FC236}">
                <a16:creationId xmlns:a16="http://schemas.microsoft.com/office/drawing/2014/main" id="{6B6C44C0-CD69-7931-5AA0-171AA35F4DDD}"/>
              </a:ext>
            </a:extLst>
          </p:cNvPr>
          <p:cNvSpPr>
            <a:spLocks noGrp="1"/>
          </p:cNvSpPr>
          <p:nvPr>
            <p:ph type="sldNum" sz="quarter" idx="12"/>
          </p:nvPr>
        </p:nvSpPr>
        <p:spPr/>
        <p:txBody>
          <a:bodyPr/>
          <a:lstStyle/>
          <a:p>
            <a:fld id="{81304749-C1B2-684D-B9E9-43686D8D1F70}" type="slidenum">
              <a:rPr lang="en-US" smtClean="0"/>
              <a:pPr/>
              <a:t>17</a:t>
            </a:fld>
            <a:endParaRPr lang="en-US" dirty="0"/>
          </a:p>
        </p:txBody>
      </p:sp>
      <p:sp>
        <p:nvSpPr>
          <p:cNvPr id="9" name="TextBox 8">
            <a:extLst>
              <a:ext uri="{FF2B5EF4-FFF2-40B4-BE49-F238E27FC236}">
                <a16:creationId xmlns:a16="http://schemas.microsoft.com/office/drawing/2014/main" id="{F9B3FE4C-CA30-C1A8-5203-D0BE04828A8A}"/>
              </a:ext>
            </a:extLst>
          </p:cNvPr>
          <p:cNvSpPr txBox="1"/>
          <p:nvPr/>
        </p:nvSpPr>
        <p:spPr>
          <a:xfrm>
            <a:off x="1822494" y="2276540"/>
            <a:ext cx="8235906" cy="954107"/>
          </a:xfrm>
          <a:prstGeom prst="rect">
            <a:avLst/>
          </a:prstGeom>
          <a:noFill/>
        </p:spPr>
        <p:txBody>
          <a:bodyPr wrap="square" rtlCol="0">
            <a:spAutoFit/>
          </a:bodyPr>
          <a:lstStyle/>
          <a:p>
            <a:r>
              <a:rPr lang="en-US" sz="2800" dirty="0">
                <a:latin typeface="Times New Roman" panose="02020603050405020304" pitchFamily="18" charset="0"/>
                <a:ea typeface="Open Sans" panose="020B0606030504020204" pitchFamily="34" charset="0"/>
                <a:cs typeface="Times New Roman" panose="02020603050405020304" pitchFamily="18" charset="0"/>
              </a:rPr>
              <a:t>VetIoT reproduced results mentioned in the paper of these IoT defenses automatically.</a:t>
            </a:r>
          </a:p>
        </p:txBody>
      </p:sp>
    </p:spTree>
    <p:extLst>
      <p:ext uri="{BB962C8B-B14F-4D97-AF65-F5344CB8AC3E}">
        <p14:creationId xmlns:p14="http://schemas.microsoft.com/office/powerpoint/2010/main" val="157397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4FAD-E983-7790-8AD5-CA7BEE3AF936}"/>
              </a:ext>
            </a:extLst>
          </p:cNvPr>
          <p:cNvSpPr>
            <a:spLocks noGrp="1"/>
          </p:cNvSpPr>
          <p:nvPr>
            <p:ph type="title"/>
          </p:nvPr>
        </p:nvSpPr>
        <p:spPr/>
        <p:txBody>
          <a:bodyPr/>
          <a:lstStyle/>
          <a:p>
            <a:r>
              <a:rPr lang="en-US" dirty="0"/>
              <a:t>Differential Testing</a:t>
            </a:r>
          </a:p>
        </p:txBody>
      </p:sp>
      <p:sp>
        <p:nvSpPr>
          <p:cNvPr id="3" name="Date Placeholder 2">
            <a:extLst>
              <a:ext uri="{FF2B5EF4-FFF2-40B4-BE49-F238E27FC236}">
                <a16:creationId xmlns:a16="http://schemas.microsoft.com/office/drawing/2014/main" id="{DC03BF0B-E420-C8FA-E28E-C4BD7BAB507A}"/>
              </a:ext>
            </a:extLst>
          </p:cNvPr>
          <p:cNvSpPr>
            <a:spLocks noGrp="1"/>
          </p:cNvSpPr>
          <p:nvPr>
            <p:ph type="dt" sz="half" idx="10"/>
          </p:nvPr>
        </p:nvSpPr>
        <p:spPr/>
        <p:txBody>
          <a:bodyPr/>
          <a:lstStyle/>
          <a:p>
            <a:fld id="{481CE7CF-621C-E84F-AC59-F275A17E6067}" type="datetime1">
              <a:rPr lang="en-US" smtClean="0"/>
              <a:t>10/3/23</a:t>
            </a:fld>
            <a:endParaRPr lang="en-US" dirty="0"/>
          </a:p>
        </p:txBody>
      </p:sp>
      <p:sp>
        <p:nvSpPr>
          <p:cNvPr id="4" name="Footer Placeholder 3">
            <a:extLst>
              <a:ext uri="{FF2B5EF4-FFF2-40B4-BE49-F238E27FC236}">
                <a16:creationId xmlns:a16="http://schemas.microsoft.com/office/drawing/2014/main" id="{0BEF481C-D917-F65A-0EF9-96FB08B014EC}"/>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FBED72B9-011B-D2C5-6091-32155A8A5315}"/>
              </a:ext>
            </a:extLst>
          </p:cNvPr>
          <p:cNvSpPr>
            <a:spLocks noGrp="1"/>
          </p:cNvSpPr>
          <p:nvPr>
            <p:ph type="sldNum" sz="quarter" idx="12"/>
          </p:nvPr>
        </p:nvSpPr>
        <p:spPr/>
        <p:txBody>
          <a:bodyPr/>
          <a:lstStyle/>
          <a:p>
            <a:fld id="{81304749-C1B2-684D-B9E9-43686D8D1F70}" type="slidenum">
              <a:rPr lang="en-US" smtClean="0"/>
              <a:pPr/>
              <a:t>18</a:t>
            </a:fld>
            <a:endParaRPr lang="en-US" dirty="0"/>
          </a:p>
        </p:txBody>
      </p:sp>
      <p:pic>
        <p:nvPicPr>
          <p:cNvPr id="10" name="Content Placeholder 9">
            <a:extLst>
              <a:ext uri="{FF2B5EF4-FFF2-40B4-BE49-F238E27FC236}">
                <a16:creationId xmlns:a16="http://schemas.microsoft.com/office/drawing/2014/main" id="{3D67E1A8-F1D6-3F7B-DFC4-3D7C01B751DF}"/>
              </a:ext>
            </a:extLst>
          </p:cNvPr>
          <p:cNvPicPr>
            <a:picLocks noGrp="1" noChangeAspect="1"/>
          </p:cNvPicPr>
          <p:nvPr>
            <p:ph idx="1"/>
          </p:nvPr>
        </p:nvPicPr>
        <p:blipFill>
          <a:blip r:embed="rId3"/>
          <a:stretch>
            <a:fillRect/>
          </a:stretch>
        </p:blipFill>
        <p:spPr>
          <a:xfrm>
            <a:off x="5507261" y="1662486"/>
            <a:ext cx="5846539" cy="4671520"/>
          </a:xfrm>
        </p:spPr>
      </p:pic>
      <p:sp>
        <p:nvSpPr>
          <p:cNvPr id="5" name="TextBox 4">
            <a:extLst>
              <a:ext uri="{FF2B5EF4-FFF2-40B4-BE49-F238E27FC236}">
                <a16:creationId xmlns:a16="http://schemas.microsoft.com/office/drawing/2014/main" id="{66917E35-EB98-1BF7-1F2C-8D3D8003DD2E}"/>
              </a:ext>
            </a:extLst>
          </p:cNvPr>
          <p:cNvSpPr txBox="1"/>
          <p:nvPr/>
        </p:nvSpPr>
        <p:spPr>
          <a:xfrm>
            <a:off x="956974" y="1921949"/>
            <a:ext cx="4629470" cy="1200329"/>
          </a:xfrm>
          <a:prstGeom prst="rect">
            <a:avLst/>
          </a:prstGeom>
          <a:noFill/>
        </p:spPr>
        <p:txBody>
          <a:bodyPr wrap="square" rtlCol="0">
            <a:spAutoFit/>
          </a:bodyPr>
          <a:lstStyle/>
          <a:p>
            <a:r>
              <a:rPr lang="en-US" sz="2400" dirty="0">
                <a:latin typeface="Times New Roman" panose="02020603050405020304" pitchFamily="18" charset="0"/>
                <a:ea typeface="Open Sans" panose="020B0606030504020204" pitchFamily="34" charset="0"/>
                <a:cs typeface="Times New Roman" panose="02020603050405020304" pitchFamily="18" charset="0"/>
              </a:rPr>
              <a:t>Assess how an IoT defense fares against other IoT defenses for the same test-scenario.</a:t>
            </a:r>
          </a:p>
        </p:txBody>
      </p:sp>
      <p:sp>
        <p:nvSpPr>
          <p:cNvPr id="7" name="TextBox 6">
            <a:extLst>
              <a:ext uri="{FF2B5EF4-FFF2-40B4-BE49-F238E27FC236}">
                <a16:creationId xmlns:a16="http://schemas.microsoft.com/office/drawing/2014/main" id="{F8A5D935-C3E1-E802-5A87-2DDF26B8595A}"/>
              </a:ext>
            </a:extLst>
          </p:cNvPr>
          <p:cNvSpPr txBox="1"/>
          <p:nvPr/>
        </p:nvSpPr>
        <p:spPr>
          <a:xfrm>
            <a:off x="956974" y="3353540"/>
            <a:ext cx="4921312" cy="1938992"/>
          </a:xfrm>
          <a:prstGeom prst="rect">
            <a:avLst/>
          </a:prstGeom>
          <a:noFill/>
        </p:spPr>
        <p:txBody>
          <a:bodyPr wrap="square" rtlCol="0">
            <a:spAutoFit/>
          </a:bodyPr>
          <a:lstStyle/>
          <a:p>
            <a:r>
              <a:rPr lang="en-US" sz="2400" dirty="0">
                <a:latin typeface="Times New Roman" panose="02020603050405020304" pitchFamily="18" charset="0"/>
                <a:ea typeface="Open Sans" panose="020B0606030504020204" pitchFamily="34" charset="0"/>
                <a:cs typeface="Times New Roman" panose="02020603050405020304" pitchFamily="18" charset="0"/>
              </a:rPr>
              <a:t>For example, on test suite 5:</a:t>
            </a:r>
          </a:p>
          <a:p>
            <a:pPr marL="342900" indent="-342900">
              <a:buFont typeface="Arial" panose="020B0604020202020204" pitchFamily="34" charset="0"/>
              <a:buChar char="•"/>
            </a:pPr>
            <a:r>
              <a:rPr lang="en-US" sz="2400" dirty="0">
                <a:latin typeface="Times New Roman" panose="02020603050405020304" pitchFamily="18" charset="0"/>
                <a:ea typeface="Open Sans" panose="020B0606030504020204" pitchFamily="34" charset="0"/>
                <a:cs typeface="Times New Roman" panose="02020603050405020304" pitchFamily="18" charset="0"/>
              </a:rPr>
              <a:t>Unexpected scenarios: 13</a:t>
            </a:r>
          </a:p>
          <a:p>
            <a:pPr marL="342900" indent="-342900">
              <a:buFont typeface="Arial" panose="020B0604020202020204" pitchFamily="34" charset="0"/>
              <a:buChar char="•"/>
            </a:pPr>
            <a:r>
              <a:rPr lang="en-US" sz="2400" dirty="0" err="1">
                <a:latin typeface="Times New Roman" panose="02020603050405020304" pitchFamily="18" charset="0"/>
                <a:ea typeface="Open Sans" panose="020B0606030504020204" pitchFamily="34" charset="0"/>
                <a:cs typeface="Times New Roman" panose="02020603050405020304" pitchFamily="18" charset="0"/>
              </a:rPr>
              <a:t>ExPAT</a:t>
            </a:r>
            <a:r>
              <a:rPr lang="en-US" sz="2400" dirty="0">
                <a:latin typeface="Times New Roman" panose="02020603050405020304" pitchFamily="18" charset="0"/>
                <a:ea typeface="Open Sans" panose="020B0606030504020204" pitchFamily="34" charset="0"/>
                <a:cs typeface="Times New Roman" panose="02020603050405020304" pitchFamily="18" charset="0"/>
              </a:rPr>
              <a:t>: 15</a:t>
            </a:r>
          </a:p>
          <a:p>
            <a:pPr marL="342900" indent="-342900">
              <a:buFont typeface="Arial" panose="020B0604020202020204" pitchFamily="34" charset="0"/>
              <a:buChar char="•"/>
            </a:pPr>
            <a:r>
              <a:rPr lang="en-US" sz="2400" dirty="0" err="1">
                <a:latin typeface="Times New Roman" panose="02020603050405020304" pitchFamily="18" charset="0"/>
                <a:ea typeface="Open Sans" panose="020B0606030504020204" pitchFamily="34" charset="0"/>
                <a:cs typeface="Times New Roman" panose="02020603050405020304" pitchFamily="18" charset="0"/>
              </a:rPr>
              <a:t>PatrIoT</a:t>
            </a:r>
            <a:r>
              <a:rPr lang="en-US" sz="2400" dirty="0">
                <a:latin typeface="Times New Roman" panose="02020603050405020304" pitchFamily="18" charset="0"/>
                <a:ea typeface="Open Sans" panose="020B0606030504020204" pitchFamily="34" charset="0"/>
                <a:cs typeface="Times New Roman" panose="02020603050405020304" pitchFamily="18" charset="0"/>
              </a:rPr>
              <a:t>: 15</a:t>
            </a:r>
          </a:p>
          <a:p>
            <a:pPr marL="342900" indent="-342900">
              <a:buFont typeface="Arial" panose="020B0604020202020204" pitchFamily="34" charset="0"/>
              <a:buChar char="•"/>
            </a:pPr>
            <a:r>
              <a:rPr lang="en-US" sz="2400" dirty="0">
                <a:latin typeface="Times New Roman" panose="02020603050405020304" pitchFamily="18" charset="0"/>
                <a:ea typeface="Open Sans" panose="020B0606030504020204" pitchFamily="34" charset="0"/>
                <a:cs typeface="Times New Roman" panose="02020603050405020304" pitchFamily="18" charset="0"/>
              </a:rPr>
              <a:t>IoTGuard: 12</a:t>
            </a:r>
          </a:p>
        </p:txBody>
      </p:sp>
      <p:sp>
        <p:nvSpPr>
          <p:cNvPr id="8" name="Rounded Rectangle 7">
            <a:extLst>
              <a:ext uri="{FF2B5EF4-FFF2-40B4-BE49-F238E27FC236}">
                <a16:creationId xmlns:a16="http://schemas.microsoft.com/office/drawing/2014/main" id="{00654A31-EF24-397D-E5F9-6A11D525FED2}"/>
              </a:ext>
            </a:extLst>
          </p:cNvPr>
          <p:cNvSpPr/>
          <p:nvPr/>
        </p:nvSpPr>
        <p:spPr>
          <a:xfrm>
            <a:off x="5637654" y="2501464"/>
            <a:ext cx="4228241" cy="64033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8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5EE6-A385-1223-64EC-F7C636D0E1A8}"/>
              </a:ext>
            </a:extLst>
          </p:cNvPr>
          <p:cNvSpPr>
            <a:spLocks noGrp="1"/>
          </p:cNvSpPr>
          <p:nvPr>
            <p:ph type="title"/>
          </p:nvPr>
        </p:nvSpPr>
        <p:spPr>
          <a:xfrm>
            <a:off x="838200" y="365126"/>
            <a:ext cx="10515600" cy="1181088"/>
          </a:xfrm>
        </p:spPr>
        <p:txBody>
          <a:bodyPr>
            <a:normAutofit fontScale="90000"/>
          </a:bodyPr>
          <a:lstStyle/>
          <a:p>
            <a:r>
              <a:rPr lang="en-US" dirty="0"/>
              <a:t>Case Study: Efficacy Depends on Policy Selection </a:t>
            </a:r>
          </a:p>
        </p:txBody>
      </p:sp>
      <p:sp>
        <p:nvSpPr>
          <p:cNvPr id="7" name="Date Placeholder 6">
            <a:extLst>
              <a:ext uri="{FF2B5EF4-FFF2-40B4-BE49-F238E27FC236}">
                <a16:creationId xmlns:a16="http://schemas.microsoft.com/office/drawing/2014/main" id="{07C9BD94-F416-7E3C-DC6D-FA7D4B22F038}"/>
              </a:ext>
            </a:extLst>
          </p:cNvPr>
          <p:cNvSpPr>
            <a:spLocks noGrp="1"/>
          </p:cNvSpPr>
          <p:nvPr>
            <p:ph type="dt" sz="half" idx="10"/>
          </p:nvPr>
        </p:nvSpPr>
        <p:spPr/>
        <p:txBody>
          <a:bodyPr/>
          <a:lstStyle/>
          <a:p>
            <a:fld id="{59F78801-8E20-4A48-A9EE-1A9CB8F7D6F1}" type="datetime1">
              <a:rPr lang="en-US" smtClean="0"/>
              <a:t>10/3/23</a:t>
            </a:fld>
            <a:endParaRPr lang="en-US" dirty="0"/>
          </a:p>
        </p:txBody>
      </p:sp>
      <p:sp>
        <p:nvSpPr>
          <p:cNvPr id="8" name="Footer Placeholder 7">
            <a:extLst>
              <a:ext uri="{FF2B5EF4-FFF2-40B4-BE49-F238E27FC236}">
                <a16:creationId xmlns:a16="http://schemas.microsoft.com/office/drawing/2014/main" id="{76297009-AFDE-0C42-086D-2059FBF64630}"/>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9" name="Slide Number Placeholder 8">
            <a:extLst>
              <a:ext uri="{FF2B5EF4-FFF2-40B4-BE49-F238E27FC236}">
                <a16:creationId xmlns:a16="http://schemas.microsoft.com/office/drawing/2014/main" id="{B4EC2F3F-FBFD-FE8E-F198-4B649025F45B}"/>
              </a:ext>
            </a:extLst>
          </p:cNvPr>
          <p:cNvSpPr>
            <a:spLocks noGrp="1"/>
          </p:cNvSpPr>
          <p:nvPr>
            <p:ph type="sldNum" sz="quarter" idx="12"/>
          </p:nvPr>
        </p:nvSpPr>
        <p:spPr/>
        <p:txBody>
          <a:bodyPr/>
          <a:lstStyle/>
          <a:p>
            <a:fld id="{81304749-C1B2-684D-B9E9-43686D8D1F70}" type="slidenum">
              <a:rPr lang="en-US" smtClean="0"/>
              <a:pPr/>
              <a:t>19</a:t>
            </a:fld>
            <a:endParaRPr lang="en-US" dirty="0"/>
          </a:p>
        </p:txBody>
      </p:sp>
      <p:sp>
        <p:nvSpPr>
          <p:cNvPr id="10" name="Rectangle: Rounded Corners 12">
            <a:extLst>
              <a:ext uri="{FF2B5EF4-FFF2-40B4-BE49-F238E27FC236}">
                <a16:creationId xmlns:a16="http://schemas.microsoft.com/office/drawing/2014/main" id="{397C850F-14BB-9607-6A7E-CF26CA6B056C}"/>
              </a:ext>
            </a:extLst>
          </p:cNvPr>
          <p:cNvSpPr/>
          <p:nvPr/>
        </p:nvSpPr>
        <p:spPr>
          <a:xfrm>
            <a:off x="1322900" y="4286872"/>
            <a:ext cx="10140903" cy="1887838"/>
          </a:xfrm>
          <a:prstGeom prst="round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Rounded Corners 147">
            <a:extLst>
              <a:ext uri="{FF2B5EF4-FFF2-40B4-BE49-F238E27FC236}">
                <a16:creationId xmlns:a16="http://schemas.microsoft.com/office/drawing/2014/main" id="{79939EE5-F43F-EE47-0D87-228EDE0539E3}"/>
              </a:ext>
            </a:extLst>
          </p:cNvPr>
          <p:cNvSpPr/>
          <p:nvPr/>
        </p:nvSpPr>
        <p:spPr>
          <a:xfrm>
            <a:off x="2925992" y="4431013"/>
            <a:ext cx="8394912" cy="560912"/>
          </a:xfrm>
          <a:prstGeom prst="roundRect">
            <a:avLst>
              <a:gd name="adj" fmla="val 0"/>
            </a:avLst>
          </a:prstGeom>
          <a:solidFill>
            <a:schemeClr val="bg1">
              <a:lumMod val="5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5" name="Rectangle: Rounded Corners 118">
            <a:extLst>
              <a:ext uri="{FF2B5EF4-FFF2-40B4-BE49-F238E27FC236}">
                <a16:creationId xmlns:a16="http://schemas.microsoft.com/office/drawing/2014/main" id="{BE8376C6-AE09-406D-287E-B0F552E14424}"/>
              </a:ext>
            </a:extLst>
          </p:cNvPr>
          <p:cNvSpPr/>
          <p:nvPr/>
        </p:nvSpPr>
        <p:spPr>
          <a:xfrm>
            <a:off x="2849192" y="4486725"/>
            <a:ext cx="8394912" cy="595679"/>
          </a:xfrm>
          <a:prstGeom prst="roundRect">
            <a:avLst>
              <a:gd name="adj" fmla="val 0"/>
            </a:avLst>
          </a:prstGeom>
          <a:solidFill>
            <a:schemeClr val="bg1">
              <a:lumMod val="95000"/>
            </a:scheme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 name="Rounded Rectangle 13">
            <a:extLst>
              <a:ext uri="{FF2B5EF4-FFF2-40B4-BE49-F238E27FC236}">
                <a16:creationId xmlns:a16="http://schemas.microsoft.com/office/drawing/2014/main" id="{FD56565A-0EA5-C87F-7A3A-52379250F265}"/>
              </a:ext>
            </a:extLst>
          </p:cNvPr>
          <p:cNvSpPr/>
          <p:nvPr/>
        </p:nvSpPr>
        <p:spPr>
          <a:xfrm>
            <a:off x="7311667" y="4588793"/>
            <a:ext cx="3881991" cy="389271"/>
          </a:xfrm>
          <a:prstGeom prst="roundRect">
            <a:avLst>
              <a:gd name="adj" fmla="val 26663"/>
            </a:avLst>
          </a:prstGeom>
          <a:solidFill>
            <a:srgbClr val="75BDA7">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ounded Rectangle 18">
            <a:extLst>
              <a:ext uri="{FF2B5EF4-FFF2-40B4-BE49-F238E27FC236}">
                <a16:creationId xmlns:a16="http://schemas.microsoft.com/office/drawing/2014/main" id="{A78AE4CC-5A50-85B3-A1EE-5AF530BF84BC}"/>
              </a:ext>
            </a:extLst>
          </p:cNvPr>
          <p:cNvSpPr/>
          <p:nvPr/>
        </p:nvSpPr>
        <p:spPr>
          <a:xfrm>
            <a:off x="2925992" y="4602655"/>
            <a:ext cx="3435942" cy="389271"/>
          </a:xfrm>
          <a:prstGeom prst="roundRect">
            <a:avLst>
              <a:gd name="adj" fmla="val 26663"/>
            </a:avLst>
          </a:prstGeom>
          <a:solidFill>
            <a:srgbClr val="3494BA">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TextBox 21">
            <a:extLst>
              <a:ext uri="{FF2B5EF4-FFF2-40B4-BE49-F238E27FC236}">
                <a16:creationId xmlns:a16="http://schemas.microsoft.com/office/drawing/2014/main" id="{3A060D9E-25E3-7200-9994-700234294373}"/>
              </a:ext>
            </a:extLst>
          </p:cNvPr>
          <p:cNvSpPr txBox="1"/>
          <p:nvPr/>
        </p:nvSpPr>
        <p:spPr>
          <a:xfrm>
            <a:off x="2976981" y="4606848"/>
            <a:ext cx="337717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Montserrat" panose="00000500000000000000" pitchFamily="2" charset="0"/>
                <a:cs typeface="Courier New" panose="02070309020205020404" pitchFamily="49" charset="0"/>
              </a:rPr>
              <a:t>SleepMode</a:t>
            </a:r>
            <a:r>
              <a:rPr kumimoji="0" lang="en-US" sz="2000" b="1" i="0" u="none" strike="noStrike" kern="0" cap="none" spc="0" normalizeH="0" noProof="0" dirty="0">
                <a:ln>
                  <a:noFill/>
                </a:ln>
                <a:solidFill>
                  <a:prstClr val="black"/>
                </a:solidFill>
                <a:effectLst/>
                <a:uLnTx/>
                <a:uFillTx/>
                <a:latin typeface="Montserrat" panose="00000500000000000000" pitchFamily="2" charset="0"/>
                <a:cs typeface="Courier New" panose="02070309020205020404" pitchFamily="49" charset="0"/>
              </a:rPr>
              <a:t> ON</a:t>
            </a:r>
            <a:endParaRPr kumimoji="0" lang="en-US" sz="20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endParaRPr>
          </a:p>
        </p:txBody>
      </p:sp>
      <p:sp>
        <p:nvSpPr>
          <p:cNvPr id="23" name="TextBox 22">
            <a:extLst>
              <a:ext uri="{FF2B5EF4-FFF2-40B4-BE49-F238E27FC236}">
                <a16:creationId xmlns:a16="http://schemas.microsoft.com/office/drawing/2014/main" id="{79B7CA7A-303E-4083-3109-95777EC1BA24}"/>
              </a:ext>
            </a:extLst>
          </p:cNvPr>
          <p:cNvSpPr txBox="1"/>
          <p:nvPr/>
        </p:nvSpPr>
        <p:spPr>
          <a:xfrm>
            <a:off x="7463109" y="4528839"/>
            <a:ext cx="364724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TV</a:t>
            </a:r>
            <a:r>
              <a:rPr kumimoji="0" lang="en-US" sz="2800" b="1" i="0" u="none" strike="noStrike" kern="0" cap="none" spc="0" normalizeH="0" noProof="0" dirty="0">
                <a:ln>
                  <a:noFill/>
                </a:ln>
                <a:solidFill>
                  <a:prstClr val="black"/>
                </a:solidFill>
                <a:effectLst/>
                <a:uLnTx/>
                <a:uFillTx/>
                <a:latin typeface="Montserrat" panose="00000500000000000000" pitchFamily="2" charset="0"/>
                <a:cs typeface="Courier New" panose="02070309020205020404" pitchFamily="49" charset="0"/>
              </a:rPr>
              <a:t> </a:t>
            </a: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OFF</a:t>
            </a:r>
          </a:p>
        </p:txBody>
      </p:sp>
      <p:sp>
        <p:nvSpPr>
          <p:cNvPr id="13" name="TextBox 12">
            <a:extLst>
              <a:ext uri="{FF2B5EF4-FFF2-40B4-BE49-F238E27FC236}">
                <a16:creationId xmlns:a16="http://schemas.microsoft.com/office/drawing/2014/main" id="{1E9E17E6-E5D5-C09E-DFB9-881CCAFA9A80}"/>
              </a:ext>
            </a:extLst>
          </p:cNvPr>
          <p:cNvSpPr txBox="1"/>
          <p:nvPr/>
        </p:nvSpPr>
        <p:spPr>
          <a:xfrm>
            <a:off x="1254509" y="4294588"/>
            <a:ext cx="1616242" cy="1005403"/>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a:t>
            </a:r>
            <a:endParaRPr lang="en-US" sz="2800" kern="0" dirty="0">
              <a:solidFill>
                <a:prstClr val="black"/>
              </a:solidFill>
              <a:latin typeface="Montserrat" panose="00000500000000000000" pitchFamily="2" charset="0"/>
              <a:cs typeface="Segoe UI" panose="020B0502040204020203" pitchFamily="34" charset="0"/>
            </a:endParaRPr>
          </a:p>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App</a:t>
            </a:r>
          </a:p>
        </p:txBody>
      </p:sp>
      <p:sp>
        <p:nvSpPr>
          <p:cNvPr id="28" name="TextBox 27">
            <a:extLst>
              <a:ext uri="{FF2B5EF4-FFF2-40B4-BE49-F238E27FC236}">
                <a16:creationId xmlns:a16="http://schemas.microsoft.com/office/drawing/2014/main" id="{D152453E-59F5-3DF1-182B-AC8BA765A197}"/>
              </a:ext>
            </a:extLst>
          </p:cNvPr>
          <p:cNvSpPr txBox="1"/>
          <p:nvPr/>
        </p:nvSpPr>
        <p:spPr>
          <a:xfrm>
            <a:off x="6380266" y="5570493"/>
            <a:ext cx="4992271"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Smart Home Platform </a:t>
            </a:r>
            <a:endParaRPr lang="en-US" sz="3600" dirty="0">
              <a:latin typeface="Segoe UI" panose="020B0502040204020203" pitchFamily="34" charset="0"/>
              <a:cs typeface="Segoe UI" panose="020B0502040204020203" pitchFamily="34" charset="0"/>
            </a:endParaRPr>
          </a:p>
        </p:txBody>
      </p:sp>
      <p:sp>
        <p:nvSpPr>
          <p:cNvPr id="34" name="Rectangle: Rounded Corners 12">
            <a:extLst>
              <a:ext uri="{FF2B5EF4-FFF2-40B4-BE49-F238E27FC236}">
                <a16:creationId xmlns:a16="http://schemas.microsoft.com/office/drawing/2014/main" id="{25EE7DE3-70BB-1D97-E9B0-D0CADC56F644}"/>
              </a:ext>
            </a:extLst>
          </p:cNvPr>
          <p:cNvSpPr/>
          <p:nvPr/>
        </p:nvSpPr>
        <p:spPr>
          <a:xfrm>
            <a:off x="4045475" y="1830213"/>
            <a:ext cx="7198629" cy="1887838"/>
          </a:xfrm>
          <a:prstGeom prst="roundRect">
            <a:avLst/>
          </a:prstGeom>
          <a:solidFill>
            <a:schemeClr val="bg2">
              <a:lumMod val="9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7953E83B-9FAD-7207-276F-A4FFF114473A}"/>
              </a:ext>
            </a:extLst>
          </p:cNvPr>
          <p:cNvSpPr txBox="1"/>
          <p:nvPr/>
        </p:nvSpPr>
        <p:spPr>
          <a:xfrm>
            <a:off x="4128006" y="2114088"/>
            <a:ext cx="1254216" cy="400110"/>
          </a:xfrm>
          <a:prstGeom prst="rect">
            <a:avLst/>
          </a:prstGeom>
          <a:noFill/>
        </p:spPr>
        <p:txBody>
          <a:bodyPr wrap="square" rtlCol="0">
            <a:spAutoFit/>
          </a:bodyPr>
          <a:lstStyle/>
          <a:p>
            <a:r>
              <a:rPr lang="en-US" sz="2000" b="1" dirty="0">
                <a:latin typeface="Montserrat" pitchFamily="2" charset="77"/>
              </a:rPr>
              <a:t>Policies</a:t>
            </a:r>
          </a:p>
        </p:txBody>
      </p:sp>
      <p:cxnSp>
        <p:nvCxnSpPr>
          <p:cNvPr id="47" name="Elbow Connector 46">
            <a:extLst>
              <a:ext uri="{FF2B5EF4-FFF2-40B4-BE49-F238E27FC236}">
                <a16:creationId xmlns:a16="http://schemas.microsoft.com/office/drawing/2014/main" id="{B8D6EEAC-2F74-E0DD-2987-8EC6F8692C9F}"/>
              </a:ext>
            </a:extLst>
          </p:cNvPr>
          <p:cNvCxnSpPr>
            <a:cxnSpLocks/>
          </p:cNvCxnSpPr>
          <p:nvPr/>
        </p:nvCxnSpPr>
        <p:spPr>
          <a:xfrm flipV="1">
            <a:off x="6368474" y="3550133"/>
            <a:ext cx="316738" cy="1232139"/>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A87C26-3782-9E68-5875-948EFD01B60A}"/>
              </a:ext>
            </a:extLst>
          </p:cNvPr>
          <p:cNvCxnSpPr>
            <a:cxnSpLocks/>
          </p:cNvCxnSpPr>
          <p:nvPr/>
        </p:nvCxnSpPr>
        <p:spPr>
          <a:xfrm flipV="1">
            <a:off x="6678672" y="2595240"/>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54" name="Straight Connector 53">
            <a:extLst>
              <a:ext uri="{FF2B5EF4-FFF2-40B4-BE49-F238E27FC236}">
                <a16:creationId xmlns:a16="http://schemas.microsoft.com/office/drawing/2014/main" id="{3EBFAE60-A982-30B8-6A99-88A54E6C4475}"/>
              </a:ext>
            </a:extLst>
          </p:cNvPr>
          <p:cNvCxnSpPr>
            <a:cxnSpLocks/>
          </p:cNvCxnSpPr>
          <p:nvPr/>
        </p:nvCxnSpPr>
        <p:spPr>
          <a:xfrm>
            <a:off x="6926179" y="2595240"/>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62" name="Elbow Connector 61">
            <a:extLst>
              <a:ext uri="{FF2B5EF4-FFF2-40B4-BE49-F238E27FC236}">
                <a16:creationId xmlns:a16="http://schemas.microsoft.com/office/drawing/2014/main" id="{EE44AC05-2A98-AD7B-B7BB-37FCE8D456AE}"/>
              </a:ext>
            </a:extLst>
          </p:cNvPr>
          <p:cNvCxnSpPr>
            <a:cxnSpLocks/>
            <a:endCxn id="16" idx="1"/>
          </p:cNvCxnSpPr>
          <p:nvPr/>
        </p:nvCxnSpPr>
        <p:spPr>
          <a:xfrm rot="16200000" flipH="1">
            <a:off x="6509784" y="3981546"/>
            <a:ext cx="1218278" cy="38548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DBE7E6F-EDED-44AC-9C77-60483763C12D}"/>
              </a:ext>
            </a:extLst>
          </p:cNvPr>
          <p:cNvSpPr/>
          <p:nvPr/>
        </p:nvSpPr>
        <p:spPr>
          <a:xfrm>
            <a:off x="5464752" y="1999075"/>
            <a:ext cx="5682754" cy="5823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Window can be opened only if AC is off </a:t>
            </a:r>
          </a:p>
        </p:txBody>
      </p:sp>
      <p:sp>
        <p:nvSpPr>
          <p:cNvPr id="76" name="Rounded Rectangle 75">
            <a:extLst>
              <a:ext uri="{FF2B5EF4-FFF2-40B4-BE49-F238E27FC236}">
                <a16:creationId xmlns:a16="http://schemas.microsoft.com/office/drawing/2014/main" id="{BADDB4CF-2ECF-7752-AAB7-745CBEC7922B}"/>
              </a:ext>
            </a:extLst>
          </p:cNvPr>
          <p:cNvSpPr/>
          <p:nvPr/>
        </p:nvSpPr>
        <p:spPr>
          <a:xfrm>
            <a:off x="5631404" y="3205621"/>
            <a:ext cx="2318383" cy="34566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ontserrat" pitchFamily="2" charset="77"/>
                <a:ea typeface="Open Sans" panose="020B0606030504020204" pitchFamily="34" charset="0"/>
                <a:cs typeface="Times New Roman" panose="02020603050405020304" pitchFamily="18" charset="0"/>
              </a:rPr>
              <a:t>Policy Enforcer</a:t>
            </a:r>
          </a:p>
        </p:txBody>
      </p:sp>
      <p:sp>
        <p:nvSpPr>
          <p:cNvPr id="84" name="TextBox 83">
            <a:extLst>
              <a:ext uri="{FF2B5EF4-FFF2-40B4-BE49-F238E27FC236}">
                <a16:creationId xmlns:a16="http://schemas.microsoft.com/office/drawing/2014/main" id="{83183A2E-0C9F-84AE-9557-B8280F510479}"/>
              </a:ext>
            </a:extLst>
          </p:cNvPr>
          <p:cNvSpPr txBox="1"/>
          <p:nvPr/>
        </p:nvSpPr>
        <p:spPr>
          <a:xfrm>
            <a:off x="8310140" y="3307691"/>
            <a:ext cx="313737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IoT Defense(ExPAT)</a:t>
            </a:r>
          </a:p>
        </p:txBody>
      </p:sp>
      <p:sp>
        <p:nvSpPr>
          <p:cNvPr id="85" name="TextBox 84">
            <a:extLst>
              <a:ext uri="{FF2B5EF4-FFF2-40B4-BE49-F238E27FC236}">
                <a16:creationId xmlns:a16="http://schemas.microsoft.com/office/drawing/2014/main" id="{E0557342-B2CD-8834-E7D6-04F723E33017}"/>
              </a:ext>
            </a:extLst>
          </p:cNvPr>
          <p:cNvSpPr txBox="1"/>
          <p:nvPr/>
        </p:nvSpPr>
        <p:spPr>
          <a:xfrm>
            <a:off x="1547552" y="5691328"/>
            <a:ext cx="1996908" cy="400110"/>
          </a:xfrm>
          <a:prstGeom prst="rect">
            <a:avLst/>
          </a:prstGeom>
          <a:solidFill>
            <a:schemeClr val="bg1"/>
          </a:solidFill>
          <a:ln w="19050">
            <a:solidFill>
              <a:schemeClr val="dk1"/>
            </a:solidFill>
          </a:ln>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Window=OPEN</a:t>
            </a:r>
          </a:p>
        </p:txBody>
      </p:sp>
      <p:sp>
        <p:nvSpPr>
          <p:cNvPr id="5" name="TextBox 4">
            <a:extLst>
              <a:ext uri="{FF2B5EF4-FFF2-40B4-BE49-F238E27FC236}">
                <a16:creationId xmlns:a16="http://schemas.microsoft.com/office/drawing/2014/main" id="{2FA92069-6FB3-57EE-2BB8-8ECF8A0E3E67}"/>
              </a:ext>
            </a:extLst>
          </p:cNvPr>
          <p:cNvSpPr txBox="1"/>
          <p:nvPr/>
        </p:nvSpPr>
        <p:spPr>
          <a:xfrm>
            <a:off x="3769112" y="5691328"/>
            <a:ext cx="1230998" cy="400110"/>
          </a:xfrm>
          <a:prstGeom prst="rect">
            <a:avLst/>
          </a:prstGeom>
          <a:solidFill>
            <a:schemeClr val="bg1"/>
          </a:solidFill>
          <a:ln w="19050">
            <a:solidFill>
              <a:schemeClr val="dk1"/>
            </a:solidFill>
          </a:ln>
        </p:spPr>
        <p:txBody>
          <a:bodyPr wrap="square" rtlCol="0">
            <a:spAutoFit/>
          </a:bodyPr>
          <a:lstStyle/>
          <a:p>
            <a:pPr algn="ctr"/>
            <a:r>
              <a:rPr lang="en-US" sz="2000" dirty="0">
                <a:latin typeface="Times New Roman" panose="02020603050405020304" pitchFamily="18" charset="0"/>
                <a:ea typeface="Open Sans" panose="020B0606030504020204" pitchFamily="34" charset="0"/>
                <a:cs typeface="Times New Roman" panose="02020603050405020304" pitchFamily="18" charset="0"/>
              </a:rPr>
              <a:t>AC=ON</a:t>
            </a:r>
          </a:p>
        </p:txBody>
      </p:sp>
      <p:pic>
        <p:nvPicPr>
          <p:cNvPr id="6" name="Graphic 5" descr="Badge Cross with solid fill">
            <a:extLst>
              <a:ext uri="{FF2B5EF4-FFF2-40B4-BE49-F238E27FC236}">
                <a16:creationId xmlns:a16="http://schemas.microsoft.com/office/drawing/2014/main" id="{B0B575A9-590C-92A0-967F-55C092962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1849" y="3719061"/>
            <a:ext cx="570785" cy="570785"/>
          </a:xfrm>
          <a:prstGeom prst="rect">
            <a:avLst/>
          </a:prstGeom>
        </p:spPr>
      </p:pic>
      <p:pic>
        <p:nvPicPr>
          <p:cNvPr id="11" name="Graphic 10" descr="Window with solid fill">
            <a:extLst>
              <a:ext uri="{FF2B5EF4-FFF2-40B4-BE49-F238E27FC236}">
                <a16:creationId xmlns:a16="http://schemas.microsoft.com/office/drawing/2014/main" id="{981C5C7B-D1C1-AC84-E878-3CEDF7B825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478" y="1837527"/>
            <a:ext cx="583047" cy="583047"/>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54F819B6-7F53-E74F-24BD-7EBA39E24EF8}"/>
              </a:ext>
            </a:extLst>
          </p:cNvPr>
          <p:cNvPicPr>
            <a:picLocks noChangeAspect="1"/>
          </p:cNvPicPr>
          <p:nvPr/>
        </p:nvPicPr>
        <p:blipFill>
          <a:blip r:embed="rId7"/>
          <a:stretch>
            <a:fillRect/>
          </a:stretch>
        </p:blipFill>
        <p:spPr>
          <a:xfrm>
            <a:off x="1917647" y="2465057"/>
            <a:ext cx="711331" cy="711331"/>
          </a:xfrm>
          <a:prstGeom prst="rect">
            <a:avLst/>
          </a:prstGeom>
        </p:spPr>
      </p:pic>
      <p:pic>
        <p:nvPicPr>
          <p:cNvPr id="20" name="Graphic 19" descr="Sleep with solid fill">
            <a:extLst>
              <a:ext uri="{FF2B5EF4-FFF2-40B4-BE49-F238E27FC236}">
                <a16:creationId xmlns:a16="http://schemas.microsoft.com/office/drawing/2014/main" id="{52592307-90AA-75E1-75A3-BC692554B2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8800" y="3053206"/>
            <a:ext cx="751587" cy="751587"/>
          </a:xfrm>
          <a:prstGeom prst="rect">
            <a:avLst/>
          </a:prstGeom>
        </p:spPr>
      </p:pic>
      <p:sp>
        <p:nvSpPr>
          <p:cNvPr id="3" name="TextBox 2">
            <a:extLst>
              <a:ext uri="{FF2B5EF4-FFF2-40B4-BE49-F238E27FC236}">
                <a16:creationId xmlns:a16="http://schemas.microsoft.com/office/drawing/2014/main" id="{EAF6081F-8208-9635-E6E7-27BC759D0DBB}"/>
              </a:ext>
            </a:extLst>
          </p:cNvPr>
          <p:cNvSpPr txBox="1"/>
          <p:nvPr/>
        </p:nvSpPr>
        <p:spPr>
          <a:xfrm>
            <a:off x="8461180" y="2996315"/>
            <a:ext cx="3032480"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IoT Defense(PatrIoT</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Or IoTGuard)</a:t>
            </a:r>
          </a:p>
        </p:txBody>
      </p:sp>
      <p:pic>
        <p:nvPicPr>
          <p:cNvPr id="4" name="Graphic 3" descr="Badge Tick1 with solid fill">
            <a:extLst>
              <a:ext uri="{FF2B5EF4-FFF2-40B4-BE49-F238E27FC236}">
                <a16:creationId xmlns:a16="http://schemas.microsoft.com/office/drawing/2014/main" id="{50286565-E8C6-91CC-40D6-D566B77395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8848" y="3724068"/>
            <a:ext cx="556786" cy="556786"/>
          </a:xfrm>
          <a:prstGeom prst="rect">
            <a:avLst/>
          </a:prstGeom>
        </p:spPr>
      </p:pic>
    </p:spTree>
    <p:extLst>
      <p:ext uri="{BB962C8B-B14F-4D97-AF65-F5344CB8AC3E}">
        <p14:creationId xmlns:p14="http://schemas.microsoft.com/office/powerpoint/2010/main" val="277849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9766-DE0D-D238-0D03-D312D8D086D6}"/>
              </a:ext>
            </a:extLst>
          </p:cNvPr>
          <p:cNvSpPr>
            <a:spLocks noGrp="1"/>
          </p:cNvSpPr>
          <p:nvPr>
            <p:ph type="title"/>
          </p:nvPr>
        </p:nvSpPr>
        <p:spPr/>
        <p:txBody>
          <a:bodyPr/>
          <a:lstStyle/>
          <a:p>
            <a:r>
              <a:rPr lang="en-US" dirty="0"/>
              <a:t>Soaring Demand for Smart Homes</a:t>
            </a:r>
          </a:p>
        </p:txBody>
      </p:sp>
      <p:sp>
        <p:nvSpPr>
          <p:cNvPr id="4" name="Date Placeholder 3">
            <a:extLst>
              <a:ext uri="{FF2B5EF4-FFF2-40B4-BE49-F238E27FC236}">
                <a16:creationId xmlns:a16="http://schemas.microsoft.com/office/drawing/2014/main" id="{4E6EB11D-9BF4-0272-9334-292E94FF3F4B}"/>
              </a:ext>
            </a:extLst>
          </p:cNvPr>
          <p:cNvSpPr>
            <a:spLocks noGrp="1"/>
          </p:cNvSpPr>
          <p:nvPr>
            <p:ph type="dt" sz="half" idx="10"/>
          </p:nvPr>
        </p:nvSpPr>
        <p:spPr/>
        <p:txBody>
          <a:bodyPr/>
          <a:lstStyle/>
          <a:p>
            <a:fld id="{AD05D9F7-7C01-6D45-AAAD-B2A42CD01D87}" type="datetime1">
              <a:rPr lang="en-US" smtClean="0"/>
              <a:t>10/3/23</a:t>
            </a:fld>
            <a:endParaRPr lang="en-US" dirty="0"/>
          </a:p>
        </p:txBody>
      </p:sp>
      <p:sp>
        <p:nvSpPr>
          <p:cNvPr id="5" name="Footer Placeholder 4">
            <a:extLst>
              <a:ext uri="{FF2B5EF4-FFF2-40B4-BE49-F238E27FC236}">
                <a16:creationId xmlns:a16="http://schemas.microsoft.com/office/drawing/2014/main" id="{E147AD64-9D6A-EB20-67D1-4BD61778C197}"/>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376B4C82-7EFC-109F-CBAD-83757283A4A4}"/>
              </a:ext>
            </a:extLst>
          </p:cNvPr>
          <p:cNvSpPr>
            <a:spLocks noGrp="1"/>
          </p:cNvSpPr>
          <p:nvPr>
            <p:ph type="sldNum" sz="quarter" idx="12"/>
          </p:nvPr>
        </p:nvSpPr>
        <p:spPr/>
        <p:txBody>
          <a:bodyPr/>
          <a:lstStyle/>
          <a:p>
            <a:fld id="{81304749-C1B2-684D-B9E9-43686D8D1F70}" type="slidenum">
              <a:rPr lang="en-US" smtClean="0"/>
              <a:pPr/>
              <a:t>2</a:t>
            </a:fld>
            <a:endParaRPr lang="en-US" dirty="0"/>
          </a:p>
        </p:txBody>
      </p:sp>
      <p:pic>
        <p:nvPicPr>
          <p:cNvPr id="12" name="Content Placeholder 11" descr="A computer and a house with a lock and a lamp&#10;&#10;Description automatically generated">
            <a:extLst>
              <a:ext uri="{FF2B5EF4-FFF2-40B4-BE49-F238E27FC236}">
                <a16:creationId xmlns:a16="http://schemas.microsoft.com/office/drawing/2014/main" id="{226DD583-CD9D-F454-60EB-63ACA2797373}"/>
              </a:ext>
            </a:extLst>
          </p:cNvPr>
          <p:cNvPicPr>
            <a:picLocks noGrp="1" noChangeAspect="1"/>
          </p:cNvPicPr>
          <p:nvPr>
            <p:ph idx="1"/>
          </p:nvPr>
        </p:nvPicPr>
        <p:blipFill>
          <a:blip r:embed="rId3"/>
          <a:stretch>
            <a:fillRect/>
          </a:stretch>
        </p:blipFill>
        <p:spPr>
          <a:xfrm>
            <a:off x="957116" y="1809379"/>
            <a:ext cx="4428280" cy="4428280"/>
          </a:xfrm>
        </p:spPr>
      </p:pic>
      <p:sp>
        <p:nvSpPr>
          <p:cNvPr id="20" name="TextBox 19">
            <a:extLst>
              <a:ext uri="{FF2B5EF4-FFF2-40B4-BE49-F238E27FC236}">
                <a16:creationId xmlns:a16="http://schemas.microsoft.com/office/drawing/2014/main" id="{61F483C8-F27A-77E0-8254-CA115CDB4367}"/>
              </a:ext>
            </a:extLst>
          </p:cNvPr>
          <p:cNvSpPr txBox="1"/>
          <p:nvPr/>
        </p:nvSpPr>
        <p:spPr>
          <a:xfrm>
            <a:off x="6095999" y="2253804"/>
            <a:ext cx="5257801" cy="3539430"/>
          </a:xfrm>
          <a:prstGeom prst="rect">
            <a:avLst/>
          </a:prstGeom>
          <a:noFill/>
        </p:spPr>
        <p:txBody>
          <a:bodyPr wrap="square" rtlCol="0">
            <a:spAutoFit/>
          </a:bodyPr>
          <a:lstStyle/>
          <a:p>
            <a:pPr marL="457200" indent="-457200" algn="l">
              <a:buFont typeface="Wingdings" pitchFamily="2" charset="2"/>
              <a:buChar char="Ø"/>
            </a:pPr>
            <a:r>
              <a:rPr lang="en-US" sz="2800" u="none" strike="noStrike" dirty="0">
                <a:solidFill>
                  <a:srgbClr val="121737"/>
                </a:solidFill>
                <a:effectLst/>
                <a:latin typeface="Times New Roman" panose="02020603050405020304" pitchFamily="18" charset="0"/>
                <a:ea typeface="Open Sans" panose="020B0606030504020204" pitchFamily="34" charset="0"/>
                <a:cs typeface="Times New Roman" panose="02020603050405020304" pitchFamily="18" charset="0"/>
              </a:rPr>
              <a:t>78% of potential home buyers would pay extra for a smart home </a:t>
            </a:r>
            <a:endParaRPr lang="en-US" sz="2800" u="none" strike="noStrike" baseline="-25000" dirty="0">
              <a:solidFill>
                <a:srgbClr val="121737"/>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l"/>
            <a:endParaRPr lang="en-US" sz="2800" u="none" strike="noStrike" dirty="0">
              <a:solidFill>
                <a:srgbClr val="121737"/>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457200" indent="-457200">
              <a:buFont typeface="Wingdings" pitchFamily="2" charset="2"/>
              <a:buChar char="Ø"/>
            </a:pPr>
            <a:r>
              <a:rPr lang="en-US" sz="2800" u="none" strike="noStrike" dirty="0">
                <a:solidFill>
                  <a:srgbClr val="121737"/>
                </a:solidFill>
                <a:effectLst/>
                <a:latin typeface="Times New Roman" panose="02020603050405020304" pitchFamily="18" charset="0"/>
                <a:ea typeface="Open Sans" panose="020B0606030504020204" pitchFamily="34" charset="0"/>
                <a:cs typeface="Times New Roman" panose="02020603050405020304" pitchFamily="18" charset="0"/>
              </a:rPr>
              <a:t>82% of renters want at least one smart device or system in their home </a:t>
            </a:r>
          </a:p>
          <a:p>
            <a:pPr algn="l"/>
            <a:endParaRPr lang="en-US" sz="2800" u="none" strike="noStrike" dirty="0">
              <a:solidFill>
                <a:srgbClr val="121737"/>
              </a:solidFill>
              <a:effectLst/>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E8327F3-C2A9-9F51-B2AB-10311BE2F056}"/>
              </a:ext>
            </a:extLst>
          </p:cNvPr>
          <p:cNvSpPr txBox="1"/>
          <p:nvPr/>
        </p:nvSpPr>
        <p:spPr>
          <a:xfrm>
            <a:off x="8310140" y="6102434"/>
            <a:ext cx="3043660" cy="253916"/>
          </a:xfrm>
          <a:prstGeom prst="rect">
            <a:avLst/>
          </a:prstGeom>
          <a:noFill/>
        </p:spPr>
        <p:txBody>
          <a:bodyPr wrap="square" rtlCol="0">
            <a:spAutoFit/>
          </a:bodyPr>
          <a:lstStyle/>
          <a:p>
            <a:pPr algn="ctr"/>
            <a:r>
              <a:rPr lang="en-US" sz="1000" dirty="0">
                <a:latin typeface="Times New Roman" panose="02020603050405020304" pitchFamily="18" charset="0"/>
                <a:ea typeface="Open Sans" panose="020B0606030504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src:</a:t>
            </a:r>
            <a:r>
              <a:rPr lang="en-US" sz="1000" dirty="0">
                <a:solidFill>
                  <a:srgbClr val="0563C1"/>
                </a:solidFill>
                <a:latin typeface="Times New Roman" panose="02020603050405020304" pitchFamily="18" charset="0"/>
                <a:ea typeface="Open Sans" panose="020B0606030504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https://explodingtopics.com/blog/smart-home-stats</a:t>
            </a:r>
            <a:endParaRPr lang="en-US" sz="1000" dirty="0">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1489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BC21-77F6-B05D-629E-4F5A08E57AF3}"/>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118EDC35-AF80-37C6-7129-0AC0A27C816A}"/>
              </a:ext>
            </a:extLst>
          </p:cNvPr>
          <p:cNvSpPr>
            <a:spLocks noGrp="1"/>
          </p:cNvSpPr>
          <p:nvPr>
            <p:ph type="dt" sz="half" idx="10"/>
          </p:nvPr>
        </p:nvSpPr>
        <p:spPr/>
        <p:txBody>
          <a:bodyPr/>
          <a:lstStyle/>
          <a:p>
            <a:fld id="{9CE73989-5C79-BC47-A3D2-84E03F38ACFA}" type="datetime1">
              <a:rPr lang="en-US" smtClean="0"/>
              <a:t>10/3/23</a:t>
            </a:fld>
            <a:endParaRPr lang="en-US" dirty="0"/>
          </a:p>
        </p:txBody>
      </p:sp>
      <p:sp>
        <p:nvSpPr>
          <p:cNvPr id="5" name="Footer Placeholder 4">
            <a:extLst>
              <a:ext uri="{FF2B5EF4-FFF2-40B4-BE49-F238E27FC236}">
                <a16:creationId xmlns:a16="http://schemas.microsoft.com/office/drawing/2014/main" id="{BEAF9089-1AAC-22DB-3F09-600F39F67651}"/>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FC6FE8BC-025B-AB2C-AF64-31DC2CB16D0B}"/>
              </a:ext>
            </a:extLst>
          </p:cNvPr>
          <p:cNvSpPr>
            <a:spLocks noGrp="1"/>
          </p:cNvSpPr>
          <p:nvPr>
            <p:ph type="sldNum" sz="quarter" idx="12"/>
          </p:nvPr>
        </p:nvSpPr>
        <p:spPr/>
        <p:txBody>
          <a:bodyPr/>
          <a:lstStyle/>
          <a:p>
            <a:fld id="{81304749-C1B2-684D-B9E9-43686D8D1F70}" type="slidenum">
              <a:rPr lang="en-US" smtClean="0"/>
              <a:pPr/>
              <a:t>20</a:t>
            </a:fld>
            <a:endParaRPr lang="en-US" dirty="0"/>
          </a:p>
        </p:txBody>
      </p:sp>
      <p:sp>
        <p:nvSpPr>
          <p:cNvPr id="7" name="Rounded Rectangle 6">
            <a:extLst>
              <a:ext uri="{FF2B5EF4-FFF2-40B4-BE49-F238E27FC236}">
                <a16:creationId xmlns:a16="http://schemas.microsoft.com/office/drawing/2014/main" id="{C13EABE1-88DF-1FC2-3A06-339C74FD9E54}"/>
              </a:ext>
            </a:extLst>
          </p:cNvPr>
          <p:cNvSpPr/>
          <p:nvPr/>
        </p:nvSpPr>
        <p:spPr>
          <a:xfrm>
            <a:off x="838200" y="1690688"/>
            <a:ext cx="10515600" cy="3737346"/>
          </a:xfrm>
          <a:prstGeom prst="roundRect">
            <a:avLst>
              <a:gd name="adj" fmla="val 4554"/>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We present VetIoT, a platform for</a:t>
            </a:r>
          </a:p>
        </p:txBody>
      </p:sp>
      <p:sp>
        <p:nvSpPr>
          <p:cNvPr id="13" name="Rounded Rectangle 12">
            <a:extLst>
              <a:ext uri="{FF2B5EF4-FFF2-40B4-BE49-F238E27FC236}">
                <a16:creationId xmlns:a16="http://schemas.microsoft.com/office/drawing/2014/main" id="{D4D6532C-CA04-A6E9-E34A-67776D4B1DDF}"/>
              </a:ext>
            </a:extLst>
          </p:cNvPr>
          <p:cNvSpPr/>
          <p:nvPr/>
        </p:nvSpPr>
        <p:spPr>
          <a:xfrm>
            <a:off x="1147156" y="2909455"/>
            <a:ext cx="9908771" cy="2257857"/>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457200" indent="-457200">
              <a:lnSpc>
                <a:spcPct val="150000"/>
              </a:lnSpc>
              <a:buFont typeface="Wingdings"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Conducting IoT experiments automatically</a:t>
            </a:r>
          </a:p>
          <a:p>
            <a:pPr marL="457200" indent="-457200">
              <a:lnSpc>
                <a:spcPct val="150000"/>
              </a:lnSpc>
              <a:buFont typeface="Wingdings"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Empirically evaluating and comparing IoT defenses</a:t>
            </a:r>
          </a:p>
          <a:p>
            <a:pPr marL="457200" indent="-457200">
              <a:lnSpc>
                <a:spcPct val="150000"/>
              </a:lnSpc>
              <a:buFont typeface="Wingdings"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Fine-tuning new IoT defense solutions</a:t>
            </a:r>
          </a:p>
        </p:txBody>
      </p:sp>
      <p:sp>
        <p:nvSpPr>
          <p:cNvPr id="3" name="TextBox 2">
            <a:extLst>
              <a:ext uri="{FF2B5EF4-FFF2-40B4-BE49-F238E27FC236}">
                <a16:creationId xmlns:a16="http://schemas.microsoft.com/office/drawing/2014/main" id="{99570D07-720C-5AB6-8006-624D6AB6A016}"/>
              </a:ext>
            </a:extLst>
          </p:cNvPr>
          <p:cNvSpPr txBox="1"/>
          <p:nvPr/>
        </p:nvSpPr>
        <p:spPr>
          <a:xfrm>
            <a:off x="1709157" y="5428034"/>
            <a:ext cx="8773684" cy="701859"/>
          </a:xfrm>
          <a:prstGeom prst="rect">
            <a:avLst/>
          </a:prstGeom>
          <a:noFill/>
        </p:spPr>
        <p:txBody>
          <a:bodyPr wrap="none" rtlCol="0">
            <a:spAutoFit/>
          </a:bodyPr>
          <a:lstStyle/>
          <a:p>
            <a:pPr algn="ctr">
              <a:lnSpc>
                <a:spcPct val="150000"/>
              </a:lnSpc>
            </a:pPr>
            <a:r>
              <a:rPr lang="en-US" sz="3000" dirty="0" err="1">
                <a:solidFill>
                  <a:schemeClr val="tx1"/>
                </a:solidFill>
                <a:latin typeface="Times New Roman" panose="02020603050405020304" pitchFamily="18" charset="0"/>
                <a:cs typeface="Times New Roman" panose="02020603050405020304" pitchFamily="18" charset="0"/>
              </a:rPr>
              <a:t>VetIoT</a:t>
            </a:r>
            <a:r>
              <a:rPr lang="en-US" sz="3000" dirty="0">
                <a:solidFill>
                  <a:schemeClr val="tx1"/>
                </a:solidFill>
                <a:latin typeface="Times New Roman" panose="02020603050405020304" pitchFamily="18" charset="0"/>
                <a:cs typeface="Times New Roman" panose="02020603050405020304" pitchFamily="18" charset="0"/>
              </a:rPr>
              <a:t> is available at </a:t>
            </a:r>
            <a:r>
              <a:rPr lang="en-US" sz="3000" dirty="0">
                <a:solidFill>
                  <a:schemeClr val="tx1"/>
                </a:solidFill>
                <a:latin typeface="Times New Roman" panose="02020603050405020304" pitchFamily="18" charset="0"/>
                <a:cs typeface="Times New Roman" panose="02020603050405020304" pitchFamily="18" charset="0"/>
                <a:hlinkClick r:id="rId3"/>
              </a:rPr>
              <a:t>https://github.com/syne-lab/vetiot</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9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Date Placeholder 1">
            <a:extLst>
              <a:ext uri="{FF2B5EF4-FFF2-40B4-BE49-F238E27FC236}">
                <a16:creationId xmlns:a16="http://schemas.microsoft.com/office/drawing/2014/main" id="{20744847-C854-08BD-C9B8-5453A22BFAE7}"/>
              </a:ext>
            </a:extLst>
          </p:cNvPr>
          <p:cNvSpPr>
            <a:spLocks noGrp="1"/>
          </p:cNvSpPr>
          <p:nvPr>
            <p:ph type="dt" sz="half" idx="10"/>
          </p:nvPr>
        </p:nvSpPr>
        <p:spPr/>
        <p:txBody>
          <a:bodyPr/>
          <a:lstStyle/>
          <a:p>
            <a:fld id="{E0D8E7DE-7552-C74F-8A52-9ED3F7458A8D}" type="datetime1">
              <a:rPr lang="en-US" smtClean="0"/>
              <a:t>10/3/23</a:t>
            </a:fld>
            <a:endParaRPr lang="en-US" dirty="0"/>
          </a:p>
        </p:txBody>
      </p:sp>
      <p:sp>
        <p:nvSpPr>
          <p:cNvPr id="3" name="Footer Placeholder 2">
            <a:extLst>
              <a:ext uri="{FF2B5EF4-FFF2-40B4-BE49-F238E27FC236}">
                <a16:creationId xmlns:a16="http://schemas.microsoft.com/office/drawing/2014/main" id="{C5A04472-5FA8-F879-DBD1-E1358E198D90}"/>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4" name="Slide Number Placeholder 3">
            <a:extLst>
              <a:ext uri="{FF2B5EF4-FFF2-40B4-BE49-F238E27FC236}">
                <a16:creationId xmlns:a16="http://schemas.microsoft.com/office/drawing/2014/main" id="{EF6E1640-01C3-8A2E-2F59-5AA4CD7275FF}"/>
              </a:ext>
            </a:extLst>
          </p:cNvPr>
          <p:cNvSpPr>
            <a:spLocks noGrp="1"/>
          </p:cNvSpPr>
          <p:nvPr>
            <p:ph type="sldNum" sz="quarter" idx="12"/>
          </p:nvPr>
        </p:nvSpPr>
        <p:spPr/>
        <p:txBody>
          <a:bodyPr/>
          <a:lstStyle/>
          <a:p>
            <a:fld id="{81304749-C1B2-684D-B9E9-43686D8D1F70}" type="slidenum">
              <a:rPr lang="en-US" smtClean="0"/>
              <a:pPr/>
              <a:t>21</a:t>
            </a:fld>
            <a:endParaRPr lang="en-US" dirty="0"/>
          </a:p>
        </p:txBody>
      </p:sp>
      <p:pic>
        <p:nvPicPr>
          <p:cNvPr id="7" name="Picture 6" descr="A yellow and red chat bubbles&#10;&#10;Description automatically generated">
            <a:extLst>
              <a:ext uri="{FF2B5EF4-FFF2-40B4-BE49-F238E27FC236}">
                <a16:creationId xmlns:a16="http://schemas.microsoft.com/office/drawing/2014/main" id="{853D62D9-FD35-FC4E-D462-A81DEB5DAD7B}"/>
              </a:ext>
            </a:extLst>
          </p:cNvPr>
          <p:cNvPicPr>
            <a:picLocks noChangeAspect="1"/>
          </p:cNvPicPr>
          <p:nvPr/>
        </p:nvPicPr>
        <p:blipFill>
          <a:blip r:embed="rId3"/>
          <a:stretch>
            <a:fillRect/>
          </a:stretch>
        </p:blipFill>
        <p:spPr>
          <a:xfrm>
            <a:off x="4310741" y="1205327"/>
            <a:ext cx="4144540" cy="4144540"/>
          </a:xfrm>
          <a:prstGeom prst="rect">
            <a:avLst/>
          </a:prstGeom>
        </p:spPr>
      </p:pic>
    </p:spTree>
    <p:extLst>
      <p:ext uri="{BB962C8B-B14F-4D97-AF65-F5344CB8AC3E}">
        <p14:creationId xmlns:p14="http://schemas.microsoft.com/office/powerpoint/2010/main" val="75946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A7B1-3173-8770-8DD6-590DBEBF8A0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5190FCF-6261-46BD-B0DD-1507E6488428}"/>
              </a:ext>
            </a:extLst>
          </p:cNvPr>
          <p:cNvSpPr>
            <a:spLocks noGrp="1"/>
          </p:cNvSpPr>
          <p:nvPr>
            <p:ph idx="1"/>
          </p:nvPr>
        </p:nvSpPr>
        <p:spPr/>
        <p:txBody>
          <a:bodyPr>
            <a:noAutofit/>
          </a:bodyPr>
          <a:lstStyle/>
          <a:p>
            <a:r>
              <a:rPr lang="en-US" sz="2200" dirty="0">
                <a:cs typeface="Times New Roman" panose="02020603050405020304" pitchFamily="18" charset="0"/>
              </a:rPr>
              <a:t>Smart Home Demand: </a:t>
            </a:r>
            <a:r>
              <a:rPr lang="en-US" sz="1600" dirty="0">
                <a:cs typeface="Times New Roman" panose="02020603050405020304" pitchFamily="18" charset="0"/>
                <a:hlinkClick r:id="rId3"/>
              </a:rPr>
              <a:t>https://explodingtopics.com/blog/smart-home-stats</a:t>
            </a:r>
            <a:r>
              <a:rPr lang="en-US" sz="2400" dirty="0">
                <a:cs typeface="Times New Roman" panose="02020603050405020304" pitchFamily="18" charset="0"/>
              </a:rPr>
              <a:t> </a:t>
            </a:r>
          </a:p>
          <a:p>
            <a:r>
              <a:rPr lang="en-US" sz="2200" dirty="0">
                <a:cs typeface="Times New Roman" panose="02020603050405020304" pitchFamily="18" charset="0"/>
              </a:rPr>
              <a:t>Pictures and Icons: </a:t>
            </a:r>
            <a:r>
              <a:rPr lang="en-US" sz="1600" dirty="0">
                <a:cs typeface="Times New Roman" panose="02020603050405020304" pitchFamily="18" charset="0"/>
                <a:hlinkClick r:id="rId4"/>
              </a:rPr>
              <a:t>https://www.freepik.com</a:t>
            </a:r>
            <a:endParaRPr lang="en-US" sz="1600" dirty="0">
              <a:cs typeface="Times New Roman" panose="02020603050405020304" pitchFamily="18" charset="0"/>
            </a:endParaRPr>
          </a:p>
          <a:p>
            <a:r>
              <a:rPr lang="en-US" sz="2200" dirty="0">
                <a:cs typeface="Times New Roman" panose="02020603050405020304" pitchFamily="18" charset="0"/>
              </a:rPr>
              <a:t>[Expat] </a:t>
            </a:r>
            <a:r>
              <a:rPr lang="en-US" sz="2200" dirty="0" err="1">
                <a:cs typeface="Times New Roman" panose="02020603050405020304" pitchFamily="18" charset="0"/>
              </a:rPr>
              <a:t>Yahyazadeh</a:t>
            </a:r>
            <a:r>
              <a:rPr lang="en-US" sz="2200" dirty="0">
                <a:cs typeface="Times New Roman" panose="02020603050405020304" pitchFamily="18" charset="0"/>
              </a:rPr>
              <a:t>, </a:t>
            </a:r>
            <a:r>
              <a:rPr lang="en-US" sz="2200" dirty="0" err="1">
                <a:cs typeface="Times New Roman" panose="02020603050405020304" pitchFamily="18" charset="0"/>
              </a:rPr>
              <a:t>Moosa</a:t>
            </a:r>
            <a:r>
              <a:rPr lang="en-US" sz="2200" dirty="0">
                <a:cs typeface="Times New Roman" panose="02020603050405020304" pitchFamily="18" charset="0"/>
              </a:rPr>
              <a:t>, et al. "Expat: Expectation-based policy analysis and enforcement for </a:t>
            </a:r>
            <a:r>
              <a:rPr lang="en-US" sz="2200" dirty="0" err="1">
                <a:cs typeface="Times New Roman" panose="02020603050405020304" pitchFamily="18" charset="0"/>
              </a:rPr>
              <a:t>appified</a:t>
            </a:r>
            <a:r>
              <a:rPr lang="en-US" sz="2200" dirty="0">
                <a:cs typeface="Times New Roman" panose="02020603050405020304" pitchFamily="18" charset="0"/>
              </a:rPr>
              <a:t> smart-home platforms." Proceedings of the 24th ACM symposium on access control models and technologies. 2019. </a:t>
            </a:r>
            <a:r>
              <a:rPr lang="en-US" sz="1600" dirty="0">
                <a:cs typeface="Times New Roman" panose="02020603050405020304" pitchFamily="18" charset="0"/>
                <a:hlinkClick r:id="rId5"/>
              </a:rPr>
              <a:t>https://dl.acm.org/doi/pdf/10.1145/3322431.3325107</a:t>
            </a:r>
            <a:endParaRPr lang="en-US" sz="1600" dirty="0">
              <a:cs typeface="Times New Roman" panose="02020603050405020304" pitchFamily="18" charset="0"/>
            </a:endParaRPr>
          </a:p>
          <a:p>
            <a:r>
              <a:rPr lang="en-US" sz="2200" dirty="0">
                <a:cs typeface="Times New Roman" panose="02020603050405020304" pitchFamily="18" charset="0"/>
              </a:rPr>
              <a:t>[Patriot] </a:t>
            </a:r>
            <a:r>
              <a:rPr lang="en-US" sz="2200" b="0" i="0" u="none" strike="noStrike" dirty="0" err="1">
                <a:solidFill>
                  <a:srgbClr val="222222"/>
                </a:solidFill>
                <a:effectLst/>
                <a:cs typeface="Times New Roman" panose="02020603050405020304" pitchFamily="18" charset="0"/>
              </a:rPr>
              <a:t>Yahyazadeh</a:t>
            </a:r>
            <a:r>
              <a:rPr lang="en-US" sz="2200" b="0" i="0" u="none" strike="noStrike" dirty="0">
                <a:solidFill>
                  <a:srgbClr val="222222"/>
                </a:solidFill>
                <a:effectLst/>
                <a:cs typeface="Times New Roman" panose="02020603050405020304" pitchFamily="18" charset="0"/>
              </a:rPr>
              <a:t>, </a:t>
            </a:r>
            <a:r>
              <a:rPr lang="en-US" sz="2200" b="0" i="0" u="none" strike="noStrike" dirty="0" err="1">
                <a:solidFill>
                  <a:srgbClr val="222222"/>
                </a:solidFill>
                <a:effectLst/>
                <a:cs typeface="Times New Roman" panose="02020603050405020304" pitchFamily="18" charset="0"/>
              </a:rPr>
              <a:t>Moosa</a:t>
            </a:r>
            <a:r>
              <a:rPr lang="en-US" sz="2200" b="0" i="0" u="none" strike="noStrike" dirty="0">
                <a:solidFill>
                  <a:srgbClr val="222222"/>
                </a:solidFill>
                <a:effectLst/>
                <a:cs typeface="Times New Roman" panose="02020603050405020304" pitchFamily="18" charset="0"/>
              </a:rPr>
              <a:t>, et al. "Patriot: Policy assisted resilient programmable </a:t>
            </a:r>
            <a:r>
              <a:rPr lang="en-US" sz="2200" b="0" i="0" u="none" strike="noStrike" dirty="0" err="1">
                <a:solidFill>
                  <a:srgbClr val="222222"/>
                </a:solidFill>
                <a:effectLst/>
                <a:cs typeface="Times New Roman" panose="02020603050405020304" pitchFamily="18" charset="0"/>
              </a:rPr>
              <a:t>iot</a:t>
            </a:r>
            <a:r>
              <a:rPr lang="en-US" sz="2200" b="0" i="0" u="none" strike="noStrike" dirty="0">
                <a:solidFill>
                  <a:srgbClr val="222222"/>
                </a:solidFill>
                <a:effectLst/>
                <a:cs typeface="Times New Roman" panose="02020603050405020304" pitchFamily="18" charset="0"/>
              </a:rPr>
              <a:t> system." </a:t>
            </a:r>
            <a:r>
              <a:rPr lang="en-US" sz="2200" b="0" i="1" u="none" strike="noStrike" dirty="0">
                <a:solidFill>
                  <a:srgbClr val="222222"/>
                </a:solidFill>
                <a:effectLst/>
                <a:cs typeface="Times New Roman" panose="02020603050405020304" pitchFamily="18" charset="0"/>
              </a:rPr>
              <a:t>Runtime Verification: 20th International Conference, RV 2020, Los Angeles, CA, USA, October 6–9, 2020, Proceedings 20</a:t>
            </a:r>
            <a:r>
              <a:rPr lang="en-US" sz="2200" b="0" i="0" u="none" strike="noStrike" dirty="0">
                <a:solidFill>
                  <a:srgbClr val="222222"/>
                </a:solidFill>
                <a:effectLst/>
                <a:cs typeface="Times New Roman" panose="02020603050405020304" pitchFamily="18" charset="0"/>
              </a:rPr>
              <a:t>. Springer International Publishing, 2020. </a:t>
            </a:r>
            <a:r>
              <a:rPr lang="en-US" sz="1600" dirty="0">
                <a:cs typeface="Times New Roman" panose="02020603050405020304" pitchFamily="18" charset="0"/>
                <a:hlinkClick r:id="rId6"/>
              </a:rPr>
              <a:t>https://link.springer.com/chapter/10.1007/978-3-030-60508-7_8</a:t>
            </a:r>
            <a:endParaRPr lang="en-US" sz="1600" dirty="0">
              <a:cs typeface="Times New Roman" panose="02020603050405020304" pitchFamily="18" charset="0"/>
            </a:endParaRPr>
          </a:p>
          <a:p>
            <a:r>
              <a:rPr lang="en-US" sz="2200" dirty="0">
                <a:cs typeface="Times New Roman" panose="02020603050405020304" pitchFamily="18" charset="0"/>
              </a:rPr>
              <a:t>[</a:t>
            </a:r>
            <a:r>
              <a:rPr lang="en-US" sz="2200" dirty="0" err="1">
                <a:cs typeface="Times New Roman" panose="02020603050405020304" pitchFamily="18" charset="0"/>
              </a:rPr>
              <a:t>Iotguard</a:t>
            </a:r>
            <a:r>
              <a:rPr lang="en-US" sz="2200" dirty="0">
                <a:cs typeface="Times New Roman" panose="02020603050405020304" pitchFamily="18" charset="0"/>
              </a:rPr>
              <a:t>] </a:t>
            </a:r>
            <a:r>
              <a:rPr lang="en-US" sz="2200" b="0" i="0" u="none" strike="noStrike" dirty="0" err="1">
                <a:solidFill>
                  <a:srgbClr val="222222"/>
                </a:solidFill>
                <a:effectLst/>
                <a:cs typeface="Times New Roman" panose="02020603050405020304" pitchFamily="18" charset="0"/>
              </a:rPr>
              <a:t>Celik</a:t>
            </a:r>
            <a:r>
              <a:rPr lang="en-US" sz="2200" b="0" i="0" u="none" strike="noStrike" dirty="0">
                <a:solidFill>
                  <a:srgbClr val="222222"/>
                </a:solidFill>
                <a:effectLst/>
                <a:cs typeface="Times New Roman" panose="02020603050405020304" pitchFamily="18" charset="0"/>
              </a:rPr>
              <a:t>, Z. </a:t>
            </a:r>
            <a:r>
              <a:rPr lang="en-US" sz="2200" b="0" i="0" u="none" strike="noStrike" dirty="0" err="1">
                <a:solidFill>
                  <a:srgbClr val="222222"/>
                </a:solidFill>
                <a:effectLst/>
                <a:cs typeface="Times New Roman" panose="02020603050405020304" pitchFamily="18" charset="0"/>
              </a:rPr>
              <a:t>Berkay</a:t>
            </a:r>
            <a:r>
              <a:rPr lang="en-US" sz="2200" b="0" i="0" u="none" strike="noStrike" dirty="0">
                <a:solidFill>
                  <a:srgbClr val="222222"/>
                </a:solidFill>
                <a:effectLst/>
                <a:cs typeface="Times New Roman" panose="02020603050405020304" pitchFamily="18" charset="0"/>
              </a:rPr>
              <a:t>, Gang Tan, and Patrick D. McDaniel. "</a:t>
            </a:r>
            <a:r>
              <a:rPr lang="en-US" sz="2200" b="0" i="0" u="none" strike="noStrike" dirty="0" err="1">
                <a:solidFill>
                  <a:srgbClr val="222222"/>
                </a:solidFill>
                <a:effectLst/>
                <a:cs typeface="Times New Roman" panose="02020603050405020304" pitchFamily="18" charset="0"/>
              </a:rPr>
              <a:t>IoTGuard</a:t>
            </a:r>
            <a:r>
              <a:rPr lang="en-US" sz="2200" b="0" i="0" u="none" strike="noStrike" dirty="0">
                <a:solidFill>
                  <a:srgbClr val="222222"/>
                </a:solidFill>
                <a:effectLst/>
                <a:cs typeface="Times New Roman" panose="02020603050405020304" pitchFamily="18" charset="0"/>
              </a:rPr>
              <a:t>: Dynamic Enforcement of Security and Safety Policy in Commodity IoT." </a:t>
            </a:r>
            <a:r>
              <a:rPr lang="en-US" sz="2200" b="0" i="1" u="none" strike="noStrike" dirty="0">
                <a:solidFill>
                  <a:srgbClr val="222222"/>
                </a:solidFill>
                <a:effectLst/>
                <a:cs typeface="Times New Roman" panose="02020603050405020304" pitchFamily="18" charset="0"/>
              </a:rPr>
              <a:t>NDSS</a:t>
            </a:r>
            <a:r>
              <a:rPr lang="en-US" sz="2200" b="0" i="0" u="none" strike="noStrike" dirty="0">
                <a:solidFill>
                  <a:srgbClr val="222222"/>
                </a:solidFill>
                <a:effectLst/>
                <a:cs typeface="Times New Roman" panose="02020603050405020304" pitchFamily="18" charset="0"/>
              </a:rPr>
              <a:t>. 2019.</a:t>
            </a:r>
            <a:r>
              <a:rPr lang="en-US" sz="2400" dirty="0">
                <a:cs typeface="Times New Roman" panose="02020603050405020304" pitchFamily="18" charset="0"/>
              </a:rPr>
              <a:t> </a:t>
            </a:r>
            <a:r>
              <a:rPr lang="en-US" sz="1600" dirty="0">
                <a:cs typeface="Times New Roman" panose="02020603050405020304" pitchFamily="18" charset="0"/>
                <a:hlinkClick r:id="rId7"/>
              </a:rPr>
              <a:t>https://www.ndss-symposium.org/wp-content/uploads/2019/02/ndss2019_07A-1_Celik_paper.pdf</a:t>
            </a:r>
            <a:endParaRPr lang="en-US" sz="1600" dirty="0">
              <a:cs typeface="Times New Roman" panose="02020603050405020304" pitchFamily="18" charset="0"/>
            </a:endParaRPr>
          </a:p>
        </p:txBody>
      </p:sp>
      <p:sp>
        <p:nvSpPr>
          <p:cNvPr id="4" name="Date Placeholder 3">
            <a:extLst>
              <a:ext uri="{FF2B5EF4-FFF2-40B4-BE49-F238E27FC236}">
                <a16:creationId xmlns:a16="http://schemas.microsoft.com/office/drawing/2014/main" id="{208EA988-B094-ECC3-5526-6A6D43D89505}"/>
              </a:ext>
            </a:extLst>
          </p:cNvPr>
          <p:cNvSpPr>
            <a:spLocks noGrp="1"/>
          </p:cNvSpPr>
          <p:nvPr>
            <p:ph type="dt" sz="half" idx="10"/>
          </p:nvPr>
        </p:nvSpPr>
        <p:spPr/>
        <p:txBody>
          <a:bodyPr/>
          <a:lstStyle/>
          <a:p>
            <a:fld id="{AD05D9F7-7C01-6D45-AAAD-B2A42CD01D87}" type="datetime1">
              <a:rPr lang="en-US" smtClean="0"/>
              <a:t>10/3/23</a:t>
            </a:fld>
            <a:endParaRPr lang="en-US" dirty="0"/>
          </a:p>
        </p:txBody>
      </p:sp>
      <p:sp>
        <p:nvSpPr>
          <p:cNvPr id="5" name="Footer Placeholder 4">
            <a:extLst>
              <a:ext uri="{FF2B5EF4-FFF2-40B4-BE49-F238E27FC236}">
                <a16:creationId xmlns:a16="http://schemas.microsoft.com/office/drawing/2014/main" id="{3DCF5BC4-08C8-14E1-84A9-F5E8321A905E}"/>
              </a:ext>
            </a:extLst>
          </p:cNvPr>
          <p:cNvSpPr>
            <a:spLocks noGrp="1"/>
          </p:cNvSpPr>
          <p:nvPr>
            <p:ph type="ftr" sz="quarter" idx="11"/>
          </p:nvPr>
        </p:nvSpPr>
        <p:spPr/>
        <p:txBody>
          <a:bodyPr/>
          <a:lstStyle/>
          <a:p>
            <a:r>
              <a:rPr lang="en-US" dirty="0">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447D439E-5EF4-512C-F203-99A73A34B4A2}"/>
              </a:ext>
            </a:extLst>
          </p:cNvPr>
          <p:cNvSpPr>
            <a:spLocks noGrp="1"/>
          </p:cNvSpPr>
          <p:nvPr>
            <p:ph type="sldNum" sz="quarter" idx="12"/>
          </p:nvPr>
        </p:nvSpPr>
        <p:spPr/>
        <p:txBody>
          <a:bodyPr/>
          <a:lstStyle/>
          <a:p>
            <a:fld id="{81304749-C1B2-684D-B9E9-43686D8D1F70}" type="slidenum">
              <a:rPr lang="en-US" smtClean="0"/>
              <a:pPr/>
              <a:t>22</a:t>
            </a:fld>
            <a:endParaRPr lang="en-US" dirty="0"/>
          </a:p>
        </p:txBody>
      </p:sp>
    </p:spTree>
    <p:extLst>
      <p:ext uri="{BB962C8B-B14F-4D97-AF65-F5344CB8AC3E}">
        <p14:creationId xmlns:p14="http://schemas.microsoft.com/office/powerpoint/2010/main" val="359739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4FAD-E983-7790-8AD5-CA7BEE3AF936}"/>
              </a:ext>
            </a:extLst>
          </p:cNvPr>
          <p:cNvSpPr>
            <a:spLocks noGrp="1"/>
          </p:cNvSpPr>
          <p:nvPr>
            <p:ph type="title"/>
          </p:nvPr>
        </p:nvSpPr>
        <p:spPr/>
        <p:txBody>
          <a:bodyPr/>
          <a:lstStyle/>
          <a:p>
            <a:r>
              <a:rPr lang="en-US" dirty="0"/>
              <a:t>Stress Testing ExPAT</a:t>
            </a:r>
          </a:p>
        </p:txBody>
      </p:sp>
      <p:sp>
        <p:nvSpPr>
          <p:cNvPr id="3" name="Date Placeholder 2">
            <a:extLst>
              <a:ext uri="{FF2B5EF4-FFF2-40B4-BE49-F238E27FC236}">
                <a16:creationId xmlns:a16="http://schemas.microsoft.com/office/drawing/2014/main" id="{DC03BF0B-E420-C8FA-E28E-C4BD7BAB507A}"/>
              </a:ext>
            </a:extLst>
          </p:cNvPr>
          <p:cNvSpPr>
            <a:spLocks noGrp="1"/>
          </p:cNvSpPr>
          <p:nvPr>
            <p:ph type="dt" sz="half" idx="10"/>
          </p:nvPr>
        </p:nvSpPr>
        <p:spPr/>
        <p:txBody>
          <a:bodyPr/>
          <a:lstStyle/>
          <a:p>
            <a:fld id="{481CE7CF-621C-E84F-AC59-F275A17E6067}" type="datetime1">
              <a:rPr lang="en-US" smtClean="0"/>
              <a:t>10/3/23</a:t>
            </a:fld>
            <a:endParaRPr lang="en-US" dirty="0"/>
          </a:p>
        </p:txBody>
      </p:sp>
      <p:sp>
        <p:nvSpPr>
          <p:cNvPr id="4" name="Footer Placeholder 3">
            <a:extLst>
              <a:ext uri="{FF2B5EF4-FFF2-40B4-BE49-F238E27FC236}">
                <a16:creationId xmlns:a16="http://schemas.microsoft.com/office/drawing/2014/main" id="{0BEF481C-D917-F65A-0EF9-96FB08B014EC}"/>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FBED72B9-011B-D2C5-6091-32155A8A5315}"/>
              </a:ext>
            </a:extLst>
          </p:cNvPr>
          <p:cNvSpPr>
            <a:spLocks noGrp="1"/>
          </p:cNvSpPr>
          <p:nvPr>
            <p:ph type="sldNum" sz="quarter" idx="12"/>
          </p:nvPr>
        </p:nvSpPr>
        <p:spPr/>
        <p:txBody>
          <a:bodyPr/>
          <a:lstStyle/>
          <a:p>
            <a:fld id="{81304749-C1B2-684D-B9E9-43686D8D1F70}" type="slidenum">
              <a:rPr lang="en-US" smtClean="0"/>
              <a:pPr/>
              <a:t>23</a:t>
            </a:fld>
            <a:endParaRPr lang="en-US" dirty="0"/>
          </a:p>
        </p:txBody>
      </p:sp>
      <p:pic>
        <p:nvPicPr>
          <p:cNvPr id="9" name="Picture 8">
            <a:extLst>
              <a:ext uri="{FF2B5EF4-FFF2-40B4-BE49-F238E27FC236}">
                <a16:creationId xmlns:a16="http://schemas.microsoft.com/office/drawing/2014/main" id="{59F38F6F-0806-68E8-4541-C69BAD3B3705}"/>
              </a:ext>
            </a:extLst>
          </p:cNvPr>
          <p:cNvPicPr>
            <a:picLocks noChangeAspect="1"/>
          </p:cNvPicPr>
          <p:nvPr/>
        </p:nvPicPr>
        <p:blipFill>
          <a:blip r:embed="rId2"/>
          <a:stretch>
            <a:fillRect/>
          </a:stretch>
        </p:blipFill>
        <p:spPr>
          <a:xfrm>
            <a:off x="2902638" y="2010172"/>
            <a:ext cx="6386722" cy="4222750"/>
          </a:xfrm>
          <a:prstGeom prst="rect">
            <a:avLst/>
          </a:prstGeom>
        </p:spPr>
      </p:pic>
      <p:pic>
        <p:nvPicPr>
          <p:cNvPr id="14" name="Picture 13">
            <a:extLst>
              <a:ext uri="{FF2B5EF4-FFF2-40B4-BE49-F238E27FC236}">
                <a16:creationId xmlns:a16="http://schemas.microsoft.com/office/drawing/2014/main" id="{C22394DD-B702-5DEF-D090-728571507367}"/>
              </a:ext>
            </a:extLst>
          </p:cNvPr>
          <p:cNvPicPr>
            <a:picLocks noChangeAspect="1"/>
          </p:cNvPicPr>
          <p:nvPr/>
        </p:nvPicPr>
        <p:blipFill>
          <a:blip r:embed="rId3"/>
          <a:stretch>
            <a:fillRect/>
          </a:stretch>
        </p:blipFill>
        <p:spPr>
          <a:xfrm>
            <a:off x="2603498" y="1653911"/>
            <a:ext cx="7683502" cy="232833"/>
          </a:xfrm>
          <a:prstGeom prst="rect">
            <a:avLst/>
          </a:prstGeom>
        </p:spPr>
      </p:pic>
    </p:spTree>
    <p:extLst>
      <p:ext uri="{BB962C8B-B14F-4D97-AF65-F5344CB8AC3E}">
        <p14:creationId xmlns:p14="http://schemas.microsoft.com/office/powerpoint/2010/main" val="289167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4FAD-E983-7790-8AD5-CA7BEE3AF936}"/>
              </a:ext>
            </a:extLst>
          </p:cNvPr>
          <p:cNvSpPr>
            <a:spLocks noGrp="1"/>
          </p:cNvSpPr>
          <p:nvPr>
            <p:ph type="title"/>
          </p:nvPr>
        </p:nvSpPr>
        <p:spPr/>
        <p:txBody>
          <a:bodyPr/>
          <a:lstStyle/>
          <a:p>
            <a:r>
              <a:rPr lang="en-US" dirty="0"/>
              <a:t>Stress Testing PatrIoT</a:t>
            </a:r>
          </a:p>
        </p:txBody>
      </p:sp>
      <p:sp>
        <p:nvSpPr>
          <p:cNvPr id="3" name="Date Placeholder 2">
            <a:extLst>
              <a:ext uri="{FF2B5EF4-FFF2-40B4-BE49-F238E27FC236}">
                <a16:creationId xmlns:a16="http://schemas.microsoft.com/office/drawing/2014/main" id="{DC03BF0B-E420-C8FA-E28E-C4BD7BAB507A}"/>
              </a:ext>
            </a:extLst>
          </p:cNvPr>
          <p:cNvSpPr>
            <a:spLocks noGrp="1"/>
          </p:cNvSpPr>
          <p:nvPr>
            <p:ph type="dt" sz="half" idx="10"/>
          </p:nvPr>
        </p:nvSpPr>
        <p:spPr/>
        <p:txBody>
          <a:bodyPr/>
          <a:lstStyle/>
          <a:p>
            <a:fld id="{481CE7CF-621C-E84F-AC59-F275A17E6067}" type="datetime1">
              <a:rPr lang="en-US" smtClean="0"/>
              <a:t>10/3/23</a:t>
            </a:fld>
            <a:endParaRPr lang="en-US" dirty="0"/>
          </a:p>
        </p:txBody>
      </p:sp>
      <p:sp>
        <p:nvSpPr>
          <p:cNvPr id="4" name="Footer Placeholder 3">
            <a:extLst>
              <a:ext uri="{FF2B5EF4-FFF2-40B4-BE49-F238E27FC236}">
                <a16:creationId xmlns:a16="http://schemas.microsoft.com/office/drawing/2014/main" id="{0BEF481C-D917-F65A-0EF9-96FB08B014EC}"/>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FBED72B9-011B-D2C5-6091-32155A8A5315}"/>
              </a:ext>
            </a:extLst>
          </p:cNvPr>
          <p:cNvSpPr>
            <a:spLocks noGrp="1"/>
          </p:cNvSpPr>
          <p:nvPr>
            <p:ph type="sldNum" sz="quarter" idx="12"/>
          </p:nvPr>
        </p:nvSpPr>
        <p:spPr/>
        <p:txBody>
          <a:bodyPr/>
          <a:lstStyle/>
          <a:p>
            <a:fld id="{81304749-C1B2-684D-B9E9-43686D8D1F70}" type="slidenum">
              <a:rPr lang="en-US" smtClean="0"/>
              <a:pPr/>
              <a:t>24</a:t>
            </a:fld>
            <a:endParaRPr lang="en-US" dirty="0"/>
          </a:p>
        </p:txBody>
      </p:sp>
      <p:pic>
        <p:nvPicPr>
          <p:cNvPr id="14" name="Picture 13">
            <a:extLst>
              <a:ext uri="{FF2B5EF4-FFF2-40B4-BE49-F238E27FC236}">
                <a16:creationId xmlns:a16="http://schemas.microsoft.com/office/drawing/2014/main" id="{C22394DD-B702-5DEF-D090-728571507367}"/>
              </a:ext>
            </a:extLst>
          </p:cNvPr>
          <p:cNvPicPr>
            <a:picLocks noChangeAspect="1"/>
          </p:cNvPicPr>
          <p:nvPr/>
        </p:nvPicPr>
        <p:blipFill>
          <a:blip r:embed="rId2"/>
          <a:stretch>
            <a:fillRect/>
          </a:stretch>
        </p:blipFill>
        <p:spPr>
          <a:xfrm>
            <a:off x="2603498" y="1653911"/>
            <a:ext cx="7683502" cy="232833"/>
          </a:xfrm>
          <a:prstGeom prst="rect">
            <a:avLst/>
          </a:prstGeom>
        </p:spPr>
      </p:pic>
      <p:pic>
        <p:nvPicPr>
          <p:cNvPr id="7" name="Picture 6">
            <a:extLst>
              <a:ext uri="{FF2B5EF4-FFF2-40B4-BE49-F238E27FC236}">
                <a16:creationId xmlns:a16="http://schemas.microsoft.com/office/drawing/2014/main" id="{C38E53C4-546D-22F0-8819-D46C50833950}"/>
              </a:ext>
            </a:extLst>
          </p:cNvPr>
          <p:cNvPicPr>
            <a:picLocks noChangeAspect="1"/>
          </p:cNvPicPr>
          <p:nvPr/>
        </p:nvPicPr>
        <p:blipFill>
          <a:blip r:embed="rId3"/>
          <a:stretch>
            <a:fillRect/>
          </a:stretch>
        </p:blipFill>
        <p:spPr>
          <a:xfrm>
            <a:off x="2898648" y="2011680"/>
            <a:ext cx="6382512" cy="4219967"/>
          </a:xfrm>
          <a:prstGeom prst="rect">
            <a:avLst/>
          </a:prstGeom>
        </p:spPr>
      </p:pic>
    </p:spTree>
    <p:extLst>
      <p:ext uri="{BB962C8B-B14F-4D97-AF65-F5344CB8AC3E}">
        <p14:creationId xmlns:p14="http://schemas.microsoft.com/office/powerpoint/2010/main" val="324187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4FAD-E983-7790-8AD5-CA7BEE3AF936}"/>
              </a:ext>
            </a:extLst>
          </p:cNvPr>
          <p:cNvSpPr>
            <a:spLocks noGrp="1"/>
          </p:cNvSpPr>
          <p:nvPr>
            <p:ph type="title"/>
          </p:nvPr>
        </p:nvSpPr>
        <p:spPr/>
        <p:txBody>
          <a:bodyPr/>
          <a:lstStyle/>
          <a:p>
            <a:r>
              <a:rPr lang="en-US" dirty="0"/>
              <a:t>Stress Testing IoTGuard</a:t>
            </a:r>
          </a:p>
        </p:txBody>
      </p:sp>
      <p:sp>
        <p:nvSpPr>
          <p:cNvPr id="3" name="Date Placeholder 2">
            <a:extLst>
              <a:ext uri="{FF2B5EF4-FFF2-40B4-BE49-F238E27FC236}">
                <a16:creationId xmlns:a16="http://schemas.microsoft.com/office/drawing/2014/main" id="{DC03BF0B-E420-C8FA-E28E-C4BD7BAB507A}"/>
              </a:ext>
            </a:extLst>
          </p:cNvPr>
          <p:cNvSpPr>
            <a:spLocks noGrp="1"/>
          </p:cNvSpPr>
          <p:nvPr>
            <p:ph type="dt" sz="half" idx="10"/>
          </p:nvPr>
        </p:nvSpPr>
        <p:spPr/>
        <p:txBody>
          <a:bodyPr/>
          <a:lstStyle/>
          <a:p>
            <a:fld id="{481CE7CF-621C-E84F-AC59-F275A17E6067}" type="datetime1">
              <a:rPr lang="en-US" smtClean="0"/>
              <a:t>10/3/23</a:t>
            </a:fld>
            <a:endParaRPr lang="en-US" dirty="0"/>
          </a:p>
        </p:txBody>
      </p:sp>
      <p:sp>
        <p:nvSpPr>
          <p:cNvPr id="4" name="Footer Placeholder 3">
            <a:extLst>
              <a:ext uri="{FF2B5EF4-FFF2-40B4-BE49-F238E27FC236}">
                <a16:creationId xmlns:a16="http://schemas.microsoft.com/office/drawing/2014/main" id="{0BEF481C-D917-F65A-0EF9-96FB08B014EC}"/>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FBED72B9-011B-D2C5-6091-32155A8A5315}"/>
              </a:ext>
            </a:extLst>
          </p:cNvPr>
          <p:cNvSpPr>
            <a:spLocks noGrp="1"/>
          </p:cNvSpPr>
          <p:nvPr>
            <p:ph type="sldNum" sz="quarter" idx="12"/>
          </p:nvPr>
        </p:nvSpPr>
        <p:spPr/>
        <p:txBody>
          <a:bodyPr/>
          <a:lstStyle/>
          <a:p>
            <a:fld id="{81304749-C1B2-684D-B9E9-43686D8D1F70}" type="slidenum">
              <a:rPr lang="en-US" smtClean="0"/>
              <a:pPr/>
              <a:t>25</a:t>
            </a:fld>
            <a:endParaRPr lang="en-US" dirty="0"/>
          </a:p>
        </p:txBody>
      </p:sp>
      <p:pic>
        <p:nvPicPr>
          <p:cNvPr id="14" name="Picture 13">
            <a:extLst>
              <a:ext uri="{FF2B5EF4-FFF2-40B4-BE49-F238E27FC236}">
                <a16:creationId xmlns:a16="http://schemas.microsoft.com/office/drawing/2014/main" id="{C22394DD-B702-5DEF-D090-728571507367}"/>
              </a:ext>
            </a:extLst>
          </p:cNvPr>
          <p:cNvPicPr>
            <a:picLocks noChangeAspect="1"/>
          </p:cNvPicPr>
          <p:nvPr/>
        </p:nvPicPr>
        <p:blipFill>
          <a:blip r:embed="rId2"/>
          <a:stretch>
            <a:fillRect/>
          </a:stretch>
        </p:blipFill>
        <p:spPr>
          <a:xfrm>
            <a:off x="2603498" y="1653911"/>
            <a:ext cx="7683502" cy="232833"/>
          </a:xfrm>
          <a:prstGeom prst="rect">
            <a:avLst/>
          </a:prstGeom>
        </p:spPr>
      </p:pic>
      <p:pic>
        <p:nvPicPr>
          <p:cNvPr id="10" name="Picture 9">
            <a:extLst>
              <a:ext uri="{FF2B5EF4-FFF2-40B4-BE49-F238E27FC236}">
                <a16:creationId xmlns:a16="http://schemas.microsoft.com/office/drawing/2014/main" id="{312FF315-6644-472C-0BB5-60F0FADF4FD6}"/>
              </a:ext>
            </a:extLst>
          </p:cNvPr>
          <p:cNvPicPr>
            <a:picLocks noChangeAspect="1"/>
          </p:cNvPicPr>
          <p:nvPr/>
        </p:nvPicPr>
        <p:blipFill>
          <a:blip r:embed="rId3"/>
          <a:stretch>
            <a:fillRect/>
          </a:stretch>
        </p:blipFill>
        <p:spPr>
          <a:xfrm>
            <a:off x="2898648" y="2011680"/>
            <a:ext cx="6382512" cy="4219967"/>
          </a:xfrm>
          <a:prstGeom prst="rect">
            <a:avLst/>
          </a:prstGeom>
        </p:spPr>
      </p:pic>
    </p:spTree>
    <p:extLst>
      <p:ext uri="{BB962C8B-B14F-4D97-AF65-F5344CB8AC3E}">
        <p14:creationId xmlns:p14="http://schemas.microsoft.com/office/powerpoint/2010/main" val="341975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375F23-2BA2-B192-76A2-9D4DCABDBDB2}"/>
              </a:ext>
            </a:extLst>
          </p:cNvPr>
          <p:cNvSpPr>
            <a:spLocks noGrp="1"/>
          </p:cNvSpPr>
          <p:nvPr>
            <p:ph type="dt" sz="half" idx="10"/>
          </p:nvPr>
        </p:nvSpPr>
        <p:spPr>
          <a:xfrm>
            <a:off x="838200" y="6310312"/>
            <a:ext cx="2743200" cy="365125"/>
          </a:xfrm>
        </p:spPr>
        <p:txBody>
          <a:bodyPr/>
          <a:lstStyle/>
          <a:p>
            <a:fld id="{29907026-7516-6546-92F3-FFA21D29E746}" type="datetime1">
              <a:rPr lang="en-US" smtClean="0"/>
              <a:t>10/3/23</a:t>
            </a:fld>
            <a:endParaRPr lang="en-US" dirty="0"/>
          </a:p>
        </p:txBody>
      </p:sp>
      <p:sp>
        <p:nvSpPr>
          <p:cNvPr id="15" name="Footer Placeholder 14">
            <a:extLst>
              <a:ext uri="{FF2B5EF4-FFF2-40B4-BE49-F238E27FC236}">
                <a16:creationId xmlns:a16="http://schemas.microsoft.com/office/drawing/2014/main" id="{3C13484B-A893-2910-002E-8A97CC41BD42}"/>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16" name="Slide Number Placeholder 15">
            <a:extLst>
              <a:ext uri="{FF2B5EF4-FFF2-40B4-BE49-F238E27FC236}">
                <a16:creationId xmlns:a16="http://schemas.microsoft.com/office/drawing/2014/main" id="{3ADBFE64-0765-3AB1-6A49-93595CD14F33}"/>
              </a:ext>
            </a:extLst>
          </p:cNvPr>
          <p:cNvSpPr>
            <a:spLocks noGrp="1"/>
          </p:cNvSpPr>
          <p:nvPr>
            <p:ph type="sldNum" sz="quarter" idx="12"/>
          </p:nvPr>
        </p:nvSpPr>
        <p:spPr/>
        <p:txBody>
          <a:bodyPr/>
          <a:lstStyle/>
          <a:p>
            <a:fld id="{81304749-C1B2-684D-B9E9-43686D8D1F70}" type="slidenum">
              <a:rPr lang="en-US" smtClean="0"/>
              <a:pPr/>
              <a:t>3</a:t>
            </a:fld>
            <a:endParaRPr lang="en-US" dirty="0"/>
          </a:p>
        </p:txBody>
      </p:sp>
      <p:grpSp>
        <p:nvGrpSpPr>
          <p:cNvPr id="20" name="Group 19">
            <a:extLst>
              <a:ext uri="{FF2B5EF4-FFF2-40B4-BE49-F238E27FC236}">
                <a16:creationId xmlns:a16="http://schemas.microsoft.com/office/drawing/2014/main" id="{7A8C8D1E-C437-941B-9AEE-C8963FF273D6}"/>
              </a:ext>
            </a:extLst>
          </p:cNvPr>
          <p:cNvGrpSpPr/>
          <p:nvPr/>
        </p:nvGrpSpPr>
        <p:grpSpPr>
          <a:xfrm>
            <a:off x="967367" y="1690688"/>
            <a:ext cx="10257263" cy="4326227"/>
            <a:chOff x="967367" y="1690688"/>
            <a:chExt cx="10257263" cy="4326227"/>
          </a:xfrm>
        </p:grpSpPr>
        <p:grpSp>
          <p:nvGrpSpPr>
            <p:cNvPr id="19" name="Group 18">
              <a:extLst>
                <a:ext uri="{FF2B5EF4-FFF2-40B4-BE49-F238E27FC236}">
                  <a16:creationId xmlns:a16="http://schemas.microsoft.com/office/drawing/2014/main" id="{BC91718F-B01F-308A-702B-95D4F1C2A3D1}"/>
                </a:ext>
              </a:extLst>
            </p:cNvPr>
            <p:cNvGrpSpPr/>
            <p:nvPr/>
          </p:nvGrpSpPr>
          <p:grpSpPr>
            <a:xfrm>
              <a:off x="967367" y="1690688"/>
              <a:ext cx="10257263" cy="4326227"/>
              <a:chOff x="967367" y="1690688"/>
              <a:chExt cx="10257263" cy="4326227"/>
            </a:xfrm>
          </p:grpSpPr>
          <p:grpSp>
            <p:nvGrpSpPr>
              <p:cNvPr id="4" name="Group 3">
                <a:extLst>
                  <a:ext uri="{FF2B5EF4-FFF2-40B4-BE49-F238E27FC236}">
                    <a16:creationId xmlns:a16="http://schemas.microsoft.com/office/drawing/2014/main" id="{23876E05-85AC-C3FE-872A-A9B826DC4098}"/>
                  </a:ext>
                </a:extLst>
              </p:cNvPr>
              <p:cNvGrpSpPr>
                <a:grpSpLocks noChangeAspect="1"/>
              </p:cNvGrpSpPr>
              <p:nvPr/>
            </p:nvGrpSpPr>
            <p:grpSpPr>
              <a:xfrm>
                <a:off x="967367" y="1690688"/>
                <a:ext cx="10257263" cy="3829540"/>
                <a:chOff x="564061" y="5587327"/>
                <a:chExt cx="8695775" cy="3159872"/>
              </a:xfrm>
            </p:grpSpPr>
            <p:sp>
              <p:nvSpPr>
                <p:cNvPr id="5" name="Rectangle: Rounded Corners 12">
                  <a:extLst>
                    <a:ext uri="{FF2B5EF4-FFF2-40B4-BE49-F238E27FC236}">
                      <a16:creationId xmlns:a16="http://schemas.microsoft.com/office/drawing/2014/main" id="{953C12C7-D824-4653-9AC4-5B1327008216}"/>
                    </a:ext>
                  </a:extLst>
                </p:cNvPr>
                <p:cNvSpPr/>
                <p:nvPr/>
              </p:nvSpPr>
              <p:spPr>
                <a:xfrm>
                  <a:off x="564061" y="5863409"/>
                  <a:ext cx="6203341" cy="2704561"/>
                </a:xfrm>
                <a:prstGeom prst="round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9B92271E-0E62-76B1-FB69-3912D86C2CDE}"/>
                    </a:ext>
                  </a:extLst>
                </p:cNvPr>
                <p:cNvSpPr txBox="1"/>
                <p:nvPr/>
              </p:nvSpPr>
              <p:spPr>
                <a:xfrm>
                  <a:off x="942929" y="5946398"/>
                  <a:ext cx="5445604" cy="533308"/>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Programmable IoT Platform </a:t>
                  </a:r>
                  <a:endParaRPr lang="en-US" sz="3600" dirty="0">
                    <a:latin typeface="Segoe UI" panose="020B0502040204020203" pitchFamily="34" charset="0"/>
                    <a:cs typeface="Segoe UI" panose="020B0502040204020203" pitchFamily="34" charset="0"/>
                  </a:endParaRPr>
                </a:p>
              </p:txBody>
            </p:sp>
            <p:pic>
              <p:nvPicPr>
                <p:cNvPr id="7" name="Graphic 6" descr="Security camera with solid fill">
                  <a:extLst>
                    <a:ext uri="{FF2B5EF4-FFF2-40B4-BE49-F238E27FC236}">
                      <a16:creationId xmlns:a16="http://schemas.microsoft.com/office/drawing/2014/main" id="{DA74AE38-7197-A8F7-81DA-F3C2F196A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5436" y="7832799"/>
                  <a:ext cx="914400" cy="914400"/>
                </a:xfrm>
                <a:prstGeom prst="rect">
                  <a:avLst/>
                </a:prstGeom>
              </p:spPr>
            </p:pic>
            <p:pic>
              <p:nvPicPr>
                <p:cNvPr id="8" name="Graphic 7" descr="Washing Machine outline">
                  <a:extLst>
                    <a:ext uri="{FF2B5EF4-FFF2-40B4-BE49-F238E27FC236}">
                      <a16:creationId xmlns:a16="http://schemas.microsoft.com/office/drawing/2014/main" id="{D51EB2EA-D62E-E25D-C738-3CFA76EA2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5436" y="6744592"/>
                  <a:ext cx="914400" cy="914400"/>
                </a:xfrm>
                <a:prstGeom prst="rect">
                  <a:avLst/>
                </a:prstGeom>
              </p:spPr>
            </p:pic>
            <p:pic>
              <p:nvPicPr>
                <p:cNvPr id="9" name="Graphic 8" descr="Lights On with solid fill">
                  <a:extLst>
                    <a:ext uri="{FF2B5EF4-FFF2-40B4-BE49-F238E27FC236}">
                      <a16:creationId xmlns:a16="http://schemas.microsoft.com/office/drawing/2014/main" id="{DBDF8E6F-F4D3-7797-D846-AF35B84860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436" y="5587327"/>
                  <a:ext cx="914400" cy="914400"/>
                </a:xfrm>
                <a:prstGeom prst="rect">
                  <a:avLst/>
                </a:prstGeom>
              </p:spPr>
            </p:pic>
            <p:cxnSp>
              <p:nvCxnSpPr>
                <p:cNvPr id="10" name="Straight Arrow Connector 9">
                  <a:extLst>
                    <a:ext uri="{FF2B5EF4-FFF2-40B4-BE49-F238E27FC236}">
                      <a16:creationId xmlns:a16="http://schemas.microsoft.com/office/drawing/2014/main" id="{5C67A4D1-F03F-FB6A-584C-4D3DE064677E}"/>
                    </a:ext>
                  </a:extLst>
                </p:cNvPr>
                <p:cNvCxnSpPr>
                  <a:cxnSpLocks/>
                  <a:stCxn id="9" idx="1"/>
                </p:cNvCxnSpPr>
                <p:nvPr/>
              </p:nvCxnSpPr>
              <p:spPr>
                <a:xfrm flipH="1">
                  <a:off x="6783753" y="6044527"/>
                  <a:ext cx="1561683" cy="649752"/>
                </a:xfrm>
                <a:prstGeom prst="straightConnector1">
                  <a:avLst/>
                </a:prstGeom>
                <a:ln w="38100">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D14BE12-FB02-BDAF-CB87-3220D0F4AE3A}"/>
                    </a:ext>
                  </a:extLst>
                </p:cNvPr>
                <p:cNvCxnSpPr>
                  <a:cxnSpLocks/>
                  <a:stCxn id="5" idx="3"/>
                  <a:endCxn id="8" idx="1"/>
                </p:cNvCxnSpPr>
                <p:nvPr/>
              </p:nvCxnSpPr>
              <p:spPr>
                <a:xfrm flipV="1">
                  <a:off x="6767402" y="7201792"/>
                  <a:ext cx="1578034" cy="13898"/>
                </a:xfrm>
                <a:prstGeom prst="straightConnector1">
                  <a:avLst/>
                </a:prstGeom>
                <a:ln w="38100">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06ADA35-3935-DC85-9191-814585907DB9}"/>
                    </a:ext>
                  </a:extLst>
                </p:cNvPr>
                <p:cNvCxnSpPr>
                  <a:cxnSpLocks/>
                  <a:endCxn id="7" idx="1"/>
                </p:cNvCxnSpPr>
                <p:nvPr/>
              </p:nvCxnSpPr>
              <p:spPr>
                <a:xfrm>
                  <a:off x="6742401" y="7724244"/>
                  <a:ext cx="1603035" cy="565755"/>
                </a:xfrm>
                <a:prstGeom prst="straightConnector1">
                  <a:avLst/>
                </a:prstGeom>
                <a:ln w="3810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D2A4213C-CCFA-5BB3-64AE-84D11FFE7164}"/>
                    </a:ext>
                  </a:extLst>
                </p:cNvPr>
                <p:cNvSpPr txBox="1"/>
                <p:nvPr/>
              </p:nvSpPr>
              <p:spPr>
                <a:xfrm>
                  <a:off x="3146418" y="6864649"/>
                  <a:ext cx="1421616" cy="931172"/>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32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a:t>
                  </a:r>
                </a:p>
                <a:p>
                  <a:pPr marL="0" marR="0" lvl="0" indent="0" algn="ctr" defTabSz="914400" eaLnBrk="1" fontAlgn="auto" latinLnBrk="0" hangingPunct="1">
                    <a:lnSpc>
                      <a:spcPct val="100000"/>
                    </a:lnSpc>
                    <a:spcBef>
                      <a:spcPts val="400"/>
                    </a:spcBef>
                    <a:spcAft>
                      <a:spcPts val="0"/>
                    </a:spcAft>
                    <a:buClrTx/>
                    <a:buSzTx/>
                    <a:buFontTx/>
                    <a:buNone/>
                    <a:tabLst/>
                    <a:defRPr/>
                  </a:pPr>
                  <a:r>
                    <a:rPr lang="en-US" sz="3200" kern="0" dirty="0">
                      <a:solidFill>
                        <a:prstClr val="black"/>
                      </a:solidFill>
                      <a:latin typeface="Montserrat" panose="00000500000000000000" pitchFamily="2" charset="0"/>
                      <a:cs typeface="Segoe UI" panose="020B0502040204020203" pitchFamily="34" charset="0"/>
                    </a:rPr>
                    <a:t>Apps</a:t>
                  </a:r>
                  <a:endParaRPr kumimoji="0" lang="en-US" sz="32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endParaRPr>
                </a:p>
              </p:txBody>
            </p:sp>
            <p:pic>
              <p:nvPicPr>
                <p:cNvPr id="14" name="Picture 13">
                  <a:extLst>
                    <a:ext uri="{FF2B5EF4-FFF2-40B4-BE49-F238E27FC236}">
                      <a16:creationId xmlns:a16="http://schemas.microsoft.com/office/drawing/2014/main" id="{FD6D76CA-7D4B-F067-0CB7-89D8D8B5B60B}"/>
                    </a:ext>
                  </a:extLst>
                </p:cNvPr>
                <p:cNvPicPr>
                  <a:picLocks noChangeAspect="1"/>
                </p:cNvPicPr>
                <p:nvPr/>
              </p:nvPicPr>
              <p:blipFill>
                <a:blip r:embed="rId9"/>
                <a:stretch>
                  <a:fillRect/>
                </a:stretch>
              </p:blipFill>
              <p:spPr>
                <a:xfrm>
                  <a:off x="2011776" y="6734437"/>
                  <a:ext cx="1134642" cy="1061383"/>
                </a:xfrm>
                <a:prstGeom prst="rect">
                  <a:avLst/>
                </a:prstGeom>
              </p:spPr>
            </p:pic>
          </p:grpSp>
          <p:pic>
            <p:nvPicPr>
              <p:cNvPr id="24" name="Picture 23" descr="A computer screen with a mouse pointer&#10;&#10;Description automatically generated">
                <a:extLst>
                  <a:ext uri="{FF2B5EF4-FFF2-40B4-BE49-F238E27FC236}">
                    <a16:creationId xmlns:a16="http://schemas.microsoft.com/office/drawing/2014/main" id="{63D2662B-C7DA-31E3-5DAF-E57339D1ED65}"/>
                  </a:ext>
                </a:extLst>
              </p:cNvPr>
              <p:cNvPicPr>
                <a:picLocks noChangeAspect="1"/>
              </p:cNvPicPr>
              <p:nvPr/>
            </p:nvPicPr>
            <p:blipFill>
              <a:blip r:embed="rId10"/>
              <a:stretch>
                <a:fillRect/>
              </a:stretch>
            </p:blipFill>
            <p:spPr>
              <a:xfrm>
                <a:off x="6378817" y="4091812"/>
                <a:ext cx="1925103" cy="1925103"/>
              </a:xfrm>
              <a:prstGeom prst="rect">
                <a:avLst/>
              </a:prstGeom>
            </p:spPr>
          </p:pic>
        </p:grpSp>
        <p:sp>
          <p:nvSpPr>
            <p:cNvPr id="25" name="TextBox 24">
              <a:extLst>
                <a:ext uri="{FF2B5EF4-FFF2-40B4-BE49-F238E27FC236}">
                  <a16:creationId xmlns:a16="http://schemas.microsoft.com/office/drawing/2014/main" id="{1601C8AB-65C4-41CE-B6D8-B855064EEC25}"/>
                </a:ext>
              </a:extLst>
            </p:cNvPr>
            <p:cNvSpPr txBox="1"/>
            <p:nvPr/>
          </p:nvSpPr>
          <p:spPr>
            <a:xfrm>
              <a:off x="4517417" y="4686501"/>
              <a:ext cx="174299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32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Web UI</a:t>
              </a:r>
            </a:p>
          </p:txBody>
        </p:sp>
      </p:grpSp>
      <p:sp>
        <p:nvSpPr>
          <p:cNvPr id="21" name="Title 1">
            <a:extLst>
              <a:ext uri="{FF2B5EF4-FFF2-40B4-BE49-F238E27FC236}">
                <a16:creationId xmlns:a16="http://schemas.microsoft.com/office/drawing/2014/main" id="{30AC4BF4-1F36-DFC8-FF13-57100FD2961C}"/>
              </a:ext>
            </a:extLst>
          </p:cNvPr>
          <p:cNvSpPr>
            <a:spLocks noGrp="1"/>
          </p:cNvSpPr>
          <p:nvPr>
            <p:ph type="title"/>
          </p:nvPr>
        </p:nvSpPr>
        <p:spPr>
          <a:xfrm>
            <a:off x="838200" y="365125"/>
            <a:ext cx="10515600" cy="1325563"/>
          </a:xfrm>
        </p:spPr>
        <p:txBody>
          <a:bodyPr/>
          <a:lstStyle/>
          <a:p>
            <a:r>
              <a:rPr lang="en-US" dirty="0"/>
              <a:t>Smart Home Systems</a:t>
            </a:r>
          </a:p>
        </p:txBody>
      </p:sp>
    </p:spTree>
    <p:extLst>
      <p:ext uri="{BB962C8B-B14F-4D97-AF65-F5344CB8AC3E}">
        <p14:creationId xmlns:p14="http://schemas.microsoft.com/office/powerpoint/2010/main" val="11082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9171-FA4A-2B87-D6B1-ABAABEE9CB7E}"/>
              </a:ext>
            </a:extLst>
          </p:cNvPr>
          <p:cNvSpPr>
            <a:spLocks noGrp="1"/>
          </p:cNvSpPr>
          <p:nvPr>
            <p:ph type="title"/>
          </p:nvPr>
        </p:nvSpPr>
        <p:spPr/>
        <p:txBody>
          <a:bodyPr/>
          <a:lstStyle/>
          <a:p>
            <a:r>
              <a:rPr lang="en-US" dirty="0"/>
              <a:t>Smart Home Systems</a:t>
            </a:r>
          </a:p>
        </p:txBody>
      </p:sp>
      <p:sp>
        <p:nvSpPr>
          <p:cNvPr id="4" name="Date Placeholder 3">
            <a:extLst>
              <a:ext uri="{FF2B5EF4-FFF2-40B4-BE49-F238E27FC236}">
                <a16:creationId xmlns:a16="http://schemas.microsoft.com/office/drawing/2014/main" id="{E545931D-DC17-764F-FE00-69F621AC1FAE}"/>
              </a:ext>
            </a:extLst>
          </p:cNvPr>
          <p:cNvSpPr>
            <a:spLocks noGrp="1"/>
          </p:cNvSpPr>
          <p:nvPr>
            <p:ph type="dt" sz="half" idx="10"/>
          </p:nvPr>
        </p:nvSpPr>
        <p:spPr/>
        <p:txBody>
          <a:bodyPr/>
          <a:lstStyle/>
          <a:p>
            <a:fld id="{AD05D9F7-7C01-6D45-AAAD-B2A42CD01D87}" type="datetime1">
              <a:rPr lang="en-US" smtClean="0"/>
              <a:t>10/3/23</a:t>
            </a:fld>
            <a:endParaRPr lang="en-US" dirty="0"/>
          </a:p>
        </p:txBody>
      </p:sp>
      <p:sp>
        <p:nvSpPr>
          <p:cNvPr id="5" name="Footer Placeholder 4">
            <a:extLst>
              <a:ext uri="{FF2B5EF4-FFF2-40B4-BE49-F238E27FC236}">
                <a16:creationId xmlns:a16="http://schemas.microsoft.com/office/drawing/2014/main" id="{44A639A7-D967-A0EA-EB83-4A462FC8CEA4}"/>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6" name="Slide Number Placeholder 5">
            <a:extLst>
              <a:ext uri="{FF2B5EF4-FFF2-40B4-BE49-F238E27FC236}">
                <a16:creationId xmlns:a16="http://schemas.microsoft.com/office/drawing/2014/main" id="{34328278-9AD6-845C-3C70-433796392B05}"/>
              </a:ext>
            </a:extLst>
          </p:cNvPr>
          <p:cNvSpPr>
            <a:spLocks noGrp="1"/>
          </p:cNvSpPr>
          <p:nvPr>
            <p:ph type="sldNum" sz="quarter" idx="12"/>
          </p:nvPr>
        </p:nvSpPr>
        <p:spPr/>
        <p:txBody>
          <a:bodyPr/>
          <a:lstStyle/>
          <a:p>
            <a:fld id="{81304749-C1B2-684D-B9E9-43686D8D1F70}" type="slidenum">
              <a:rPr lang="en-US" smtClean="0"/>
              <a:pPr/>
              <a:t>4</a:t>
            </a:fld>
            <a:endParaRPr lang="en-US" dirty="0"/>
          </a:p>
        </p:txBody>
      </p:sp>
      <p:sp>
        <p:nvSpPr>
          <p:cNvPr id="7" name="TextBox 6">
            <a:extLst>
              <a:ext uri="{FF2B5EF4-FFF2-40B4-BE49-F238E27FC236}">
                <a16:creationId xmlns:a16="http://schemas.microsoft.com/office/drawing/2014/main" id="{230D9EE7-F417-16D9-7768-64CE3A30F29B}"/>
              </a:ext>
            </a:extLst>
          </p:cNvPr>
          <p:cNvSpPr txBox="1"/>
          <p:nvPr/>
        </p:nvSpPr>
        <p:spPr>
          <a:xfrm>
            <a:off x="838200" y="1928331"/>
            <a:ext cx="6374757" cy="616360"/>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Programmable IoT Platform </a:t>
            </a:r>
            <a:endParaRPr lang="en-US" sz="3600" dirty="0">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9F8C8C8A-280C-42DA-F05E-9DF8E14A2150}"/>
              </a:ext>
            </a:extLst>
          </p:cNvPr>
          <p:cNvGrpSpPr/>
          <p:nvPr/>
        </p:nvGrpSpPr>
        <p:grpSpPr>
          <a:xfrm>
            <a:off x="7212957" y="1451803"/>
            <a:ext cx="4419243" cy="1999145"/>
            <a:chOff x="205496" y="907423"/>
            <a:chExt cx="4419243" cy="1999145"/>
          </a:xfrm>
        </p:grpSpPr>
        <p:pic>
          <p:nvPicPr>
            <p:cNvPr id="9" name="Picture 8">
              <a:extLst>
                <a:ext uri="{FF2B5EF4-FFF2-40B4-BE49-F238E27FC236}">
                  <a16:creationId xmlns:a16="http://schemas.microsoft.com/office/drawing/2014/main" id="{C868A10D-39B4-E9D0-E52D-773EA71AB5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087" b="30151"/>
            <a:stretch/>
          </p:blipFill>
          <p:spPr>
            <a:xfrm>
              <a:off x="517073" y="907423"/>
              <a:ext cx="2743200" cy="538894"/>
            </a:xfrm>
            <a:prstGeom prst="rect">
              <a:avLst/>
            </a:prstGeom>
          </p:spPr>
        </p:pic>
        <p:pic>
          <p:nvPicPr>
            <p:cNvPr id="10" name="Picture 9">
              <a:extLst>
                <a:ext uri="{FF2B5EF4-FFF2-40B4-BE49-F238E27FC236}">
                  <a16:creationId xmlns:a16="http://schemas.microsoft.com/office/drawing/2014/main" id="{AE689E70-5318-EFFD-F1F9-1731E6BCE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70" y="1992168"/>
              <a:ext cx="1080000" cy="914400"/>
            </a:xfrm>
            <a:prstGeom prst="rect">
              <a:avLst/>
            </a:prstGeom>
          </p:spPr>
        </p:pic>
        <p:pic>
          <p:nvPicPr>
            <p:cNvPr id="11" name="Picture 10">
              <a:extLst>
                <a:ext uri="{FF2B5EF4-FFF2-40B4-BE49-F238E27FC236}">
                  <a16:creationId xmlns:a16="http://schemas.microsoft.com/office/drawing/2014/main" id="{044B856E-4DF9-3540-FB88-650C106A0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96" y="1504403"/>
              <a:ext cx="2830048" cy="445008"/>
            </a:xfrm>
            <a:prstGeom prst="rect">
              <a:avLst/>
            </a:prstGeom>
          </p:spPr>
        </p:pic>
        <p:pic>
          <p:nvPicPr>
            <p:cNvPr id="12" name="Picture 11">
              <a:extLst>
                <a:ext uri="{FF2B5EF4-FFF2-40B4-BE49-F238E27FC236}">
                  <a16:creationId xmlns:a16="http://schemas.microsoft.com/office/drawing/2014/main" id="{4F7DF6BD-CE6A-AF40-788B-75C2E3EA734B}"/>
                </a:ext>
              </a:extLst>
            </p:cNvPr>
            <p:cNvPicPr>
              <a:picLocks noChangeAspect="1"/>
            </p:cNvPicPr>
            <p:nvPr/>
          </p:nvPicPr>
          <p:blipFill rotWithShape="1">
            <a:blip r:embed="rId6">
              <a:extLst>
                <a:ext uri="{28A0092B-C50C-407E-A947-70E740481C1C}">
                  <a14:useLocalDpi xmlns:a14="http://schemas.microsoft.com/office/drawing/2010/main" val="0"/>
                </a:ext>
              </a:extLst>
            </a:blip>
            <a:srcRect t="15628" b="15614"/>
            <a:stretch/>
          </p:blipFill>
          <p:spPr>
            <a:xfrm>
              <a:off x="1905000" y="1936822"/>
              <a:ext cx="1329873" cy="914400"/>
            </a:xfrm>
            <a:prstGeom prst="rect">
              <a:avLst/>
            </a:prstGeom>
          </p:spPr>
        </p:pic>
        <p:pic>
          <p:nvPicPr>
            <p:cNvPr id="13" name="Picture 12">
              <a:extLst>
                <a:ext uri="{FF2B5EF4-FFF2-40B4-BE49-F238E27FC236}">
                  <a16:creationId xmlns:a16="http://schemas.microsoft.com/office/drawing/2014/main" id="{311B0AAE-CB2D-D807-6259-6D68C202A6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4866" y="988319"/>
              <a:ext cx="1329873" cy="664937"/>
            </a:xfrm>
            <a:prstGeom prst="rect">
              <a:avLst/>
            </a:prstGeom>
          </p:spPr>
        </p:pic>
        <p:pic>
          <p:nvPicPr>
            <p:cNvPr id="14" name="Picture 13">
              <a:extLst>
                <a:ext uri="{FF2B5EF4-FFF2-40B4-BE49-F238E27FC236}">
                  <a16:creationId xmlns:a16="http://schemas.microsoft.com/office/drawing/2014/main" id="{EC752CEA-66D9-DD64-4C6B-4C8EB677E5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544" y="1726907"/>
              <a:ext cx="1329873" cy="608418"/>
            </a:xfrm>
            <a:prstGeom prst="rect">
              <a:avLst/>
            </a:prstGeom>
          </p:spPr>
        </p:pic>
      </p:grpSp>
      <p:sp>
        <p:nvSpPr>
          <p:cNvPr id="31" name="TextBox 30">
            <a:extLst>
              <a:ext uri="{FF2B5EF4-FFF2-40B4-BE49-F238E27FC236}">
                <a16:creationId xmlns:a16="http://schemas.microsoft.com/office/drawing/2014/main" id="{6B6E8998-A9F8-5FEB-3B14-53662D299D6A}"/>
              </a:ext>
            </a:extLst>
          </p:cNvPr>
          <p:cNvSpPr txBox="1"/>
          <p:nvPr/>
        </p:nvSpPr>
        <p:spPr>
          <a:xfrm>
            <a:off x="9405155" y="4043237"/>
            <a:ext cx="2025628"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lang="en-US" sz="3200" kern="0" dirty="0">
                <a:solidFill>
                  <a:prstClr val="black"/>
                </a:solidFill>
                <a:latin typeface="Montserrat" panose="00000500000000000000" pitchFamily="2" charset="0"/>
                <a:cs typeface="Segoe UI" panose="020B0502040204020203" pitchFamily="34" charset="0"/>
              </a:rPr>
              <a:t>Smart</a:t>
            </a:r>
            <a:br>
              <a:rPr lang="en-US" sz="3200" kern="0" dirty="0">
                <a:solidFill>
                  <a:prstClr val="black"/>
                </a:solidFill>
                <a:latin typeface="Montserrat" panose="00000500000000000000" pitchFamily="2" charset="0"/>
                <a:cs typeface="Segoe UI" panose="020B0502040204020203" pitchFamily="34" charset="0"/>
              </a:rPr>
            </a:br>
            <a:r>
              <a:rPr kumimoji="0" lang="en-US" sz="32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App</a:t>
            </a:r>
          </a:p>
        </p:txBody>
      </p:sp>
      <p:pic>
        <p:nvPicPr>
          <p:cNvPr id="32" name="Picture 31">
            <a:extLst>
              <a:ext uri="{FF2B5EF4-FFF2-40B4-BE49-F238E27FC236}">
                <a16:creationId xmlns:a16="http://schemas.microsoft.com/office/drawing/2014/main" id="{336F24A1-8656-7AB3-17F0-67B75C8C45C7}"/>
              </a:ext>
            </a:extLst>
          </p:cNvPr>
          <p:cNvPicPr>
            <a:picLocks noChangeAspect="1"/>
          </p:cNvPicPr>
          <p:nvPr/>
        </p:nvPicPr>
        <p:blipFill>
          <a:blip r:embed="rId9"/>
          <a:stretch>
            <a:fillRect/>
          </a:stretch>
        </p:blipFill>
        <p:spPr>
          <a:xfrm>
            <a:off x="7649231" y="3735768"/>
            <a:ext cx="1927311" cy="1852332"/>
          </a:xfrm>
          <a:prstGeom prst="rect">
            <a:avLst/>
          </a:prstGeom>
        </p:spPr>
      </p:pic>
      <p:grpSp>
        <p:nvGrpSpPr>
          <p:cNvPr id="3" name="Group 2">
            <a:extLst>
              <a:ext uri="{FF2B5EF4-FFF2-40B4-BE49-F238E27FC236}">
                <a16:creationId xmlns:a16="http://schemas.microsoft.com/office/drawing/2014/main" id="{B2C44B26-ADA5-2370-EB16-A978532C5631}"/>
              </a:ext>
            </a:extLst>
          </p:cNvPr>
          <p:cNvGrpSpPr/>
          <p:nvPr/>
        </p:nvGrpSpPr>
        <p:grpSpPr>
          <a:xfrm>
            <a:off x="825139" y="3467400"/>
            <a:ext cx="6598860" cy="2389067"/>
            <a:chOff x="825139" y="3467400"/>
            <a:chExt cx="6598860" cy="2389067"/>
          </a:xfrm>
        </p:grpSpPr>
        <p:grpSp>
          <p:nvGrpSpPr>
            <p:cNvPr id="15" name="Group 14">
              <a:extLst>
                <a:ext uri="{FF2B5EF4-FFF2-40B4-BE49-F238E27FC236}">
                  <a16:creationId xmlns:a16="http://schemas.microsoft.com/office/drawing/2014/main" id="{BF6106F1-2808-0762-9448-2A8396AE7467}"/>
                </a:ext>
              </a:extLst>
            </p:cNvPr>
            <p:cNvGrpSpPr/>
            <p:nvPr/>
          </p:nvGrpSpPr>
          <p:grpSpPr>
            <a:xfrm>
              <a:off x="825139" y="3467400"/>
              <a:ext cx="6598860" cy="2389067"/>
              <a:chOff x="4177689" y="8649652"/>
              <a:chExt cx="6598860" cy="2389067"/>
            </a:xfrm>
          </p:grpSpPr>
          <p:grpSp>
            <p:nvGrpSpPr>
              <p:cNvPr id="16" name="Group 15">
                <a:extLst>
                  <a:ext uri="{FF2B5EF4-FFF2-40B4-BE49-F238E27FC236}">
                    <a16:creationId xmlns:a16="http://schemas.microsoft.com/office/drawing/2014/main" id="{E6F6D81F-1862-2CD5-0209-48A722054BEE}"/>
                  </a:ext>
                </a:extLst>
              </p:cNvPr>
              <p:cNvGrpSpPr/>
              <p:nvPr/>
            </p:nvGrpSpPr>
            <p:grpSpPr>
              <a:xfrm>
                <a:off x="4242845" y="8722828"/>
                <a:ext cx="6533704" cy="2315891"/>
                <a:chOff x="-643716" y="2851934"/>
                <a:chExt cx="6533704" cy="2315891"/>
              </a:xfrm>
            </p:grpSpPr>
            <p:sp>
              <p:nvSpPr>
                <p:cNvPr id="18" name="Rectangle: Rounded Corners 147">
                  <a:extLst>
                    <a:ext uri="{FF2B5EF4-FFF2-40B4-BE49-F238E27FC236}">
                      <a16:creationId xmlns:a16="http://schemas.microsoft.com/office/drawing/2014/main" id="{80E4A559-05C6-A62F-AEF0-61C6B776E315}"/>
                    </a:ext>
                  </a:extLst>
                </p:cNvPr>
                <p:cNvSpPr/>
                <p:nvPr/>
              </p:nvSpPr>
              <p:spPr>
                <a:xfrm>
                  <a:off x="-510812" y="3004334"/>
                  <a:ext cx="6400800" cy="2163491"/>
                </a:xfrm>
                <a:prstGeom prst="roundRect">
                  <a:avLst>
                    <a:gd name="adj" fmla="val 0"/>
                  </a:avLst>
                </a:prstGeom>
                <a:solidFill>
                  <a:schemeClr val="bg1">
                    <a:lumMod val="5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9" name="Rectangle: Rounded Corners 118">
                  <a:extLst>
                    <a:ext uri="{FF2B5EF4-FFF2-40B4-BE49-F238E27FC236}">
                      <a16:creationId xmlns:a16="http://schemas.microsoft.com/office/drawing/2014/main" id="{1C7F0690-2602-2D09-E3AE-3DD9148D19F1}"/>
                    </a:ext>
                  </a:extLst>
                </p:cNvPr>
                <p:cNvSpPr/>
                <p:nvPr/>
              </p:nvSpPr>
              <p:spPr>
                <a:xfrm>
                  <a:off x="-643716" y="2851934"/>
                  <a:ext cx="6400800" cy="2163491"/>
                </a:xfrm>
                <a:prstGeom prst="roundRect">
                  <a:avLst>
                    <a:gd name="adj" fmla="val 0"/>
                  </a:avLst>
                </a:prstGeom>
                <a:solidFill>
                  <a:schemeClr val="bg1">
                    <a:lumMod val="95000"/>
                  </a:scheme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0" name="Rounded Rectangle 13">
                  <a:extLst>
                    <a:ext uri="{FF2B5EF4-FFF2-40B4-BE49-F238E27FC236}">
                      <a16:creationId xmlns:a16="http://schemas.microsoft.com/office/drawing/2014/main" id="{AF88CC93-1406-E80D-5760-A9963C28E973}"/>
                    </a:ext>
                  </a:extLst>
                </p:cNvPr>
                <p:cNvSpPr/>
                <p:nvPr/>
              </p:nvSpPr>
              <p:spPr>
                <a:xfrm>
                  <a:off x="790204" y="4173056"/>
                  <a:ext cx="4096241" cy="703160"/>
                </a:xfrm>
                <a:prstGeom prst="roundRect">
                  <a:avLst>
                    <a:gd name="adj" fmla="val 26663"/>
                  </a:avLst>
                </a:prstGeom>
                <a:solidFill>
                  <a:srgbClr val="75BDA7">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 name="Rounded Rectangle 18">
                  <a:extLst>
                    <a:ext uri="{FF2B5EF4-FFF2-40B4-BE49-F238E27FC236}">
                      <a16:creationId xmlns:a16="http://schemas.microsoft.com/office/drawing/2014/main" id="{3C7EAD7E-7EE5-E646-D40E-87C7A866EC66}"/>
                    </a:ext>
                  </a:extLst>
                </p:cNvPr>
                <p:cNvSpPr/>
                <p:nvPr/>
              </p:nvSpPr>
              <p:spPr>
                <a:xfrm>
                  <a:off x="790204" y="3361895"/>
                  <a:ext cx="4096241" cy="703160"/>
                </a:xfrm>
                <a:prstGeom prst="roundRect">
                  <a:avLst>
                    <a:gd name="adj" fmla="val 26663"/>
                  </a:avLst>
                </a:prstGeom>
                <a:solidFill>
                  <a:srgbClr val="3494BA">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TextBox 21">
                  <a:extLst>
                    <a:ext uri="{FF2B5EF4-FFF2-40B4-BE49-F238E27FC236}">
                      <a16:creationId xmlns:a16="http://schemas.microsoft.com/office/drawing/2014/main" id="{5BA955C6-79FC-7A81-1DAF-38A18DCF6A03}"/>
                    </a:ext>
                  </a:extLst>
                </p:cNvPr>
                <p:cNvSpPr txBox="1"/>
                <p:nvPr/>
              </p:nvSpPr>
              <p:spPr>
                <a:xfrm>
                  <a:off x="-606228" y="3408681"/>
                  <a:ext cx="1431657"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Trigger:</a:t>
                  </a:r>
                </a:p>
              </p:txBody>
            </p:sp>
            <p:sp>
              <p:nvSpPr>
                <p:cNvPr id="26" name="TextBox 25">
                  <a:extLst>
                    <a:ext uri="{FF2B5EF4-FFF2-40B4-BE49-F238E27FC236}">
                      <a16:creationId xmlns:a16="http://schemas.microsoft.com/office/drawing/2014/main" id="{06CF4653-A23C-CFC7-B0B4-38C235AABCE1}"/>
                    </a:ext>
                  </a:extLst>
                </p:cNvPr>
                <p:cNvSpPr txBox="1"/>
                <p:nvPr/>
              </p:nvSpPr>
              <p:spPr>
                <a:xfrm>
                  <a:off x="939129" y="3471481"/>
                  <a:ext cx="3723699"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Front Door Open</a:t>
                  </a:r>
                </a:p>
              </p:txBody>
            </p:sp>
            <p:sp>
              <p:nvSpPr>
                <p:cNvPr id="27" name="TextBox 26">
                  <a:extLst>
                    <a:ext uri="{FF2B5EF4-FFF2-40B4-BE49-F238E27FC236}">
                      <a16:creationId xmlns:a16="http://schemas.microsoft.com/office/drawing/2014/main" id="{DBEDA7FE-051C-15F3-AB1D-694858FB3F1B}"/>
                    </a:ext>
                  </a:extLst>
                </p:cNvPr>
                <p:cNvSpPr txBox="1"/>
                <p:nvPr/>
              </p:nvSpPr>
              <p:spPr>
                <a:xfrm>
                  <a:off x="929180" y="4277681"/>
                  <a:ext cx="3740897"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sz="2800" b="1" kern="0" dirty="0">
                      <a:solidFill>
                        <a:prstClr val="black"/>
                      </a:solidFill>
                      <a:latin typeface="Montserrat" panose="00000500000000000000" pitchFamily="2" charset="0"/>
                      <a:cs typeface="Courier New" panose="02070309020205020404" pitchFamily="49" charset="0"/>
                    </a:rPr>
                    <a:t>Corridor </a:t>
                  </a: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light On</a:t>
                  </a:r>
                </a:p>
              </p:txBody>
            </p:sp>
            <p:cxnSp>
              <p:nvCxnSpPr>
                <p:cNvPr id="28" name="Straight Connector 27">
                  <a:extLst>
                    <a:ext uri="{FF2B5EF4-FFF2-40B4-BE49-F238E27FC236}">
                      <a16:creationId xmlns:a16="http://schemas.microsoft.com/office/drawing/2014/main" id="{FECE6AB4-AC03-B544-F6F7-28789C2DA147}"/>
                    </a:ext>
                  </a:extLst>
                </p:cNvPr>
                <p:cNvCxnSpPr>
                  <a:cxnSpLocks/>
                </p:cNvCxnSpPr>
                <p:nvPr/>
              </p:nvCxnSpPr>
              <p:spPr>
                <a:xfrm flipH="1">
                  <a:off x="4503816" y="3759691"/>
                  <a:ext cx="529580" cy="0"/>
                </a:xfrm>
                <a:prstGeom prst="line">
                  <a:avLst/>
                </a:prstGeom>
                <a:noFill/>
                <a:ln w="19050" cap="flat" cmpd="sng" algn="ctr">
                  <a:solidFill>
                    <a:sysClr val="windowText" lastClr="000000"/>
                  </a:solidFill>
                  <a:prstDash val="solid"/>
                  <a:miter lim="800000"/>
                  <a:headEnd type="none" w="lg" len="lg"/>
                  <a:tailEnd type="stealth" w="lg" len="lg"/>
                </a:ln>
                <a:effectLst/>
              </p:spPr>
            </p:cxnSp>
            <p:cxnSp>
              <p:nvCxnSpPr>
                <p:cNvPr id="29" name="Straight Connector 28">
                  <a:extLst>
                    <a:ext uri="{FF2B5EF4-FFF2-40B4-BE49-F238E27FC236}">
                      <a16:creationId xmlns:a16="http://schemas.microsoft.com/office/drawing/2014/main" id="{54F4C71D-989D-37CD-AE20-7D28F149B69C}"/>
                    </a:ext>
                  </a:extLst>
                </p:cNvPr>
                <p:cNvCxnSpPr>
                  <a:cxnSpLocks/>
                </p:cNvCxnSpPr>
                <p:nvPr/>
              </p:nvCxnSpPr>
              <p:spPr>
                <a:xfrm>
                  <a:off x="4551009" y="4517920"/>
                  <a:ext cx="494744" cy="0"/>
                </a:xfrm>
                <a:prstGeom prst="line">
                  <a:avLst/>
                </a:prstGeom>
                <a:noFill/>
                <a:ln w="19050" cap="flat" cmpd="sng" algn="ctr">
                  <a:solidFill>
                    <a:sysClr val="windowText" lastClr="000000"/>
                  </a:solidFill>
                  <a:prstDash val="solid"/>
                  <a:miter lim="800000"/>
                  <a:headEnd type="none" w="lg" len="lg"/>
                  <a:tailEnd type="stealth" w="lg" len="lg"/>
                </a:ln>
                <a:effectLst/>
              </p:spPr>
            </p:cxnSp>
            <p:sp>
              <p:nvSpPr>
                <p:cNvPr id="30" name="TextBox 29">
                  <a:extLst>
                    <a:ext uri="{FF2B5EF4-FFF2-40B4-BE49-F238E27FC236}">
                      <a16:creationId xmlns:a16="http://schemas.microsoft.com/office/drawing/2014/main" id="{F2E86BAA-FCEE-B7D5-A874-1F61D858C6BC}"/>
                    </a:ext>
                  </a:extLst>
                </p:cNvPr>
                <p:cNvSpPr txBox="1"/>
                <p:nvPr/>
              </p:nvSpPr>
              <p:spPr>
                <a:xfrm>
                  <a:off x="-606524" y="4217185"/>
                  <a:ext cx="1431656"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Action:</a:t>
                  </a:r>
                </a:p>
              </p:txBody>
            </p:sp>
          </p:grpSp>
          <p:sp>
            <p:nvSpPr>
              <p:cNvPr id="17" name="TextBox 16">
                <a:extLst>
                  <a:ext uri="{FF2B5EF4-FFF2-40B4-BE49-F238E27FC236}">
                    <a16:creationId xmlns:a16="http://schemas.microsoft.com/office/drawing/2014/main" id="{A34FC283-8161-CE4B-AC1D-5F0EA6FFB48F}"/>
                  </a:ext>
                </a:extLst>
              </p:cNvPr>
              <p:cNvSpPr txBox="1"/>
              <p:nvPr/>
            </p:nvSpPr>
            <p:spPr>
              <a:xfrm>
                <a:off x="4177689" y="8649652"/>
                <a:ext cx="274319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 App</a:t>
                </a:r>
              </a:p>
            </p:txBody>
          </p:sp>
        </p:grpSp>
        <p:pic>
          <p:nvPicPr>
            <p:cNvPr id="37" name="Picture 36" descr="A light bulb with a switch&#10;&#10;Description automatically generated">
              <a:extLst>
                <a:ext uri="{FF2B5EF4-FFF2-40B4-BE49-F238E27FC236}">
                  <a16:creationId xmlns:a16="http://schemas.microsoft.com/office/drawing/2014/main" id="{C82ECA4E-D849-C081-1D4E-9183ED993D5E}"/>
                </a:ext>
              </a:extLst>
            </p:cNvPr>
            <p:cNvPicPr>
              <a:picLocks noChangeAspect="1"/>
            </p:cNvPicPr>
            <p:nvPr/>
          </p:nvPicPr>
          <p:blipFill>
            <a:blip r:embed="rId10"/>
            <a:stretch>
              <a:fillRect/>
            </a:stretch>
          </p:blipFill>
          <p:spPr>
            <a:xfrm>
              <a:off x="6607727" y="4832581"/>
              <a:ext cx="669712" cy="669712"/>
            </a:xfrm>
            <a:prstGeom prst="rect">
              <a:avLst/>
            </a:prstGeom>
          </p:spPr>
        </p:pic>
        <p:pic>
          <p:nvPicPr>
            <p:cNvPr id="23" name="Picture 22" descr="A cartoon of a door&#10;&#10;Description automatically generated">
              <a:extLst>
                <a:ext uri="{FF2B5EF4-FFF2-40B4-BE49-F238E27FC236}">
                  <a16:creationId xmlns:a16="http://schemas.microsoft.com/office/drawing/2014/main" id="{62E84315-0D58-80F1-7ABB-A2B818CA0C95}"/>
                </a:ext>
              </a:extLst>
            </p:cNvPr>
            <p:cNvPicPr>
              <a:picLocks noChangeAspect="1"/>
            </p:cNvPicPr>
            <p:nvPr/>
          </p:nvPicPr>
          <p:blipFill>
            <a:blip r:embed="rId11"/>
            <a:stretch>
              <a:fillRect/>
            </a:stretch>
          </p:blipFill>
          <p:spPr>
            <a:xfrm>
              <a:off x="6615431" y="4177699"/>
              <a:ext cx="494744" cy="494744"/>
            </a:xfrm>
            <a:prstGeom prst="rect">
              <a:avLst/>
            </a:prstGeom>
          </p:spPr>
        </p:pic>
      </p:grpSp>
    </p:spTree>
    <p:extLst>
      <p:ext uri="{BB962C8B-B14F-4D97-AF65-F5344CB8AC3E}">
        <p14:creationId xmlns:p14="http://schemas.microsoft.com/office/powerpoint/2010/main" val="803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8B22-2ED1-C48A-2CC7-191E1873E609}"/>
              </a:ext>
            </a:extLst>
          </p:cNvPr>
          <p:cNvSpPr>
            <a:spLocks noGrp="1"/>
          </p:cNvSpPr>
          <p:nvPr>
            <p:ph type="title"/>
          </p:nvPr>
        </p:nvSpPr>
        <p:spPr/>
        <p:txBody>
          <a:bodyPr/>
          <a:lstStyle/>
          <a:p>
            <a:r>
              <a:rPr lang="en-US" dirty="0"/>
              <a:t>Smart Home Defenses</a:t>
            </a:r>
          </a:p>
        </p:txBody>
      </p:sp>
      <p:cxnSp>
        <p:nvCxnSpPr>
          <p:cNvPr id="27" name="Straight Arrow Connector 26">
            <a:extLst>
              <a:ext uri="{FF2B5EF4-FFF2-40B4-BE49-F238E27FC236}">
                <a16:creationId xmlns:a16="http://schemas.microsoft.com/office/drawing/2014/main" id="{D2B29769-831C-DEC7-F243-2531D14D5307}"/>
              </a:ext>
            </a:extLst>
          </p:cNvPr>
          <p:cNvCxnSpPr>
            <a:cxnSpLocks/>
            <a:stCxn id="43" idx="1"/>
            <a:endCxn id="37" idx="1"/>
          </p:cNvCxnSpPr>
          <p:nvPr/>
        </p:nvCxnSpPr>
        <p:spPr>
          <a:xfrm>
            <a:off x="4742963" y="2828264"/>
            <a:ext cx="978809" cy="21417"/>
          </a:xfrm>
          <a:prstGeom prst="straightConnector1">
            <a:avLst/>
          </a:prstGeom>
          <a:ln w="152400" cap="rnd">
            <a:solidFill>
              <a:srgbClr val="00B0F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92C7307-E740-B602-92F5-4004D749056B}"/>
              </a:ext>
            </a:extLst>
          </p:cNvPr>
          <p:cNvGrpSpPr/>
          <p:nvPr/>
        </p:nvGrpSpPr>
        <p:grpSpPr>
          <a:xfrm>
            <a:off x="970941" y="1911393"/>
            <a:ext cx="2968052" cy="1028494"/>
            <a:chOff x="5586957" y="2979641"/>
            <a:chExt cx="2968052" cy="1028494"/>
          </a:xfrm>
        </p:grpSpPr>
        <p:grpSp>
          <p:nvGrpSpPr>
            <p:cNvPr id="29" name="Group 28">
              <a:extLst>
                <a:ext uri="{FF2B5EF4-FFF2-40B4-BE49-F238E27FC236}">
                  <a16:creationId xmlns:a16="http://schemas.microsoft.com/office/drawing/2014/main" id="{C191FE83-F7AB-A1AA-5D56-04083FF722DF}"/>
                </a:ext>
              </a:extLst>
            </p:cNvPr>
            <p:cNvGrpSpPr/>
            <p:nvPr/>
          </p:nvGrpSpPr>
          <p:grpSpPr>
            <a:xfrm>
              <a:off x="7447588" y="2979641"/>
              <a:ext cx="1107421" cy="1028494"/>
              <a:chOff x="7495811" y="2979641"/>
              <a:chExt cx="1107421" cy="1028494"/>
            </a:xfrm>
          </p:grpSpPr>
          <p:pic>
            <p:nvPicPr>
              <p:cNvPr id="31" name="Picture 30">
                <a:extLst>
                  <a:ext uri="{FF2B5EF4-FFF2-40B4-BE49-F238E27FC236}">
                    <a16:creationId xmlns:a16="http://schemas.microsoft.com/office/drawing/2014/main" id="{576D87B7-5AB6-ACE4-97B4-96AA3B890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811" y="2979641"/>
                <a:ext cx="850350" cy="850350"/>
              </a:xfrm>
              <a:prstGeom prst="rect">
                <a:avLst/>
              </a:prstGeom>
            </p:spPr>
          </p:pic>
          <p:pic>
            <p:nvPicPr>
              <p:cNvPr id="32" name="Picture 31">
                <a:extLst>
                  <a:ext uri="{FF2B5EF4-FFF2-40B4-BE49-F238E27FC236}">
                    <a16:creationId xmlns:a16="http://schemas.microsoft.com/office/drawing/2014/main" id="{9E59507B-1540-94E0-F842-9E5CF4AC4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607" y="3391945"/>
                <a:ext cx="709625" cy="616190"/>
              </a:xfrm>
              <a:prstGeom prst="rect">
                <a:avLst/>
              </a:prstGeom>
            </p:spPr>
          </p:pic>
        </p:grpSp>
        <p:sp>
          <p:nvSpPr>
            <p:cNvPr id="30" name="TextBox 29">
              <a:extLst>
                <a:ext uri="{FF2B5EF4-FFF2-40B4-BE49-F238E27FC236}">
                  <a16:creationId xmlns:a16="http://schemas.microsoft.com/office/drawing/2014/main" id="{DDA144C1-4943-F0C3-36DB-FCDF52FCE2C5}"/>
                </a:ext>
              </a:extLst>
            </p:cNvPr>
            <p:cNvSpPr txBox="1"/>
            <p:nvPr/>
          </p:nvSpPr>
          <p:spPr>
            <a:xfrm>
              <a:off x="5586957" y="3046888"/>
              <a:ext cx="1798890" cy="523220"/>
            </a:xfrm>
            <a:prstGeom prst="rect">
              <a:avLst/>
            </a:prstGeom>
            <a:noFill/>
          </p:spPr>
          <p:txBody>
            <a:bodyPr wrap="none" rtlCol="0">
              <a:spAutoFit/>
            </a:bodyPr>
            <a:lstStyle/>
            <a:p>
              <a:r>
                <a:rPr lang="en-US" sz="2800" b="1" dirty="0">
                  <a:solidFill>
                    <a:schemeClr val="accent1">
                      <a:lumMod val="50000"/>
                    </a:schemeClr>
                  </a:solidFill>
                  <a:latin typeface="Segoe UI" panose="020B0502040204020203" pitchFamily="34" charset="0"/>
                  <a:cs typeface="Segoe UI" panose="020B0502040204020203" pitchFamily="34" charset="0"/>
                </a:rPr>
                <a:t>Malicious</a:t>
              </a:r>
            </a:p>
          </p:txBody>
        </p:sp>
      </p:grpSp>
      <p:grpSp>
        <p:nvGrpSpPr>
          <p:cNvPr id="33" name="Group 32">
            <a:extLst>
              <a:ext uri="{FF2B5EF4-FFF2-40B4-BE49-F238E27FC236}">
                <a16:creationId xmlns:a16="http://schemas.microsoft.com/office/drawing/2014/main" id="{C46D16CE-77DE-4561-0C35-6AA9473B7983}"/>
              </a:ext>
            </a:extLst>
          </p:cNvPr>
          <p:cNvGrpSpPr/>
          <p:nvPr/>
        </p:nvGrpSpPr>
        <p:grpSpPr>
          <a:xfrm>
            <a:off x="1212602" y="2852502"/>
            <a:ext cx="3270189" cy="1042525"/>
            <a:chOff x="9485779" y="2872330"/>
            <a:chExt cx="3270189" cy="1042525"/>
          </a:xfrm>
        </p:grpSpPr>
        <p:pic>
          <p:nvPicPr>
            <p:cNvPr id="34" name="Picture 33">
              <a:extLst>
                <a:ext uri="{FF2B5EF4-FFF2-40B4-BE49-F238E27FC236}">
                  <a16:creationId xmlns:a16="http://schemas.microsoft.com/office/drawing/2014/main" id="{32716FFD-71EA-0B79-4988-87A02AC3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5779" y="2872330"/>
              <a:ext cx="1042525" cy="1042525"/>
            </a:xfrm>
            <a:prstGeom prst="rect">
              <a:avLst/>
            </a:prstGeom>
          </p:spPr>
        </p:pic>
        <p:sp>
          <p:nvSpPr>
            <p:cNvPr id="35" name="TextBox 34">
              <a:extLst>
                <a:ext uri="{FF2B5EF4-FFF2-40B4-BE49-F238E27FC236}">
                  <a16:creationId xmlns:a16="http://schemas.microsoft.com/office/drawing/2014/main" id="{9FCA79B3-2273-49D2-3992-25A1290D3CC1}"/>
                </a:ext>
              </a:extLst>
            </p:cNvPr>
            <p:cNvSpPr txBox="1"/>
            <p:nvPr/>
          </p:nvSpPr>
          <p:spPr>
            <a:xfrm>
              <a:off x="10503748" y="3191928"/>
              <a:ext cx="2252220" cy="523220"/>
            </a:xfrm>
            <a:prstGeom prst="rect">
              <a:avLst/>
            </a:prstGeom>
            <a:noFill/>
          </p:spPr>
          <p:txBody>
            <a:bodyPr wrap="none" rtlCol="0">
              <a:spAutoFit/>
            </a:bodyPr>
            <a:lstStyle/>
            <a:p>
              <a:r>
                <a:rPr lang="en-US" sz="2800" b="1" dirty="0">
                  <a:solidFill>
                    <a:schemeClr val="accent1">
                      <a:lumMod val="50000"/>
                    </a:schemeClr>
                  </a:solidFill>
                  <a:latin typeface="Segoe UI" panose="020B0502040204020203" pitchFamily="34" charset="0"/>
                  <a:cs typeface="Segoe UI" panose="020B0502040204020203" pitchFamily="34" charset="0"/>
                </a:rPr>
                <a:t>Interference</a:t>
              </a:r>
            </a:p>
          </p:txBody>
        </p:sp>
      </p:grpSp>
      <p:grpSp>
        <p:nvGrpSpPr>
          <p:cNvPr id="36" name="Group 35">
            <a:extLst>
              <a:ext uri="{FF2B5EF4-FFF2-40B4-BE49-F238E27FC236}">
                <a16:creationId xmlns:a16="http://schemas.microsoft.com/office/drawing/2014/main" id="{5DAE26C5-564B-0106-8287-88132447BAF2}"/>
              </a:ext>
            </a:extLst>
          </p:cNvPr>
          <p:cNvGrpSpPr/>
          <p:nvPr/>
        </p:nvGrpSpPr>
        <p:grpSpPr>
          <a:xfrm>
            <a:off x="5721772" y="2144546"/>
            <a:ext cx="5159552" cy="1436378"/>
            <a:chOff x="6194245" y="4037493"/>
            <a:chExt cx="5159552" cy="1436378"/>
          </a:xfrm>
        </p:grpSpPr>
        <p:sp>
          <p:nvSpPr>
            <p:cNvPr id="37" name="Rectangle: Rounded Corners 183">
              <a:extLst>
                <a:ext uri="{FF2B5EF4-FFF2-40B4-BE49-F238E27FC236}">
                  <a16:creationId xmlns:a16="http://schemas.microsoft.com/office/drawing/2014/main" id="{2F29EF1C-D7EE-10CF-212A-340DCA71229A}"/>
                </a:ext>
              </a:extLst>
            </p:cNvPr>
            <p:cNvSpPr/>
            <p:nvPr/>
          </p:nvSpPr>
          <p:spPr>
            <a:xfrm>
              <a:off x="6194245" y="4037493"/>
              <a:ext cx="5159552" cy="1410270"/>
            </a:xfrm>
            <a:prstGeom prst="roundRect">
              <a:avLst>
                <a:gd name="adj" fmla="val 29275"/>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6B34B5EB-565D-4712-82CC-2D30BE50F0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4129052"/>
              <a:ext cx="843702" cy="843702"/>
            </a:xfrm>
            <a:prstGeom prst="rect">
              <a:avLst/>
            </a:prstGeom>
          </p:spPr>
        </p:pic>
        <p:pic>
          <p:nvPicPr>
            <p:cNvPr id="39" name="Picture 38">
              <a:extLst>
                <a:ext uri="{FF2B5EF4-FFF2-40B4-BE49-F238E27FC236}">
                  <a16:creationId xmlns:a16="http://schemas.microsoft.com/office/drawing/2014/main" id="{E4F27741-55E2-334F-6D6F-2AAF1BBADE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7199" y="4135598"/>
              <a:ext cx="843703" cy="843703"/>
            </a:xfrm>
            <a:prstGeom prst="rect">
              <a:avLst/>
            </a:prstGeom>
          </p:spPr>
        </p:pic>
        <p:sp>
          <p:nvSpPr>
            <p:cNvPr id="40" name="TextBox 39">
              <a:extLst>
                <a:ext uri="{FF2B5EF4-FFF2-40B4-BE49-F238E27FC236}">
                  <a16:creationId xmlns:a16="http://schemas.microsoft.com/office/drawing/2014/main" id="{1C96549E-D8A9-E1BC-07BF-4A4D1B4DB556}"/>
                </a:ext>
              </a:extLst>
            </p:cNvPr>
            <p:cNvSpPr txBox="1"/>
            <p:nvPr/>
          </p:nvSpPr>
          <p:spPr>
            <a:xfrm>
              <a:off x="6919806" y="4950651"/>
              <a:ext cx="3887603" cy="523220"/>
            </a:xfrm>
            <a:prstGeom prst="rect">
              <a:avLst/>
            </a:prstGeom>
            <a:noFill/>
          </p:spPr>
          <p:txBody>
            <a:bodyPr wrap="none" rtlCol="0">
              <a:spAutoFit/>
            </a:bodyPr>
            <a:lstStyle/>
            <a:p>
              <a:r>
                <a:rPr lang="en-US" sz="2800" b="1" dirty="0">
                  <a:latin typeface="Montserrat" panose="00000500000000000000" pitchFamily="2" charset="0"/>
                </a:rPr>
                <a:t>High Risks Involved</a:t>
              </a:r>
            </a:p>
          </p:txBody>
        </p:sp>
        <p:pic>
          <p:nvPicPr>
            <p:cNvPr id="41" name="Picture 40">
              <a:extLst>
                <a:ext uri="{FF2B5EF4-FFF2-40B4-BE49-F238E27FC236}">
                  <a16:creationId xmlns:a16="http://schemas.microsoft.com/office/drawing/2014/main" id="{5E1596B4-3E97-F989-BF70-33E6336217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7399" y="4214843"/>
              <a:ext cx="843703" cy="655276"/>
            </a:xfrm>
            <a:prstGeom prst="rect">
              <a:avLst/>
            </a:prstGeom>
          </p:spPr>
        </p:pic>
        <p:pic>
          <p:nvPicPr>
            <p:cNvPr id="42" name="Picture 41">
              <a:extLst>
                <a:ext uri="{FF2B5EF4-FFF2-40B4-BE49-F238E27FC236}">
                  <a16:creationId xmlns:a16="http://schemas.microsoft.com/office/drawing/2014/main" id="{92861452-46C0-9B11-FC87-49291F6613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7599" y="4114800"/>
              <a:ext cx="885297" cy="885297"/>
            </a:xfrm>
            <a:prstGeom prst="rect">
              <a:avLst/>
            </a:prstGeom>
          </p:spPr>
        </p:pic>
      </p:grpSp>
      <p:sp>
        <p:nvSpPr>
          <p:cNvPr id="43" name="Right Brace 42">
            <a:extLst>
              <a:ext uri="{FF2B5EF4-FFF2-40B4-BE49-F238E27FC236}">
                <a16:creationId xmlns:a16="http://schemas.microsoft.com/office/drawing/2014/main" id="{1641AC5C-4C54-3CCE-5425-FCB5C70DAB82}"/>
              </a:ext>
            </a:extLst>
          </p:cNvPr>
          <p:cNvSpPr/>
          <p:nvPr/>
        </p:nvSpPr>
        <p:spPr>
          <a:xfrm>
            <a:off x="4233708" y="1690688"/>
            <a:ext cx="509255" cy="2275151"/>
          </a:xfrm>
          <a:prstGeom prst="rightBrace">
            <a:avLst>
              <a:gd name="adj1" fmla="val 66801"/>
              <a:gd name="adj2" fmla="val 50000"/>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Date Placeholder 2">
            <a:extLst>
              <a:ext uri="{FF2B5EF4-FFF2-40B4-BE49-F238E27FC236}">
                <a16:creationId xmlns:a16="http://schemas.microsoft.com/office/drawing/2014/main" id="{240069FD-7FDA-6443-F955-262FA552DE36}"/>
              </a:ext>
            </a:extLst>
          </p:cNvPr>
          <p:cNvSpPr>
            <a:spLocks noGrp="1"/>
          </p:cNvSpPr>
          <p:nvPr>
            <p:ph type="dt" sz="half" idx="10"/>
          </p:nvPr>
        </p:nvSpPr>
        <p:spPr/>
        <p:txBody>
          <a:bodyPr/>
          <a:lstStyle/>
          <a:p>
            <a:fld id="{4FD6FEFD-50C3-404D-AA9B-0E885394DBF5}" type="datetime1">
              <a:rPr lang="en-US" smtClean="0"/>
              <a:t>10/3/23</a:t>
            </a:fld>
            <a:endParaRPr lang="en-US" dirty="0"/>
          </a:p>
        </p:txBody>
      </p:sp>
      <p:sp>
        <p:nvSpPr>
          <p:cNvPr id="44" name="Footer Placeholder 43">
            <a:extLst>
              <a:ext uri="{FF2B5EF4-FFF2-40B4-BE49-F238E27FC236}">
                <a16:creationId xmlns:a16="http://schemas.microsoft.com/office/drawing/2014/main" id="{595A29FF-8DED-59B5-21F5-027A9173C5B4}"/>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45" name="Slide Number Placeholder 44">
            <a:extLst>
              <a:ext uri="{FF2B5EF4-FFF2-40B4-BE49-F238E27FC236}">
                <a16:creationId xmlns:a16="http://schemas.microsoft.com/office/drawing/2014/main" id="{B2F9F62D-EAC6-6929-0407-26F0C940D63A}"/>
              </a:ext>
            </a:extLst>
          </p:cNvPr>
          <p:cNvSpPr>
            <a:spLocks noGrp="1"/>
          </p:cNvSpPr>
          <p:nvPr>
            <p:ph type="sldNum" sz="quarter" idx="12"/>
          </p:nvPr>
        </p:nvSpPr>
        <p:spPr/>
        <p:txBody>
          <a:bodyPr/>
          <a:lstStyle/>
          <a:p>
            <a:fld id="{81304749-C1B2-684D-B9E9-43686D8D1F70}" type="slidenum">
              <a:rPr lang="en-US" smtClean="0"/>
              <a:pPr/>
              <a:t>5</a:t>
            </a:fld>
            <a:endParaRPr lang="en-US" dirty="0"/>
          </a:p>
        </p:txBody>
      </p:sp>
      <p:sp>
        <p:nvSpPr>
          <p:cNvPr id="47" name="Scroll: Horizontal 195">
            <a:extLst>
              <a:ext uri="{FF2B5EF4-FFF2-40B4-BE49-F238E27FC236}">
                <a16:creationId xmlns:a16="http://schemas.microsoft.com/office/drawing/2014/main" id="{0D2D9F66-CA38-4E6D-3E6C-97F58CC8B4D0}"/>
              </a:ext>
            </a:extLst>
          </p:cNvPr>
          <p:cNvSpPr/>
          <p:nvPr/>
        </p:nvSpPr>
        <p:spPr>
          <a:xfrm flipH="1" flipV="1">
            <a:off x="1300479" y="4056011"/>
            <a:ext cx="9591039" cy="2368361"/>
          </a:xfrm>
          <a:prstGeom prst="horizontalScroll">
            <a:avLst>
              <a:gd name="adj" fmla="val 10141"/>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Medieval Armor with solid fill">
            <a:extLst>
              <a:ext uri="{FF2B5EF4-FFF2-40B4-BE49-F238E27FC236}">
                <a16:creationId xmlns:a16="http://schemas.microsoft.com/office/drawing/2014/main" id="{5281B3D3-2DB2-D2A0-B871-09ECB7E4C6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63466" y="4302121"/>
            <a:ext cx="1818456" cy="1818456"/>
          </a:xfrm>
          <a:prstGeom prst="rect">
            <a:avLst/>
          </a:prstGeom>
        </p:spPr>
      </p:pic>
      <p:sp>
        <p:nvSpPr>
          <p:cNvPr id="49" name="TextBox 48">
            <a:extLst>
              <a:ext uri="{FF2B5EF4-FFF2-40B4-BE49-F238E27FC236}">
                <a16:creationId xmlns:a16="http://schemas.microsoft.com/office/drawing/2014/main" id="{BFCA27BE-3837-283B-F631-A59DABFFB9B1}"/>
              </a:ext>
            </a:extLst>
          </p:cNvPr>
          <p:cNvSpPr txBox="1"/>
          <p:nvPr/>
        </p:nvSpPr>
        <p:spPr>
          <a:xfrm>
            <a:off x="3565988" y="4618989"/>
            <a:ext cx="6564482" cy="1077218"/>
          </a:xfrm>
          <a:prstGeom prst="rect">
            <a:avLst/>
          </a:prstGeom>
          <a:noFill/>
        </p:spPr>
        <p:txBody>
          <a:bodyPr wrap="square" rtlCol="0">
            <a:spAutoFit/>
          </a:bodyPr>
          <a:lstStyle/>
          <a:p>
            <a:pPr algn="ctr"/>
            <a:r>
              <a:rPr lang="en-US" sz="3200" b="1" dirty="0">
                <a:latin typeface="Montserrat" panose="00000500000000000000" pitchFamily="2" charset="0"/>
              </a:rPr>
              <a:t>Several policy enforcing defense mechanisms exist</a:t>
            </a:r>
          </a:p>
        </p:txBody>
      </p:sp>
    </p:spTree>
    <p:extLst>
      <p:ext uri="{BB962C8B-B14F-4D97-AF65-F5344CB8AC3E}">
        <p14:creationId xmlns:p14="http://schemas.microsoft.com/office/powerpoint/2010/main" val="392787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A2BFDE8-EF01-BFAE-A763-E33294FD67B7}"/>
              </a:ext>
            </a:extLst>
          </p:cNvPr>
          <p:cNvSpPr/>
          <p:nvPr/>
        </p:nvSpPr>
        <p:spPr>
          <a:xfrm>
            <a:off x="994331" y="1354411"/>
            <a:ext cx="10700364" cy="4902009"/>
          </a:xfrm>
          <a:prstGeom prst="roundRect">
            <a:avLst>
              <a:gd name="adj" fmla="val 12459"/>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15EE6-A385-1223-64EC-F7C636D0E1A8}"/>
              </a:ext>
            </a:extLst>
          </p:cNvPr>
          <p:cNvSpPr>
            <a:spLocks noGrp="1"/>
          </p:cNvSpPr>
          <p:nvPr>
            <p:ph type="title"/>
          </p:nvPr>
        </p:nvSpPr>
        <p:spPr/>
        <p:txBody>
          <a:bodyPr/>
          <a:lstStyle/>
          <a:p>
            <a:r>
              <a:rPr lang="en-US" dirty="0"/>
              <a:t>Policy Enforcing Defense</a:t>
            </a:r>
          </a:p>
        </p:txBody>
      </p:sp>
      <p:sp>
        <p:nvSpPr>
          <p:cNvPr id="7" name="Date Placeholder 6">
            <a:extLst>
              <a:ext uri="{FF2B5EF4-FFF2-40B4-BE49-F238E27FC236}">
                <a16:creationId xmlns:a16="http://schemas.microsoft.com/office/drawing/2014/main" id="{07C9BD94-F416-7E3C-DC6D-FA7D4B22F038}"/>
              </a:ext>
            </a:extLst>
          </p:cNvPr>
          <p:cNvSpPr>
            <a:spLocks noGrp="1"/>
          </p:cNvSpPr>
          <p:nvPr>
            <p:ph type="dt" sz="half" idx="10"/>
          </p:nvPr>
        </p:nvSpPr>
        <p:spPr/>
        <p:txBody>
          <a:bodyPr/>
          <a:lstStyle/>
          <a:p>
            <a:fld id="{59F78801-8E20-4A48-A9EE-1A9CB8F7D6F1}" type="datetime1">
              <a:rPr lang="en-US" smtClean="0"/>
              <a:t>10/3/23</a:t>
            </a:fld>
            <a:endParaRPr lang="en-US" dirty="0"/>
          </a:p>
        </p:txBody>
      </p:sp>
      <p:sp>
        <p:nvSpPr>
          <p:cNvPr id="8" name="Footer Placeholder 7">
            <a:extLst>
              <a:ext uri="{FF2B5EF4-FFF2-40B4-BE49-F238E27FC236}">
                <a16:creationId xmlns:a16="http://schemas.microsoft.com/office/drawing/2014/main" id="{76297009-AFDE-0C42-086D-2059FBF64630}"/>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9" name="Slide Number Placeholder 8">
            <a:extLst>
              <a:ext uri="{FF2B5EF4-FFF2-40B4-BE49-F238E27FC236}">
                <a16:creationId xmlns:a16="http://schemas.microsoft.com/office/drawing/2014/main" id="{B4EC2F3F-FBFD-FE8E-F198-4B649025F45B}"/>
              </a:ext>
            </a:extLst>
          </p:cNvPr>
          <p:cNvSpPr>
            <a:spLocks noGrp="1"/>
          </p:cNvSpPr>
          <p:nvPr>
            <p:ph type="sldNum" sz="quarter" idx="12"/>
          </p:nvPr>
        </p:nvSpPr>
        <p:spPr/>
        <p:txBody>
          <a:bodyPr/>
          <a:lstStyle/>
          <a:p>
            <a:fld id="{81304749-C1B2-684D-B9E9-43686D8D1F70}" type="slidenum">
              <a:rPr lang="en-US" smtClean="0"/>
              <a:pPr/>
              <a:t>6</a:t>
            </a:fld>
            <a:endParaRPr lang="en-US" dirty="0"/>
          </a:p>
        </p:txBody>
      </p:sp>
      <p:sp>
        <p:nvSpPr>
          <p:cNvPr id="10" name="Rectangle: Rounded Corners 12">
            <a:extLst>
              <a:ext uri="{FF2B5EF4-FFF2-40B4-BE49-F238E27FC236}">
                <a16:creationId xmlns:a16="http://schemas.microsoft.com/office/drawing/2014/main" id="{397C850F-14BB-9607-6A7E-CF26CA6B056C}"/>
              </a:ext>
            </a:extLst>
          </p:cNvPr>
          <p:cNvSpPr/>
          <p:nvPr/>
        </p:nvSpPr>
        <p:spPr>
          <a:xfrm>
            <a:off x="1326911" y="4147347"/>
            <a:ext cx="10140903" cy="1887838"/>
          </a:xfrm>
          <a:prstGeom prst="round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Rounded Corners 147">
            <a:extLst>
              <a:ext uri="{FF2B5EF4-FFF2-40B4-BE49-F238E27FC236}">
                <a16:creationId xmlns:a16="http://schemas.microsoft.com/office/drawing/2014/main" id="{79939EE5-F43F-EE47-0D87-228EDE0539E3}"/>
              </a:ext>
            </a:extLst>
          </p:cNvPr>
          <p:cNvSpPr/>
          <p:nvPr/>
        </p:nvSpPr>
        <p:spPr>
          <a:xfrm>
            <a:off x="2930003" y="4291488"/>
            <a:ext cx="8394912" cy="560912"/>
          </a:xfrm>
          <a:prstGeom prst="roundRect">
            <a:avLst>
              <a:gd name="adj" fmla="val 0"/>
            </a:avLst>
          </a:prstGeom>
          <a:solidFill>
            <a:schemeClr val="bg1">
              <a:lumMod val="5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5" name="Rectangle: Rounded Corners 118">
            <a:extLst>
              <a:ext uri="{FF2B5EF4-FFF2-40B4-BE49-F238E27FC236}">
                <a16:creationId xmlns:a16="http://schemas.microsoft.com/office/drawing/2014/main" id="{BE8376C6-AE09-406D-287E-B0F552E14424}"/>
              </a:ext>
            </a:extLst>
          </p:cNvPr>
          <p:cNvSpPr/>
          <p:nvPr/>
        </p:nvSpPr>
        <p:spPr>
          <a:xfrm>
            <a:off x="2853203" y="4347200"/>
            <a:ext cx="8394912" cy="595679"/>
          </a:xfrm>
          <a:prstGeom prst="roundRect">
            <a:avLst>
              <a:gd name="adj" fmla="val 0"/>
            </a:avLst>
          </a:prstGeom>
          <a:solidFill>
            <a:schemeClr val="bg1">
              <a:lumMod val="95000"/>
            </a:scheme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 name="Rounded Rectangle 13">
            <a:extLst>
              <a:ext uri="{FF2B5EF4-FFF2-40B4-BE49-F238E27FC236}">
                <a16:creationId xmlns:a16="http://schemas.microsoft.com/office/drawing/2014/main" id="{FD56565A-0EA5-C87F-7A3A-52379250F265}"/>
              </a:ext>
            </a:extLst>
          </p:cNvPr>
          <p:cNvSpPr/>
          <p:nvPr/>
        </p:nvSpPr>
        <p:spPr>
          <a:xfrm>
            <a:off x="7315678" y="4449268"/>
            <a:ext cx="3881991" cy="389271"/>
          </a:xfrm>
          <a:prstGeom prst="roundRect">
            <a:avLst>
              <a:gd name="adj" fmla="val 26663"/>
            </a:avLst>
          </a:prstGeom>
          <a:solidFill>
            <a:srgbClr val="75BDA7">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ounded Rectangle 18">
            <a:extLst>
              <a:ext uri="{FF2B5EF4-FFF2-40B4-BE49-F238E27FC236}">
                <a16:creationId xmlns:a16="http://schemas.microsoft.com/office/drawing/2014/main" id="{A78AE4CC-5A50-85B3-A1EE-5AF530BF84BC}"/>
              </a:ext>
            </a:extLst>
          </p:cNvPr>
          <p:cNvSpPr/>
          <p:nvPr/>
        </p:nvSpPr>
        <p:spPr>
          <a:xfrm>
            <a:off x="2930003" y="4463130"/>
            <a:ext cx="3435942" cy="389271"/>
          </a:xfrm>
          <a:prstGeom prst="roundRect">
            <a:avLst>
              <a:gd name="adj" fmla="val 26663"/>
            </a:avLst>
          </a:prstGeom>
          <a:solidFill>
            <a:srgbClr val="3494BA">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TextBox 21">
            <a:extLst>
              <a:ext uri="{FF2B5EF4-FFF2-40B4-BE49-F238E27FC236}">
                <a16:creationId xmlns:a16="http://schemas.microsoft.com/office/drawing/2014/main" id="{3A060D9E-25E3-7200-9994-700234294373}"/>
              </a:ext>
            </a:extLst>
          </p:cNvPr>
          <p:cNvSpPr txBox="1"/>
          <p:nvPr/>
        </p:nvSpPr>
        <p:spPr>
          <a:xfrm>
            <a:off x="2879557" y="4384893"/>
            <a:ext cx="3377171"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Motion </a:t>
            </a:r>
            <a:r>
              <a:rPr lang="en-US" sz="2800" b="1" kern="0" dirty="0">
                <a:solidFill>
                  <a:prstClr val="black"/>
                </a:solidFill>
                <a:latin typeface="Montserrat" panose="00000500000000000000" pitchFamily="2" charset="0"/>
                <a:cs typeface="Courier New" panose="02070309020205020404" pitchFamily="49" charset="0"/>
              </a:rPr>
              <a:t>Detected</a:t>
            </a:r>
            <a:endPar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endParaRPr>
          </a:p>
        </p:txBody>
      </p:sp>
      <p:sp>
        <p:nvSpPr>
          <p:cNvPr id="23" name="TextBox 22">
            <a:extLst>
              <a:ext uri="{FF2B5EF4-FFF2-40B4-BE49-F238E27FC236}">
                <a16:creationId xmlns:a16="http://schemas.microsoft.com/office/drawing/2014/main" id="{79B7CA7A-303E-4083-3109-95777EC1BA24}"/>
              </a:ext>
            </a:extLst>
          </p:cNvPr>
          <p:cNvSpPr txBox="1"/>
          <p:nvPr/>
        </p:nvSpPr>
        <p:spPr>
          <a:xfrm>
            <a:off x="7467120" y="4389314"/>
            <a:ext cx="3647245"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Unlock Front Door</a:t>
            </a:r>
          </a:p>
        </p:txBody>
      </p:sp>
      <p:cxnSp>
        <p:nvCxnSpPr>
          <p:cNvPr id="25" name="Straight Connector 24">
            <a:extLst>
              <a:ext uri="{FF2B5EF4-FFF2-40B4-BE49-F238E27FC236}">
                <a16:creationId xmlns:a16="http://schemas.microsoft.com/office/drawing/2014/main" id="{722E64A9-5FA4-9BCB-3D27-846CA6D9AFCF}"/>
              </a:ext>
            </a:extLst>
          </p:cNvPr>
          <p:cNvCxnSpPr>
            <a:cxnSpLocks/>
          </p:cNvCxnSpPr>
          <p:nvPr/>
        </p:nvCxnSpPr>
        <p:spPr>
          <a:xfrm>
            <a:off x="6365945" y="4643903"/>
            <a:ext cx="949732" cy="0"/>
          </a:xfrm>
          <a:prstGeom prst="line">
            <a:avLst/>
          </a:prstGeom>
          <a:noFill/>
          <a:ln w="38100" cap="flat" cmpd="sng" algn="ctr">
            <a:solidFill>
              <a:sysClr val="windowText" lastClr="000000"/>
            </a:solidFill>
            <a:prstDash val="solid"/>
            <a:miter lim="800000"/>
            <a:headEnd type="none" w="lg" len="lg"/>
            <a:tailEnd type="stealth" w="lg" len="lg"/>
          </a:ln>
          <a:effectLst/>
        </p:spPr>
      </p:cxnSp>
      <p:sp>
        <p:nvSpPr>
          <p:cNvPr id="13" name="TextBox 12">
            <a:extLst>
              <a:ext uri="{FF2B5EF4-FFF2-40B4-BE49-F238E27FC236}">
                <a16:creationId xmlns:a16="http://schemas.microsoft.com/office/drawing/2014/main" id="{1E9E17E6-E5D5-C09E-DFB9-881CCAFA9A80}"/>
              </a:ext>
            </a:extLst>
          </p:cNvPr>
          <p:cNvSpPr txBox="1"/>
          <p:nvPr/>
        </p:nvSpPr>
        <p:spPr>
          <a:xfrm>
            <a:off x="1258520" y="4155063"/>
            <a:ext cx="1616242" cy="1005403"/>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a:t>
            </a:r>
            <a:endParaRPr lang="en-US" sz="2800" kern="0" dirty="0">
              <a:solidFill>
                <a:prstClr val="black"/>
              </a:solidFill>
              <a:latin typeface="Montserrat" panose="00000500000000000000" pitchFamily="2" charset="0"/>
              <a:cs typeface="Segoe UI" panose="020B0502040204020203" pitchFamily="34" charset="0"/>
            </a:endParaRPr>
          </a:p>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App</a:t>
            </a:r>
          </a:p>
        </p:txBody>
      </p:sp>
      <p:sp>
        <p:nvSpPr>
          <p:cNvPr id="28" name="TextBox 27">
            <a:extLst>
              <a:ext uri="{FF2B5EF4-FFF2-40B4-BE49-F238E27FC236}">
                <a16:creationId xmlns:a16="http://schemas.microsoft.com/office/drawing/2014/main" id="{D152453E-59F5-3DF1-182B-AC8BA765A197}"/>
              </a:ext>
            </a:extLst>
          </p:cNvPr>
          <p:cNvSpPr txBox="1"/>
          <p:nvPr/>
        </p:nvSpPr>
        <p:spPr>
          <a:xfrm>
            <a:off x="4298472" y="5418920"/>
            <a:ext cx="4992271"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Smart Home Platform </a:t>
            </a:r>
            <a:endParaRPr lang="en-US" sz="3600" dirty="0">
              <a:latin typeface="Segoe UI" panose="020B0502040204020203" pitchFamily="34" charset="0"/>
              <a:cs typeface="Segoe UI" panose="020B0502040204020203" pitchFamily="34" charset="0"/>
            </a:endParaRPr>
          </a:p>
        </p:txBody>
      </p:sp>
      <p:sp>
        <p:nvSpPr>
          <p:cNvPr id="34" name="Rectangle: Rounded Corners 12">
            <a:extLst>
              <a:ext uri="{FF2B5EF4-FFF2-40B4-BE49-F238E27FC236}">
                <a16:creationId xmlns:a16="http://schemas.microsoft.com/office/drawing/2014/main" id="{25EE7DE3-70BB-1D97-E9B0-D0CADC56F644}"/>
              </a:ext>
            </a:extLst>
          </p:cNvPr>
          <p:cNvSpPr/>
          <p:nvPr/>
        </p:nvSpPr>
        <p:spPr>
          <a:xfrm>
            <a:off x="4049486" y="1690688"/>
            <a:ext cx="7198629" cy="1887838"/>
          </a:xfrm>
          <a:prstGeom prst="roundRect">
            <a:avLst/>
          </a:prstGeom>
          <a:solidFill>
            <a:schemeClr val="bg2">
              <a:lumMod val="9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7953E83B-9FAD-7207-276F-A4FFF114473A}"/>
              </a:ext>
            </a:extLst>
          </p:cNvPr>
          <p:cNvSpPr txBox="1"/>
          <p:nvPr/>
        </p:nvSpPr>
        <p:spPr>
          <a:xfrm>
            <a:off x="4132017" y="1974563"/>
            <a:ext cx="1254216" cy="400110"/>
          </a:xfrm>
          <a:prstGeom prst="rect">
            <a:avLst/>
          </a:prstGeom>
          <a:noFill/>
        </p:spPr>
        <p:txBody>
          <a:bodyPr wrap="square" rtlCol="0">
            <a:spAutoFit/>
          </a:bodyPr>
          <a:lstStyle/>
          <a:p>
            <a:r>
              <a:rPr lang="en-US" sz="2000" b="1" dirty="0">
                <a:latin typeface="Montserrat" pitchFamily="2" charset="77"/>
              </a:rPr>
              <a:t>Policies</a:t>
            </a:r>
          </a:p>
        </p:txBody>
      </p:sp>
      <p:cxnSp>
        <p:nvCxnSpPr>
          <p:cNvPr id="47" name="Elbow Connector 46">
            <a:extLst>
              <a:ext uri="{FF2B5EF4-FFF2-40B4-BE49-F238E27FC236}">
                <a16:creationId xmlns:a16="http://schemas.microsoft.com/office/drawing/2014/main" id="{B8D6EEAC-2F74-E0DD-2987-8EC6F8692C9F}"/>
              </a:ext>
            </a:extLst>
          </p:cNvPr>
          <p:cNvCxnSpPr>
            <a:cxnSpLocks/>
          </p:cNvCxnSpPr>
          <p:nvPr/>
        </p:nvCxnSpPr>
        <p:spPr>
          <a:xfrm flipV="1">
            <a:off x="6372485" y="3410608"/>
            <a:ext cx="316738" cy="1232139"/>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A87C26-3782-9E68-5875-948EFD01B60A}"/>
              </a:ext>
            </a:extLst>
          </p:cNvPr>
          <p:cNvCxnSpPr>
            <a:cxnSpLocks/>
          </p:cNvCxnSpPr>
          <p:nvPr/>
        </p:nvCxnSpPr>
        <p:spPr>
          <a:xfrm flipV="1">
            <a:off x="6682683" y="2455715"/>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54" name="Straight Connector 53">
            <a:extLst>
              <a:ext uri="{FF2B5EF4-FFF2-40B4-BE49-F238E27FC236}">
                <a16:creationId xmlns:a16="http://schemas.microsoft.com/office/drawing/2014/main" id="{3EBFAE60-A982-30B8-6A99-88A54E6C4475}"/>
              </a:ext>
            </a:extLst>
          </p:cNvPr>
          <p:cNvCxnSpPr>
            <a:cxnSpLocks/>
          </p:cNvCxnSpPr>
          <p:nvPr/>
        </p:nvCxnSpPr>
        <p:spPr>
          <a:xfrm>
            <a:off x="6930190" y="2455715"/>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62" name="Elbow Connector 61">
            <a:extLst>
              <a:ext uri="{FF2B5EF4-FFF2-40B4-BE49-F238E27FC236}">
                <a16:creationId xmlns:a16="http://schemas.microsoft.com/office/drawing/2014/main" id="{EE44AC05-2A98-AD7B-B7BB-37FCE8D456AE}"/>
              </a:ext>
            </a:extLst>
          </p:cNvPr>
          <p:cNvCxnSpPr>
            <a:cxnSpLocks/>
            <a:endCxn id="16" idx="1"/>
          </p:cNvCxnSpPr>
          <p:nvPr/>
        </p:nvCxnSpPr>
        <p:spPr>
          <a:xfrm rot="16200000" flipH="1">
            <a:off x="6513795" y="3842021"/>
            <a:ext cx="1218278" cy="38548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DBE7E6F-EDED-44AC-9C77-60483763C12D}"/>
              </a:ext>
            </a:extLst>
          </p:cNvPr>
          <p:cNvSpPr/>
          <p:nvPr/>
        </p:nvSpPr>
        <p:spPr>
          <a:xfrm>
            <a:off x="5468763" y="1859550"/>
            <a:ext cx="5682754" cy="5823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Deny unlocking front door, if user is not at home</a:t>
            </a:r>
          </a:p>
        </p:txBody>
      </p:sp>
      <p:sp>
        <p:nvSpPr>
          <p:cNvPr id="76" name="Rounded Rectangle 75">
            <a:extLst>
              <a:ext uri="{FF2B5EF4-FFF2-40B4-BE49-F238E27FC236}">
                <a16:creationId xmlns:a16="http://schemas.microsoft.com/office/drawing/2014/main" id="{BADDB4CF-2ECF-7752-AAB7-745CBEC7922B}"/>
              </a:ext>
            </a:extLst>
          </p:cNvPr>
          <p:cNvSpPr/>
          <p:nvPr/>
        </p:nvSpPr>
        <p:spPr>
          <a:xfrm>
            <a:off x="5635415" y="3066096"/>
            <a:ext cx="2318383" cy="34566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ontserrat" pitchFamily="2" charset="77"/>
                <a:ea typeface="Open Sans" panose="020B0606030504020204" pitchFamily="34" charset="0"/>
                <a:cs typeface="Times New Roman" panose="02020603050405020304" pitchFamily="18" charset="0"/>
              </a:rPr>
              <a:t>Policy Enforcer</a:t>
            </a:r>
          </a:p>
        </p:txBody>
      </p:sp>
      <p:sp>
        <p:nvSpPr>
          <p:cNvPr id="84" name="TextBox 83">
            <a:extLst>
              <a:ext uri="{FF2B5EF4-FFF2-40B4-BE49-F238E27FC236}">
                <a16:creationId xmlns:a16="http://schemas.microsoft.com/office/drawing/2014/main" id="{83183A2E-0C9F-84AE-9557-B8280F510479}"/>
              </a:ext>
            </a:extLst>
          </p:cNvPr>
          <p:cNvSpPr txBox="1"/>
          <p:nvPr/>
        </p:nvSpPr>
        <p:spPr>
          <a:xfrm>
            <a:off x="6544263" y="1322495"/>
            <a:ext cx="220907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IoT Defense</a:t>
            </a:r>
          </a:p>
        </p:txBody>
      </p:sp>
      <p:sp>
        <p:nvSpPr>
          <p:cNvPr id="4" name="TextBox 3">
            <a:extLst>
              <a:ext uri="{FF2B5EF4-FFF2-40B4-BE49-F238E27FC236}">
                <a16:creationId xmlns:a16="http://schemas.microsoft.com/office/drawing/2014/main" id="{13D4408F-2A0F-2778-AB20-038E628F0A74}"/>
              </a:ext>
            </a:extLst>
          </p:cNvPr>
          <p:cNvSpPr txBox="1"/>
          <p:nvPr/>
        </p:nvSpPr>
        <p:spPr>
          <a:xfrm>
            <a:off x="994330" y="1929404"/>
            <a:ext cx="3137677" cy="1169551"/>
          </a:xfrm>
          <a:prstGeom prst="rect">
            <a:avLst/>
          </a:prstGeom>
          <a:noFill/>
        </p:spPr>
        <p:txBody>
          <a:bodyPr wrap="square" rtlCol="0">
            <a:spAutoFit/>
          </a:bodyPr>
          <a:lstStyle/>
          <a:p>
            <a:r>
              <a:rPr lang="en-US" sz="2600" dirty="0">
                <a:latin typeface="Times New Roman" panose="02020603050405020304" pitchFamily="18" charset="0"/>
                <a:ea typeface="Open Sans" panose="020B0606030504020204" pitchFamily="34" charset="0"/>
                <a:cs typeface="Times New Roman" panose="02020603050405020304" pitchFamily="18" charset="0"/>
              </a:rPr>
              <a:t>Internal to platform</a:t>
            </a:r>
          </a:p>
          <a:p>
            <a:pPr marL="342900" indent="-342900">
              <a:buFont typeface="Wingdings" pitchFamily="2" charset="2"/>
              <a:buChar char="Ø"/>
              <a:tabLst>
                <a:tab pos="682625" algn="l"/>
              </a:tabLst>
            </a:pPr>
            <a:r>
              <a:rPr lang="en-US" sz="2200" dirty="0">
                <a:latin typeface="Times New Roman" panose="02020603050405020304" pitchFamily="18" charset="0"/>
                <a:ea typeface="Open Sans" panose="020B0606030504020204" pitchFamily="34" charset="0"/>
                <a:cs typeface="Times New Roman" panose="02020603050405020304" pitchFamily="18" charset="0"/>
              </a:rPr>
              <a:t>ExPAT (SACMAT ‘19)</a:t>
            </a:r>
          </a:p>
          <a:p>
            <a:pPr marL="342900" indent="-342900">
              <a:buFont typeface="Wingdings" pitchFamily="2" charset="2"/>
              <a:buChar char="Ø"/>
              <a:tabLst>
                <a:tab pos="682625" algn="l"/>
              </a:tabLst>
            </a:pPr>
            <a:r>
              <a:rPr lang="en-US" sz="2200" dirty="0">
                <a:latin typeface="Times New Roman" panose="02020603050405020304" pitchFamily="18" charset="0"/>
                <a:ea typeface="Open Sans" panose="020B0606030504020204" pitchFamily="34" charset="0"/>
                <a:cs typeface="Times New Roman" panose="02020603050405020304" pitchFamily="18" charset="0"/>
              </a:rPr>
              <a:t>PatrIoT (RV ‘20)</a:t>
            </a:r>
          </a:p>
        </p:txBody>
      </p:sp>
      <p:pic>
        <p:nvPicPr>
          <p:cNvPr id="26" name="Graphic 25" descr="Badge Cross with solid fill">
            <a:extLst>
              <a:ext uri="{FF2B5EF4-FFF2-40B4-BE49-F238E27FC236}">
                <a16:creationId xmlns:a16="http://schemas.microsoft.com/office/drawing/2014/main" id="{E1C80A97-64C9-095E-9A72-FD7C9BE89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6645" y="3675888"/>
            <a:ext cx="502920" cy="502920"/>
          </a:xfrm>
          <a:prstGeom prst="rect">
            <a:avLst/>
          </a:prstGeom>
        </p:spPr>
      </p:pic>
      <p:pic>
        <p:nvPicPr>
          <p:cNvPr id="27" name="Graphic 26" descr="Badge Tick1 with solid fill">
            <a:extLst>
              <a:ext uri="{FF2B5EF4-FFF2-40B4-BE49-F238E27FC236}">
                <a16:creationId xmlns:a16="http://schemas.microsoft.com/office/drawing/2014/main" id="{41320C20-F710-88EE-8924-C81B6D04C8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8208" y="3675888"/>
            <a:ext cx="502920" cy="502920"/>
          </a:xfrm>
          <a:prstGeom prst="rect">
            <a:avLst/>
          </a:prstGeom>
        </p:spPr>
      </p:pic>
      <p:cxnSp>
        <p:nvCxnSpPr>
          <p:cNvPr id="29" name="Straight Connector 28">
            <a:extLst>
              <a:ext uri="{FF2B5EF4-FFF2-40B4-BE49-F238E27FC236}">
                <a16:creationId xmlns:a16="http://schemas.microsoft.com/office/drawing/2014/main" id="{17DBB398-3BD8-1928-7226-0630407B9947}"/>
              </a:ext>
            </a:extLst>
          </p:cNvPr>
          <p:cNvCxnSpPr>
            <a:cxnSpLocks/>
          </p:cNvCxnSpPr>
          <p:nvPr/>
        </p:nvCxnSpPr>
        <p:spPr>
          <a:xfrm flipH="1">
            <a:off x="7470648" y="3767328"/>
            <a:ext cx="140783" cy="3288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6" grpId="0"/>
      <p:bldP spid="75" grpId="0" animBg="1"/>
      <p:bldP spid="76" grpId="0" animBg="1"/>
      <p:bldP spid="84"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5EE6-A385-1223-64EC-F7C636D0E1A8}"/>
              </a:ext>
            </a:extLst>
          </p:cNvPr>
          <p:cNvSpPr>
            <a:spLocks noGrp="1"/>
          </p:cNvSpPr>
          <p:nvPr>
            <p:ph type="title"/>
          </p:nvPr>
        </p:nvSpPr>
        <p:spPr/>
        <p:txBody>
          <a:bodyPr/>
          <a:lstStyle/>
          <a:p>
            <a:r>
              <a:rPr lang="en-US" dirty="0"/>
              <a:t>Policy Enforcing Defense</a:t>
            </a:r>
          </a:p>
        </p:txBody>
      </p:sp>
      <p:sp>
        <p:nvSpPr>
          <p:cNvPr id="7" name="Date Placeholder 6">
            <a:extLst>
              <a:ext uri="{FF2B5EF4-FFF2-40B4-BE49-F238E27FC236}">
                <a16:creationId xmlns:a16="http://schemas.microsoft.com/office/drawing/2014/main" id="{07C9BD94-F416-7E3C-DC6D-FA7D4B22F038}"/>
              </a:ext>
            </a:extLst>
          </p:cNvPr>
          <p:cNvSpPr>
            <a:spLocks noGrp="1"/>
          </p:cNvSpPr>
          <p:nvPr>
            <p:ph type="dt" sz="half" idx="10"/>
          </p:nvPr>
        </p:nvSpPr>
        <p:spPr/>
        <p:txBody>
          <a:bodyPr/>
          <a:lstStyle/>
          <a:p>
            <a:fld id="{59F78801-8E20-4A48-A9EE-1A9CB8F7D6F1}" type="datetime1">
              <a:rPr lang="en-US" smtClean="0"/>
              <a:t>10/3/23</a:t>
            </a:fld>
            <a:endParaRPr lang="en-US" dirty="0"/>
          </a:p>
        </p:txBody>
      </p:sp>
      <p:sp>
        <p:nvSpPr>
          <p:cNvPr id="8" name="Footer Placeholder 7">
            <a:extLst>
              <a:ext uri="{FF2B5EF4-FFF2-40B4-BE49-F238E27FC236}">
                <a16:creationId xmlns:a16="http://schemas.microsoft.com/office/drawing/2014/main" id="{76297009-AFDE-0C42-086D-2059FBF64630}"/>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9" name="Slide Number Placeholder 8">
            <a:extLst>
              <a:ext uri="{FF2B5EF4-FFF2-40B4-BE49-F238E27FC236}">
                <a16:creationId xmlns:a16="http://schemas.microsoft.com/office/drawing/2014/main" id="{B4EC2F3F-FBFD-FE8E-F198-4B649025F45B}"/>
              </a:ext>
            </a:extLst>
          </p:cNvPr>
          <p:cNvSpPr>
            <a:spLocks noGrp="1"/>
          </p:cNvSpPr>
          <p:nvPr>
            <p:ph type="sldNum" sz="quarter" idx="12"/>
          </p:nvPr>
        </p:nvSpPr>
        <p:spPr/>
        <p:txBody>
          <a:bodyPr/>
          <a:lstStyle/>
          <a:p>
            <a:fld id="{81304749-C1B2-684D-B9E9-43686D8D1F70}" type="slidenum">
              <a:rPr lang="en-US" smtClean="0"/>
              <a:pPr/>
              <a:t>7</a:t>
            </a:fld>
            <a:endParaRPr lang="en-US" dirty="0"/>
          </a:p>
        </p:txBody>
      </p:sp>
      <p:sp>
        <p:nvSpPr>
          <p:cNvPr id="10" name="Rectangle: Rounded Corners 12">
            <a:extLst>
              <a:ext uri="{FF2B5EF4-FFF2-40B4-BE49-F238E27FC236}">
                <a16:creationId xmlns:a16="http://schemas.microsoft.com/office/drawing/2014/main" id="{397C850F-14BB-9607-6A7E-CF26CA6B056C}"/>
              </a:ext>
            </a:extLst>
          </p:cNvPr>
          <p:cNvSpPr/>
          <p:nvPr/>
        </p:nvSpPr>
        <p:spPr>
          <a:xfrm>
            <a:off x="1326911" y="4147347"/>
            <a:ext cx="10140903" cy="1887838"/>
          </a:xfrm>
          <a:prstGeom prst="round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Rounded Corners 147">
            <a:extLst>
              <a:ext uri="{FF2B5EF4-FFF2-40B4-BE49-F238E27FC236}">
                <a16:creationId xmlns:a16="http://schemas.microsoft.com/office/drawing/2014/main" id="{79939EE5-F43F-EE47-0D87-228EDE0539E3}"/>
              </a:ext>
            </a:extLst>
          </p:cNvPr>
          <p:cNvSpPr/>
          <p:nvPr/>
        </p:nvSpPr>
        <p:spPr>
          <a:xfrm>
            <a:off x="2930003" y="4291488"/>
            <a:ext cx="8394912" cy="560912"/>
          </a:xfrm>
          <a:prstGeom prst="roundRect">
            <a:avLst>
              <a:gd name="adj" fmla="val 0"/>
            </a:avLst>
          </a:prstGeom>
          <a:solidFill>
            <a:schemeClr val="bg1">
              <a:lumMod val="5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5" name="Rectangle: Rounded Corners 118">
            <a:extLst>
              <a:ext uri="{FF2B5EF4-FFF2-40B4-BE49-F238E27FC236}">
                <a16:creationId xmlns:a16="http://schemas.microsoft.com/office/drawing/2014/main" id="{BE8376C6-AE09-406D-287E-B0F552E14424}"/>
              </a:ext>
            </a:extLst>
          </p:cNvPr>
          <p:cNvSpPr/>
          <p:nvPr/>
        </p:nvSpPr>
        <p:spPr>
          <a:xfrm>
            <a:off x="2853203" y="4347200"/>
            <a:ext cx="8394912" cy="595679"/>
          </a:xfrm>
          <a:prstGeom prst="roundRect">
            <a:avLst>
              <a:gd name="adj" fmla="val 0"/>
            </a:avLst>
          </a:prstGeom>
          <a:solidFill>
            <a:schemeClr val="bg1">
              <a:lumMod val="95000"/>
            </a:scheme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 name="Rounded Rectangle 13">
            <a:extLst>
              <a:ext uri="{FF2B5EF4-FFF2-40B4-BE49-F238E27FC236}">
                <a16:creationId xmlns:a16="http://schemas.microsoft.com/office/drawing/2014/main" id="{FD56565A-0EA5-C87F-7A3A-52379250F265}"/>
              </a:ext>
            </a:extLst>
          </p:cNvPr>
          <p:cNvSpPr/>
          <p:nvPr/>
        </p:nvSpPr>
        <p:spPr>
          <a:xfrm>
            <a:off x="7315678" y="4449268"/>
            <a:ext cx="3881991" cy="389271"/>
          </a:xfrm>
          <a:prstGeom prst="roundRect">
            <a:avLst>
              <a:gd name="adj" fmla="val 26663"/>
            </a:avLst>
          </a:prstGeom>
          <a:solidFill>
            <a:srgbClr val="75BDA7">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ounded Rectangle 18">
            <a:extLst>
              <a:ext uri="{FF2B5EF4-FFF2-40B4-BE49-F238E27FC236}">
                <a16:creationId xmlns:a16="http://schemas.microsoft.com/office/drawing/2014/main" id="{A78AE4CC-5A50-85B3-A1EE-5AF530BF84BC}"/>
              </a:ext>
            </a:extLst>
          </p:cNvPr>
          <p:cNvSpPr/>
          <p:nvPr/>
        </p:nvSpPr>
        <p:spPr>
          <a:xfrm>
            <a:off x="2930003" y="4463130"/>
            <a:ext cx="3435942" cy="389271"/>
          </a:xfrm>
          <a:prstGeom prst="roundRect">
            <a:avLst>
              <a:gd name="adj" fmla="val 26663"/>
            </a:avLst>
          </a:prstGeom>
          <a:solidFill>
            <a:srgbClr val="3494BA">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TextBox 21">
            <a:extLst>
              <a:ext uri="{FF2B5EF4-FFF2-40B4-BE49-F238E27FC236}">
                <a16:creationId xmlns:a16="http://schemas.microsoft.com/office/drawing/2014/main" id="{3A060D9E-25E3-7200-9994-700234294373}"/>
              </a:ext>
            </a:extLst>
          </p:cNvPr>
          <p:cNvSpPr txBox="1"/>
          <p:nvPr/>
        </p:nvSpPr>
        <p:spPr>
          <a:xfrm>
            <a:off x="2879557" y="4384893"/>
            <a:ext cx="3377171"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Motion </a:t>
            </a:r>
            <a:r>
              <a:rPr lang="en-US" sz="2800" b="1" kern="0" dirty="0">
                <a:solidFill>
                  <a:prstClr val="black"/>
                </a:solidFill>
                <a:latin typeface="Montserrat" panose="00000500000000000000" pitchFamily="2" charset="0"/>
                <a:cs typeface="Courier New" panose="02070309020205020404" pitchFamily="49" charset="0"/>
              </a:rPr>
              <a:t>Detected</a:t>
            </a:r>
            <a:endPar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endParaRPr>
          </a:p>
        </p:txBody>
      </p:sp>
      <p:sp>
        <p:nvSpPr>
          <p:cNvPr id="23" name="TextBox 22">
            <a:extLst>
              <a:ext uri="{FF2B5EF4-FFF2-40B4-BE49-F238E27FC236}">
                <a16:creationId xmlns:a16="http://schemas.microsoft.com/office/drawing/2014/main" id="{79B7CA7A-303E-4083-3109-95777EC1BA24}"/>
              </a:ext>
            </a:extLst>
          </p:cNvPr>
          <p:cNvSpPr txBox="1"/>
          <p:nvPr/>
        </p:nvSpPr>
        <p:spPr>
          <a:xfrm>
            <a:off x="7467120" y="4389314"/>
            <a:ext cx="3647245" cy="523220"/>
          </a:xfrm>
          <a:prstGeom prst="rect">
            <a:avLst/>
          </a:prstGeom>
          <a:noFill/>
        </p:spPr>
        <p:txBody>
          <a:bodyPr wrap="square" rtlCol="0">
            <a:spAutoFit/>
          </a:bodyPr>
          <a:lstStyle/>
          <a:p>
            <a:pPr marL="0" marR="0" lvl="0" indent="0"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Unlock Front Door</a:t>
            </a:r>
          </a:p>
        </p:txBody>
      </p:sp>
      <p:sp>
        <p:nvSpPr>
          <p:cNvPr id="13" name="TextBox 12">
            <a:extLst>
              <a:ext uri="{FF2B5EF4-FFF2-40B4-BE49-F238E27FC236}">
                <a16:creationId xmlns:a16="http://schemas.microsoft.com/office/drawing/2014/main" id="{1E9E17E6-E5D5-C09E-DFB9-881CCAFA9A80}"/>
              </a:ext>
            </a:extLst>
          </p:cNvPr>
          <p:cNvSpPr txBox="1"/>
          <p:nvPr/>
        </p:nvSpPr>
        <p:spPr>
          <a:xfrm>
            <a:off x="1258520" y="4155063"/>
            <a:ext cx="1616242" cy="1005403"/>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a:t>
            </a:r>
            <a:endParaRPr lang="en-US" sz="2800" kern="0" dirty="0">
              <a:solidFill>
                <a:prstClr val="black"/>
              </a:solidFill>
              <a:latin typeface="Montserrat" panose="00000500000000000000" pitchFamily="2" charset="0"/>
              <a:cs typeface="Segoe UI" panose="020B0502040204020203" pitchFamily="34" charset="0"/>
            </a:endParaRPr>
          </a:p>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App</a:t>
            </a:r>
          </a:p>
        </p:txBody>
      </p:sp>
      <p:sp>
        <p:nvSpPr>
          <p:cNvPr id="28" name="TextBox 27">
            <a:extLst>
              <a:ext uri="{FF2B5EF4-FFF2-40B4-BE49-F238E27FC236}">
                <a16:creationId xmlns:a16="http://schemas.microsoft.com/office/drawing/2014/main" id="{D152453E-59F5-3DF1-182B-AC8BA765A197}"/>
              </a:ext>
            </a:extLst>
          </p:cNvPr>
          <p:cNvSpPr txBox="1"/>
          <p:nvPr/>
        </p:nvSpPr>
        <p:spPr>
          <a:xfrm>
            <a:off x="4298472" y="5418920"/>
            <a:ext cx="4992271"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Smart Home Platform </a:t>
            </a:r>
            <a:endParaRPr lang="en-US" sz="3600" dirty="0">
              <a:latin typeface="Segoe UI" panose="020B0502040204020203"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160C9B84-B58A-A7B1-DF30-4E322569ECA1}"/>
              </a:ext>
            </a:extLst>
          </p:cNvPr>
          <p:cNvSpPr/>
          <p:nvPr/>
        </p:nvSpPr>
        <p:spPr>
          <a:xfrm>
            <a:off x="1040483" y="1354483"/>
            <a:ext cx="10410704" cy="2359152"/>
          </a:xfrm>
          <a:prstGeom prst="roundRect">
            <a:avLst>
              <a:gd name="adj" fmla="val 12459"/>
            </a:avLst>
          </a:prstGeom>
          <a:solidFill>
            <a:schemeClr val="accent2">
              <a:lumMod val="20000"/>
              <a:lumOff val="80000"/>
            </a:schemeClr>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12">
            <a:extLst>
              <a:ext uri="{FF2B5EF4-FFF2-40B4-BE49-F238E27FC236}">
                <a16:creationId xmlns:a16="http://schemas.microsoft.com/office/drawing/2014/main" id="{25EE7DE3-70BB-1D97-E9B0-D0CADC56F644}"/>
              </a:ext>
            </a:extLst>
          </p:cNvPr>
          <p:cNvSpPr/>
          <p:nvPr/>
        </p:nvSpPr>
        <p:spPr>
          <a:xfrm>
            <a:off x="4049486" y="1690688"/>
            <a:ext cx="7198629" cy="1887838"/>
          </a:xfrm>
          <a:prstGeom prst="roundRect">
            <a:avLst/>
          </a:prstGeom>
          <a:solidFill>
            <a:schemeClr val="bg2">
              <a:lumMod val="9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7953E83B-9FAD-7207-276F-A4FFF114473A}"/>
              </a:ext>
            </a:extLst>
          </p:cNvPr>
          <p:cNvSpPr txBox="1"/>
          <p:nvPr/>
        </p:nvSpPr>
        <p:spPr>
          <a:xfrm>
            <a:off x="4132017" y="1974563"/>
            <a:ext cx="1254216" cy="400110"/>
          </a:xfrm>
          <a:prstGeom prst="rect">
            <a:avLst/>
          </a:prstGeom>
          <a:noFill/>
        </p:spPr>
        <p:txBody>
          <a:bodyPr wrap="square" rtlCol="0">
            <a:spAutoFit/>
          </a:bodyPr>
          <a:lstStyle/>
          <a:p>
            <a:r>
              <a:rPr lang="en-US" sz="2000" b="1" dirty="0">
                <a:latin typeface="Montserrat" pitchFamily="2" charset="77"/>
              </a:rPr>
              <a:t>Policies</a:t>
            </a:r>
          </a:p>
        </p:txBody>
      </p:sp>
      <p:cxnSp>
        <p:nvCxnSpPr>
          <p:cNvPr id="47" name="Elbow Connector 46">
            <a:extLst>
              <a:ext uri="{FF2B5EF4-FFF2-40B4-BE49-F238E27FC236}">
                <a16:creationId xmlns:a16="http://schemas.microsoft.com/office/drawing/2014/main" id="{B8D6EEAC-2F74-E0DD-2987-8EC6F8692C9F}"/>
              </a:ext>
            </a:extLst>
          </p:cNvPr>
          <p:cNvCxnSpPr>
            <a:cxnSpLocks/>
          </p:cNvCxnSpPr>
          <p:nvPr/>
        </p:nvCxnSpPr>
        <p:spPr>
          <a:xfrm flipV="1">
            <a:off x="6372485" y="3410608"/>
            <a:ext cx="316738" cy="1232139"/>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A87C26-3782-9E68-5875-948EFD01B60A}"/>
              </a:ext>
            </a:extLst>
          </p:cNvPr>
          <p:cNvCxnSpPr>
            <a:cxnSpLocks/>
          </p:cNvCxnSpPr>
          <p:nvPr/>
        </p:nvCxnSpPr>
        <p:spPr>
          <a:xfrm flipV="1">
            <a:off x="6682683" y="2455715"/>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54" name="Straight Connector 53">
            <a:extLst>
              <a:ext uri="{FF2B5EF4-FFF2-40B4-BE49-F238E27FC236}">
                <a16:creationId xmlns:a16="http://schemas.microsoft.com/office/drawing/2014/main" id="{3EBFAE60-A982-30B8-6A99-88A54E6C4475}"/>
              </a:ext>
            </a:extLst>
          </p:cNvPr>
          <p:cNvCxnSpPr>
            <a:cxnSpLocks/>
          </p:cNvCxnSpPr>
          <p:nvPr/>
        </p:nvCxnSpPr>
        <p:spPr>
          <a:xfrm>
            <a:off x="6930190" y="2455715"/>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62" name="Elbow Connector 61">
            <a:extLst>
              <a:ext uri="{FF2B5EF4-FFF2-40B4-BE49-F238E27FC236}">
                <a16:creationId xmlns:a16="http://schemas.microsoft.com/office/drawing/2014/main" id="{EE44AC05-2A98-AD7B-B7BB-37FCE8D456AE}"/>
              </a:ext>
            </a:extLst>
          </p:cNvPr>
          <p:cNvCxnSpPr>
            <a:cxnSpLocks/>
            <a:endCxn id="16" idx="1"/>
          </p:cNvCxnSpPr>
          <p:nvPr/>
        </p:nvCxnSpPr>
        <p:spPr>
          <a:xfrm rot="16200000" flipH="1">
            <a:off x="6513795" y="3842021"/>
            <a:ext cx="1218278" cy="38548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DBE7E6F-EDED-44AC-9C77-60483763C12D}"/>
              </a:ext>
            </a:extLst>
          </p:cNvPr>
          <p:cNvSpPr/>
          <p:nvPr/>
        </p:nvSpPr>
        <p:spPr>
          <a:xfrm>
            <a:off x="5468763" y="1859550"/>
            <a:ext cx="5682754" cy="5823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Deny unlocking front door, if user is not at home</a:t>
            </a:r>
          </a:p>
        </p:txBody>
      </p:sp>
      <p:sp>
        <p:nvSpPr>
          <p:cNvPr id="76" name="Rounded Rectangle 75">
            <a:extLst>
              <a:ext uri="{FF2B5EF4-FFF2-40B4-BE49-F238E27FC236}">
                <a16:creationId xmlns:a16="http://schemas.microsoft.com/office/drawing/2014/main" id="{BADDB4CF-2ECF-7752-AAB7-745CBEC7922B}"/>
              </a:ext>
            </a:extLst>
          </p:cNvPr>
          <p:cNvSpPr/>
          <p:nvPr/>
        </p:nvSpPr>
        <p:spPr>
          <a:xfrm>
            <a:off x="5635415" y="3066096"/>
            <a:ext cx="2318383" cy="34566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ontserrat" pitchFamily="2" charset="77"/>
                <a:ea typeface="Open Sans" panose="020B0606030504020204" pitchFamily="34" charset="0"/>
                <a:cs typeface="Times New Roman" panose="02020603050405020304" pitchFamily="18" charset="0"/>
              </a:rPr>
              <a:t>Policy Enforcer</a:t>
            </a:r>
          </a:p>
        </p:txBody>
      </p:sp>
      <p:sp>
        <p:nvSpPr>
          <p:cNvPr id="84" name="TextBox 83">
            <a:extLst>
              <a:ext uri="{FF2B5EF4-FFF2-40B4-BE49-F238E27FC236}">
                <a16:creationId xmlns:a16="http://schemas.microsoft.com/office/drawing/2014/main" id="{83183A2E-0C9F-84AE-9557-B8280F510479}"/>
              </a:ext>
            </a:extLst>
          </p:cNvPr>
          <p:cNvSpPr txBox="1"/>
          <p:nvPr/>
        </p:nvSpPr>
        <p:spPr>
          <a:xfrm>
            <a:off x="6544263" y="1322495"/>
            <a:ext cx="220907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IoT Defense</a:t>
            </a:r>
          </a:p>
        </p:txBody>
      </p:sp>
      <p:sp>
        <p:nvSpPr>
          <p:cNvPr id="6" name="TextBox 5">
            <a:extLst>
              <a:ext uri="{FF2B5EF4-FFF2-40B4-BE49-F238E27FC236}">
                <a16:creationId xmlns:a16="http://schemas.microsoft.com/office/drawing/2014/main" id="{B56828F5-8D32-BDE4-8423-2BFB664E5319}"/>
              </a:ext>
            </a:extLst>
          </p:cNvPr>
          <p:cNvSpPr txBox="1"/>
          <p:nvPr/>
        </p:nvSpPr>
        <p:spPr>
          <a:xfrm>
            <a:off x="1057110" y="1929384"/>
            <a:ext cx="3114359" cy="830997"/>
          </a:xfrm>
          <a:prstGeom prst="rect">
            <a:avLst/>
          </a:prstGeom>
          <a:noFill/>
        </p:spPr>
        <p:txBody>
          <a:bodyPr wrap="square" rtlCol="0">
            <a:spAutoFit/>
          </a:bodyPr>
          <a:lstStyle/>
          <a:p>
            <a:r>
              <a:rPr lang="en-US" sz="2600" dirty="0">
                <a:latin typeface="Times New Roman" panose="02020603050405020304" pitchFamily="18" charset="0"/>
                <a:ea typeface="Open Sans" panose="020B0606030504020204" pitchFamily="34" charset="0"/>
                <a:cs typeface="Times New Roman" panose="02020603050405020304" pitchFamily="18" charset="0"/>
              </a:rPr>
              <a:t>External to platform</a:t>
            </a:r>
          </a:p>
          <a:p>
            <a:pPr marL="342900" indent="-342900">
              <a:buFont typeface="Wingdings" pitchFamily="2" charset="2"/>
              <a:buChar char="Ø"/>
              <a:tabLst>
                <a:tab pos="682625" algn="l"/>
              </a:tabLst>
            </a:pPr>
            <a:r>
              <a:rPr lang="en-US" sz="2200" dirty="0">
                <a:latin typeface="Times New Roman" panose="02020603050405020304" pitchFamily="18" charset="0"/>
                <a:ea typeface="Open Sans" panose="020B0606030504020204" pitchFamily="34" charset="0"/>
                <a:cs typeface="Times New Roman" panose="02020603050405020304" pitchFamily="18" charset="0"/>
              </a:rPr>
              <a:t>IoTGuard (NDSS ‘19)</a:t>
            </a:r>
          </a:p>
        </p:txBody>
      </p:sp>
      <p:pic>
        <p:nvPicPr>
          <p:cNvPr id="12" name="Graphic 11" descr="Badge Cross with solid fill">
            <a:extLst>
              <a:ext uri="{FF2B5EF4-FFF2-40B4-BE49-F238E27FC236}">
                <a16:creationId xmlns:a16="http://schemas.microsoft.com/office/drawing/2014/main" id="{C7DC9B4F-34F4-7657-3668-543F251AE2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3875" y="3675888"/>
            <a:ext cx="502920" cy="502920"/>
          </a:xfrm>
          <a:prstGeom prst="rect">
            <a:avLst/>
          </a:prstGeom>
        </p:spPr>
      </p:pic>
      <p:pic>
        <p:nvPicPr>
          <p:cNvPr id="18" name="Graphic 17" descr="Badge Tick1 with solid fill">
            <a:extLst>
              <a:ext uri="{FF2B5EF4-FFF2-40B4-BE49-F238E27FC236}">
                <a16:creationId xmlns:a16="http://schemas.microsoft.com/office/drawing/2014/main" id="{7AE2064C-C383-A3DA-5CF8-87FC1E6A0F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4012" y="3675888"/>
            <a:ext cx="502920" cy="502920"/>
          </a:xfrm>
          <a:prstGeom prst="rect">
            <a:avLst/>
          </a:prstGeom>
        </p:spPr>
      </p:pic>
      <p:cxnSp>
        <p:nvCxnSpPr>
          <p:cNvPr id="19" name="Straight Connector 18">
            <a:extLst>
              <a:ext uri="{FF2B5EF4-FFF2-40B4-BE49-F238E27FC236}">
                <a16:creationId xmlns:a16="http://schemas.microsoft.com/office/drawing/2014/main" id="{D9FB299D-9148-919E-0B14-F9904D0B1392}"/>
              </a:ext>
            </a:extLst>
          </p:cNvPr>
          <p:cNvCxnSpPr>
            <a:cxnSpLocks/>
          </p:cNvCxnSpPr>
          <p:nvPr/>
        </p:nvCxnSpPr>
        <p:spPr>
          <a:xfrm flipH="1">
            <a:off x="7466540" y="3769770"/>
            <a:ext cx="140783" cy="3288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61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DD59-6EB4-794B-9C18-898AEC0ED609}"/>
              </a:ext>
            </a:extLst>
          </p:cNvPr>
          <p:cNvSpPr>
            <a:spLocks noGrp="1"/>
          </p:cNvSpPr>
          <p:nvPr>
            <p:ph type="title"/>
          </p:nvPr>
        </p:nvSpPr>
        <p:spPr>
          <a:xfrm>
            <a:off x="838200" y="365125"/>
            <a:ext cx="10808368" cy="1051561"/>
          </a:xfrm>
        </p:spPr>
        <p:txBody>
          <a:bodyPr>
            <a:noAutofit/>
          </a:bodyPr>
          <a:lstStyle/>
          <a:p>
            <a:r>
              <a:rPr lang="en-US" dirty="0"/>
              <a:t>Defenses are Under-Evaluated</a:t>
            </a:r>
          </a:p>
        </p:txBody>
      </p:sp>
      <p:sp>
        <p:nvSpPr>
          <p:cNvPr id="3" name="Date Placeholder 2">
            <a:extLst>
              <a:ext uri="{FF2B5EF4-FFF2-40B4-BE49-F238E27FC236}">
                <a16:creationId xmlns:a16="http://schemas.microsoft.com/office/drawing/2014/main" id="{A6F972C5-5C88-6AC4-3249-3277D23E9201}"/>
              </a:ext>
            </a:extLst>
          </p:cNvPr>
          <p:cNvSpPr>
            <a:spLocks noGrp="1"/>
          </p:cNvSpPr>
          <p:nvPr>
            <p:ph type="dt" sz="half" idx="10"/>
          </p:nvPr>
        </p:nvSpPr>
        <p:spPr/>
        <p:txBody>
          <a:bodyPr/>
          <a:lstStyle/>
          <a:p>
            <a:fld id="{416575B6-5C25-E249-8A7F-E907F821974E}" type="datetime1">
              <a:rPr lang="en-US" smtClean="0"/>
              <a:t>10/3/23</a:t>
            </a:fld>
            <a:endParaRPr lang="en-US" dirty="0"/>
          </a:p>
        </p:txBody>
      </p:sp>
      <p:sp>
        <p:nvSpPr>
          <p:cNvPr id="4" name="Footer Placeholder 3">
            <a:extLst>
              <a:ext uri="{FF2B5EF4-FFF2-40B4-BE49-F238E27FC236}">
                <a16:creationId xmlns:a16="http://schemas.microsoft.com/office/drawing/2014/main" id="{E4DFEB2E-B59C-FE07-F0BA-778110249546}"/>
              </a:ext>
            </a:extLst>
          </p:cNvPr>
          <p:cNvSpPr>
            <a:spLocks noGrp="1"/>
          </p:cNvSpPr>
          <p:nvPr>
            <p:ph type="ftr" sz="quarter" idx="11"/>
          </p:nvPr>
        </p:nvSpPr>
        <p:spPr/>
        <p:txBody>
          <a:bodyPr/>
          <a:lstStyle/>
          <a:p>
            <a:r>
              <a:rPr lang="en-US" dirty="0">
                <a:solidFill>
                  <a:srgbClr val="404041"/>
                </a:solidFill>
              </a:rPr>
              <a:t>IEEE Conference on Communications and Network Security</a:t>
            </a:r>
            <a:endParaRPr lang="en-US" dirty="0"/>
          </a:p>
        </p:txBody>
      </p:sp>
      <p:sp>
        <p:nvSpPr>
          <p:cNvPr id="5" name="Slide Number Placeholder 4">
            <a:extLst>
              <a:ext uri="{FF2B5EF4-FFF2-40B4-BE49-F238E27FC236}">
                <a16:creationId xmlns:a16="http://schemas.microsoft.com/office/drawing/2014/main" id="{6F2B3EE8-4907-2809-F999-9289BEAFA5E9}"/>
              </a:ext>
            </a:extLst>
          </p:cNvPr>
          <p:cNvSpPr>
            <a:spLocks noGrp="1"/>
          </p:cNvSpPr>
          <p:nvPr>
            <p:ph type="sldNum" sz="quarter" idx="12"/>
          </p:nvPr>
        </p:nvSpPr>
        <p:spPr/>
        <p:txBody>
          <a:bodyPr/>
          <a:lstStyle/>
          <a:p>
            <a:fld id="{81304749-C1B2-684D-B9E9-43686D8D1F70}" type="slidenum">
              <a:rPr lang="en-US" smtClean="0"/>
              <a:pPr/>
              <a:t>8</a:t>
            </a:fld>
            <a:endParaRPr lang="en-US" dirty="0"/>
          </a:p>
        </p:txBody>
      </p:sp>
      <p:sp>
        <p:nvSpPr>
          <p:cNvPr id="10" name="Content Placeholder 2">
            <a:extLst>
              <a:ext uri="{FF2B5EF4-FFF2-40B4-BE49-F238E27FC236}">
                <a16:creationId xmlns:a16="http://schemas.microsoft.com/office/drawing/2014/main" id="{7A9CB7A1-09F6-B7CC-E1FE-65E92992D217}"/>
              </a:ext>
            </a:extLst>
          </p:cNvPr>
          <p:cNvSpPr>
            <a:spLocks noGrp="1"/>
          </p:cNvSpPr>
          <p:nvPr>
            <p:ph idx="1"/>
          </p:nvPr>
        </p:nvSpPr>
        <p:spPr>
          <a:xfrm>
            <a:off x="838199" y="1708426"/>
            <a:ext cx="10515600" cy="1107137"/>
          </a:xfrm>
        </p:spPr>
        <p:txBody>
          <a:bodyPr>
            <a:normAutofit/>
          </a:bodyPr>
          <a:lstStyle/>
          <a:p>
            <a:pPr>
              <a:buFont typeface="Wingdings" pitchFamily="2" charset="2"/>
              <a:buChar char="Ø"/>
            </a:pPr>
            <a:r>
              <a:rPr lang="en-US" sz="2800" dirty="0">
                <a:ea typeface="Open Sans" panose="020B0606030504020204" pitchFamily="34" charset="0"/>
                <a:cs typeface="Times New Roman" panose="02020603050405020304" pitchFamily="18" charset="0"/>
              </a:rPr>
              <a:t>Evaluated with only a few hand-crafted scenarios</a:t>
            </a:r>
          </a:p>
          <a:p>
            <a:pPr>
              <a:buFont typeface="Wingdings" pitchFamily="2" charset="2"/>
              <a:buChar char="Ø"/>
            </a:pPr>
            <a:r>
              <a:rPr lang="en-US" dirty="0">
                <a:ea typeface="Open Sans" panose="020B0606030504020204" pitchFamily="34" charset="0"/>
                <a:cs typeface="Times New Roman" panose="02020603050405020304" pitchFamily="18" charset="0"/>
              </a:rPr>
              <a:t>Skipping hundreds of untested scenarios</a:t>
            </a:r>
          </a:p>
          <a:p>
            <a:pPr>
              <a:buFont typeface="Wingdings" pitchFamily="2" charset="2"/>
              <a:buChar char="Ø"/>
            </a:pPr>
            <a:endParaRPr lang="en-US" dirty="0">
              <a:ea typeface="Open Sans" panose="020B0606030504020204" pitchFamily="34" charset="0"/>
              <a:cs typeface="Times New Roman" panose="02020603050405020304" pitchFamily="18" charset="0"/>
            </a:endParaRPr>
          </a:p>
          <a:p>
            <a:pPr marL="0" indent="0">
              <a:buNone/>
            </a:pPr>
            <a:endParaRPr lang="en-US" dirty="0">
              <a:ea typeface="Open Sans" panose="020B060603050402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13AB50E1-505F-FCA1-EE6D-CE7FA0093C0B}"/>
              </a:ext>
            </a:extLst>
          </p:cNvPr>
          <p:cNvGrpSpPr/>
          <p:nvPr/>
        </p:nvGrpSpPr>
        <p:grpSpPr>
          <a:xfrm>
            <a:off x="2394309" y="3013369"/>
            <a:ext cx="6943815" cy="2771736"/>
            <a:chOff x="2394309" y="3013369"/>
            <a:chExt cx="6943815" cy="2771736"/>
          </a:xfrm>
        </p:grpSpPr>
        <p:pic>
          <p:nvPicPr>
            <p:cNvPr id="22" name="Picture 21" descr="A yellow and black shield with a black leg&#10;&#10;Description automatically generated">
              <a:extLst>
                <a:ext uri="{FF2B5EF4-FFF2-40B4-BE49-F238E27FC236}">
                  <a16:creationId xmlns:a16="http://schemas.microsoft.com/office/drawing/2014/main" id="{0CB8CDDE-2BCC-365B-A576-E82B9461200D}"/>
                </a:ext>
              </a:extLst>
            </p:cNvPr>
            <p:cNvPicPr>
              <a:picLocks noChangeAspect="1"/>
            </p:cNvPicPr>
            <p:nvPr/>
          </p:nvPicPr>
          <p:blipFill>
            <a:blip r:embed="rId3"/>
            <a:stretch>
              <a:fillRect/>
            </a:stretch>
          </p:blipFill>
          <p:spPr>
            <a:xfrm flipH="1">
              <a:off x="4529841" y="3013369"/>
              <a:ext cx="2771736" cy="2771736"/>
            </a:xfrm>
            <a:prstGeom prst="rect">
              <a:avLst/>
            </a:prstGeom>
            <a:scene3d>
              <a:camera prst="isometricOffAxis1Left">
                <a:rot lat="900000" lon="3000000" rev="0"/>
              </a:camera>
              <a:lightRig rig="threePt" dir="t"/>
            </a:scene3d>
          </p:spPr>
        </p:pic>
        <p:pic>
          <p:nvPicPr>
            <p:cNvPr id="24" name="Picture 23" descr="A person wearing a hat and sunglasses&#10;&#10;Description automatically generated">
              <a:extLst>
                <a:ext uri="{FF2B5EF4-FFF2-40B4-BE49-F238E27FC236}">
                  <a16:creationId xmlns:a16="http://schemas.microsoft.com/office/drawing/2014/main" id="{F5F66D20-496E-4020-D9C9-307DC3EACCE4}"/>
                </a:ext>
              </a:extLst>
            </p:cNvPr>
            <p:cNvPicPr>
              <a:picLocks noChangeAspect="1"/>
            </p:cNvPicPr>
            <p:nvPr/>
          </p:nvPicPr>
          <p:blipFill>
            <a:blip r:embed="rId4"/>
            <a:stretch>
              <a:fillRect/>
            </a:stretch>
          </p:blipFill>
          <p:spPr>
            <a:xfrm>
              <a:off x="2394309" y="3568856"/>
              <a:ext cx="1660761" cy="1660761"/>
            </a:xfrm>
            <a:prstGeom prst="rect">
              <a:avLst/>
            </a:prstGeom>
          </p:spPr>
        </p:pic>
        <p:pic>
          <p:nvPicPr>
            <p:cNvPr id="28" name="Picture 27" descr="A black background with a black square&#10;&#10;Description automatically generated with medium confidence">
              <a:extLst>
                <a:ext uri="{FF2B5EF4-FFF2-40B4-BE49-F238E27FC236}">
                  <a16:creationId xmlns:a16="http://schemas.microsoft.com/office/drawing/2014/main" id="{F20368F2-E457-56FD-C415-FB460BAF7121}"/>
                </a:ext>
              </a:extLst>
            </p:cNvPr>
            <p:cNvPicPr>
              <a:picLocks noChangeAspect="1"/>
            </p:cNvPicPr>
            <p:nvPr/>
          </p:nvPicPr>
          <p:blipFill>
            <a:blip r:embed="rId5"/>
            <a:stretch>
              <a:fillRect/>
            </a:stretch>
          </p:blipFill>
          <p:spPr>
            <a:xfrm flipH="1">
              <a:off x="7976734" y="3646645"/>
              <a:ext cx="1361390" cy="1361390"/>
            </a:xfrm>
            <a:prstGeom prst="rect">
              <a:avLst/>
            </a:prstGeom>
          </p:spPr>
        </p:pic>
        <p:pic>
          <p:nvPicPr>
            <p:cNvPr id="30" name="Picture 29" descr="A close-up of a camera&#10;&#10;Description automatically generated">
              <a:extLst>
                <a:ext uri="{FF2B5EF4-FFF2-40B4-BE49-F238E27FC236}">
                  <a16:creationId xmlns:a16="http://schemas.microsoft.com/office/drawing/2014/main" id="{953CB9A4-551A-FEA0-7D52-D7173F569CBD}"/>
                </a:ext>
              </a:extLst>
            </p:cNvPr>
            <p:cNvPicPr>
              <a:picLocks noChangeAspect="1"/>
            </p:cNvPicPr>
            <p:nvPr/>
          </p:nvPicPr>
          <p:blipFill>
            <a:blip r:embed="rId6"/>
            <a:stretch>
              <a:fillRect/>
            </a:stretch>
          </p:blipFill>
          <p:spPr>
            <a:xfrm flipH="1">
              <a:off x="6704081" y="3778700"/>
              <a:ext cx="1097280" cy="1097280"/>
            </a:xfrm>
            <a:prstGeom prst="rect">
              <a:avLst/>
            </a:prstGeom>
          </p:spPr>
        </p:pic>
        <p:pic>
          <p:nvPicPr>
            <p:cNvPr id="32" name="Picture 31" descr="A red and black ladybug&#10;&#10;Description automatically generated">
              <a:extLst>
                <a:ext uri="{FF2B5EF4-FFF2-40B4-BE49-F238E27FC236}">
                  <a16:creationId xmlns:a16="http://schemas.microsoft.com/office/drawing/2014/main" id="{72E1E797-049A-2BCE-87D3-C109873ADE50}"/>
                </a:ext>
              </a:extLst>
            </p:cNvPr>
            <p:cNvPicPr>
              <a:picLocks noChangeAspect="1"/>
            </p:cNvPicPr>
            <p:nvPr/>
          </p:nvPicPr>
          <p:blipFill>
            <a:blip r:embed="rId7"/>
            <a:stretch>
              <a:fillRect/>
            </a:stretch>
          </p:blipFill>
          <p:spPr>
            <a:xfrm>
              <a:off x="5260648" y="3746202"/>
              <a:ext cx="835351" cy="835351"/>
            </a:xfrm>
            <a:prstGeom prst="rect">
              <a:avLst/>
            </a:prstGeom>
            <a:scene3d>
              <a:camera prst="isometricOffAxis1Left">
                <a:rot lat="900000" lon="3000000" rev="0"/>
              </a:camera>
              <a:lightRig rig="threePt" dir="t"/>
            </a:scene3d>
          </p:spPr>
        </p:pic>
        <p:cxnSp>
          <p:nvCxnSpPr>
            <p:cNvPr id="34" name="Straight Arrow Connector 33">
              <a:extLst>
                <a:ext uri="{FF2B5EF4-FFF2-40B4-BE49-F238E27FC236}">
                  <a16:creationId xmlns:a16="http://schemas.microsoft.com/office/drawing/2014/main" id="{C3708437-DCF8-667B-8D3C-7D2AB39C3C7F}"/>
                </a:ext>
              </a:extLst>
            </p:cNvPr>
            <p:cNvCxnSpPr>
              <a:cxnSpLocks/>
            </p:cNvCxnSpPr>
            <p:nvPr/>
          </p:nvCxnSpPr>
          <p:spPr>
            <a:xfrm>
              <a:off x="4281116" y="4327340"/>
              <a:ext cx="862384" cy="0"/>
            </a:xfrm>
            <a:prstGeom prst="straightConnector1">
              <a:avLst/>
            </a:prstGeom>
            <a:ln w="85725">
              <a:solidFill>
                <a:srgbClr val="FF1F6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44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5744ED5-6C68-EE21-C340-7BA47A52A0D8}"/>
              </a:ext>
            </a:extLst>
          </p:cNvPr>
          <p:cNvSpPr/>
          <p:nvPr/>
        </p:nvSpPr>
        <p:spPr>
          <a:xfrm>
            <a:off x="2046432" y="1624022"/>
            <a:ext cx="9527067" cy="2360961"/>
          </a:xfrm>
          <a:prstGeom prst="roundRect">
            <a:avLst>
              <a:gd name="adj" fmla="val 12459"/>
            </a:avLst>
          </a:prstGeom>
          <a:solidFill>
            <a:schemeClr val="accent2">
              <a:lumMod val="20000"/>
              <a:lumOff val="80000"/>
            </a:schemeClr>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15EE6-A385-1223-64EC-F7C636D0E1A8}"/>
              </a:ext>
            </a:extLst>
          </p:cNvPr>
          <p:cNvSpPr>
            <a:spLocks noGrp="1"/>
          </p:cNvSpPr>
          <p:nvPr>
            <p:ph type="title"/>
          </p:nvPr>
        </p:nvSpPr>
        <p:spPr>
          <a:xfrm>
            <a:off x="838199" y="365126"/>
            <a:ext cx="10735300" cy="998284"/>
          </a:xfrm>
        </p:spPr>
        <p:txBody>
          <a:bodyPr>
            <a:noAutofit/>
          </a:bodyPr>
          <a:lstStyle/>
          <a:p>
            <a:r>
              <a:rPr lang="en-US" dirty="0"/>
              <a:t>Bypassing Policy Enforcement</a:t>
            </a:r>
          </a:p>
        </p:txBody>
      </p:sp>
      <p:sp>
        <p:nvSpPr>
          <p:cNvPr id="7" name="Date Placeholder 6">
            <a:extLst>
              <a:ext uri="{FF2B5EF4-FFF2-40B4-BE49-F238E27FC236}">
                <a16:creationId xmlns:a16="http://schemas.microsoft.com/office/drawing/2014/main" id="{07C9BD94-F416-7E3C-DC6D-FA7D4B22F038}"/>
              </a:ext>
            </a:extLst>
          </p:cNvPr>
          <p:cNvSpPr>
            <a:spLocks noGrp="1"/>
          </p:cNvSpPr>
          <p:nvPr>
            <p:ph type="dt" sz="half" idx="10"/>
          </p:nvPr>
        </p:nvSpPr>
        <p:spPr/>
        <p:txBody>
          <a:bodyPr/>
          <a:lstStyle/>
          <a:p>
            <a:fld id="{59F78801-8E20-4A48-A9EE-1A9CB8F7D6F1}" type="datetime1">
              <a:rPr lang="en-US" smtClean="0"/>
              <a:t>10/3/23</a:t>
            </a:fld>
            <a:endParaRPr lang="en-US" dirty="0"/>
          </a:p>
        </p:txBody>
      </p:sp>
      <p:sp>
        <p:nvSpPr>
          <p:cNvPr id="8" name="Footer Placeholder 7">
            <a:extLst>
              <a:ext uri="{FF2B5EF4-FFF2-40B4-BE49-F238E27FC236}">
                <a16:creationId xmlns:a16="http://schemas.microsoft.com/office/drawing/2014/main" id="{76297009-AFDE-0C42-086D-2059FBF64630}"/>
              </a:ext>
            </a:extLst>
          </p:cNvPr>
          <p:cNvSpPr>
            <a:spLocks noGrp="1"/>
          </p:cNvSpPr>
          <p:nvPr>
            <p:ph type="ftr" sz="quarter" idx="11"/>
          </p:nvPr>
        </p:nvSpPr>
        <p:spPr/>
        <p:txBody>
          <a:bodyPr/>
          <a:lstStyle/>
          <a:p>
            <a:r>
              <a:rPr lang="en-US">
                <a:solidFill>
                  <a:srgbClr val="404041"/>
                </a:solidFill>
              </a:rPr>
              <a:t>IEEE Conference on Communications and Network Security</a:t>
            </a:r>
            <a:endParaRPr lang="en-US" dirty="0"/>
          </a:p>
        </p:txBody>
      </p:sp>
      <p:sp>
        <p:nvSpPr>
          <p:cNvPr id="9" name="Slide Number Placeholder 8">
            <a:extLst>
              <a:ext uri="{FF2B5EF4-FFF2-40B4-BE49-F238E27FC236}">
                <a16:creationId xmlns:a16="http://schemas.microsoft.com/office/drawing/2014/main" id="{B4EC2F3F-FBFD-FE8E-F198-4B649025F45B}"/>
              </a:ext>
            </a:extLst>
          </p:cNvPr>
          <p:cNvSpPr>
            <a:spLocks noGrp="1"/>
          </p:cNvSpPr>
          <p:nvPr>
            <p:ph type="sldNum" sz="quarter" idx="12"/>
          </p:nvPr>
        </p:nvSpPr>
        <p:spPr/>
        <p:txBody>
          <a:bodyPr/>
          <a:lstStyle/>
          <a:p>
            <a:fld id="{81304749-C1B2-684D-B9E9-43686D8D1F70}" type="slidenum">
              <a:rPr lang="en-US" smtClean="0"/>
              <a:pPr/>
              <a:t>9</a:t>
            </a:fld>
            <a:endParaRPr lang="en-US" dirty="0"/>
          </a:p>
        </p:txBody>
      </p:sp>
      <p:sp>
        <p:nvSpPr>
          <p:cNvPr id="10" name="Rectangle: Rounded Corners 12">
            <a:extLst>
              <a:ext uri="{FF2B5EF4-FFF2-40B4-BE49-F238E27FC236}">
                <a16:creationId xmlns:a16="http://schemas.microsoft.com/office/drawing/2014/main" id="{397C850F-14BB-9607-6A7E-CF26CA6B056C}"/>
              </a:ext>
            </a:extLst>
          </p:cNvPr>
          <p:cNvSpPr/>
          <p:nvPr/>
        </p:nvSpPr>
        <p:spPr>
          <a:xfrm>
            <a:off x="1432596" y="4438446"/>
            <a:ext cx="10140903" cy="1887838"/>
          </a:xfrm>
          <a:prstGeom prst="round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Rounded Corners 147">
            <a:extLst>
              <a:ext uri="{FF2B5EF4-FFF2-40B4-BE49-F238E27FC236}">
                <a16:creationId xmlns:a16="http://schemas.microsoft.com/office/drawing/2014/main" id="{79939EE5-F43F-EE47-0D87-228EDE0539E3}"/>
              </a:ext>
            </a:extLst>
          </p:cNvPr>
          <p:cNvSpPr/>
          <p:nvPr/>
        </p:nvSpPr>
        <p:spPr>
          <a:xfrm>
            <a:off x="3035688" y="4582587"/>
            <a:ext cx="8394912" cy="560912"/>
          </a:xfrm>
          <a:prstGeom prst="roundRect">
            <a:avLst>
              <a:gd name="adj" fmla="val 0"/>
            </a:avLst>
          </a:prstGeom>
          <a:solidFill>
            <a:schemeClr val="bg1">
              <a:lumMod val="5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5" name="Rectangle: Rounded Corners 118">
            <a:extLst>
              <a:ext uri="{FF2B5EF4-FFF2-40B4-BE49-F238E27FC236}">
                <a16:creationId xmlns:a16="http://schemas.microsoft.com/office/drawing/2014/main" id="{BE8376C6-AE09-406D-287E-B0F552E14424}"/>
              </a:ext>
            </a:extLst>
          </p:cNvPr>
          <p:cNvSpPr/>
          <p:nvPr/>
        </p:nvSpPr>
        <p:spPr>
          <a:xfrm>
            <a:off x="2958888" y="4638299"/>
            <a:ext cx="8394912" cy="595679"/>
          </a:xfrm>
          <a:prstGeom prst="roundRect">
            <a:avLst>
              <a:gd name="adj" fmla="val 0"/>
            </a:avLst>
          </a:prstGeom>
          <a:solidFill>
            <a:schemeClr val="bg1">
              <a:lumMod val="95000"/>
            </a:schemeClr>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 name="Rounded Rectangle 13">
            <a:extLst>
              <a:ext uri="{FF2B5EF4-FFF2-40B4-BE49-F238E27FC236}">
                <a16:creationId xmlns:a16="http://schemas.microsoft.com/office/drawing/2014/main" id="{FD56565A-0EA5-C87F-7A3A-52379250F265}"/>
              </a:ext>
            </a:extLst>
          </p:cNvPr>
          <p:cNvSpPr/>
          <p:nvPr/>
        </p:nvSpPr>
        <p:spPr>
          <a:xfrm>
            <a:off x="7421363" y="4740367"/>
            <a:ext cx="3881991" cy="389271"/>
          </a:xfrm>
          <a:prstGeom prst="roundRect">
            <a:avLst>
              <a:gd name="adj" fmla="val 26663"/>
            </a:avLst>
          </a:prstGeom>
          <a:solidFill>
            <a:srgbClr val="75BDA7">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ounded Rectangle 18">
            <a:extLst>
              <a:ext uri="{FF2B5EF4-FFF2-40B4-BE49-F238E27FC236}">
                <a16:creationId xmlns:a16="http://schemas.microsoft.com/office/drawing/2014/main" id="{A78AE4CC-5A50-85B3-A1EE-5AF530BF84BC}"/>
              </a:ext>
            </a:extLst>
          </p:cNvPr>
          <p:cNvSpPr/>
          <p:nvPr/>
        </p:nvSpPr>
        <p:spPr>
          <a:xfrm>
            <a:off x="3035688" y="4754229"/>
            <a:ext cx="3435942" cy="389271"/>
          </a:xfrm>
          <a:prstGeom prst="roundRect">
            <a:avLst>
              <a:gd name="adj" fmla="val 26663"/>
            </a:avLst>
          </a:prstGeom>
          <a:solidFill>
            <a:srgbClr val="3494BA">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TextBox 21">
            <a:extLst>
              <a:ext uri="{FF2B5EF4-FFF2-40B4-BE49-F238E27FC236}">
                <a16:creationId xmlns:a16="http://schemas.microsoft.com/office/drawing/2014/main" id="{3A060D9E-25E3-7200-9994-700234294373}"/>
              </a:ext>
            </a:extLst>
          </p:cNvPr>
          <p:cNvSpPr txBox="1"/>
          <p:nvPr/>
        </p:nvSpPr>
        <p:spPr>
          <a:xfrm>
            <a:off x="3065073" y="4687253"/>
            <a:ext cx="337717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Motion </a:t>
            </a:r>
            <a:r>
              <a:rPr lang="en-US" sz="2800" b="1" kern="0" dirty="0">
                <a:solidFill>
                  <a:prstClr val="black"/>
                </a:solidFill>
                <a:latin typeface="Montserrat" panose="00000500000000000000" pitchFamily="2" charset="0"/>
                <a:cs typeface="Courier New" panose="02070309020205020404" pitchFamily="49" charset="0"/>
              </a:rPr>
              <a:t>Detected</a:t>
            </a:r>
            <a:endPar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endParaRPr>
          </a:p>
        </p:txBody>
      </p:sp>
      <p:sp>
        <p:nvSpPr>
          <p:cNvPr id="23" name="TextBox 22">
            <a:extLst>
              <a:ext uri="{FF2B5EF4-FFF2-40B4-BE49-F238E27FC236}">
                <a16:creationId xmlns:a16="http://schemas.microsoft.com/office/drawing/2014/main" id="{79B7CA7A-303E-4083-3109-95777EC1BA24}"/>
              </a:ext>
            </a:extLst>
          </p:cNvPr>
          <p:cNvSpPr txBox="1"/>
          <p:nvPr/>
        </p:nvSpPr>
        <p:spPr>
          <a:xfrm>
            <a:off x="7538736" y="4706632"/>
            <a:ext cx="364724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Montserrat" panose="00000500000000000000" pitchFamily="2" charset="0"/>
                <a:cs typeface="Courier New" panose="02070309020205020404" pitchFamily="49" charset="0"/>
              </a:rPr>
              <a:t>Unlock Front Door</a:t>
            </a:r>
          </a:p>
        </p:txBody>
      </p:sp>
      <p:sp>
        <p:nvSpPr>
          <p:cNvPr id="13" name="TextBox 12">
            <a:extLst>
              <a:ext uri="{FF2B5EF4-FFF2-40B4-BE49-F238E27FC236}">
                <a16:creationId xmlns:a16="http://schemas.microsoft.com/office/drawing/2014/main" id="{1E9E17E6-E5D5-C09E-DFB9-881CCAFA9A80}"/>
              </a:ext>
            </a:extLst>
          </p:cNvPr>
          <p:cNvSpPr txBox="1"/>
          <p:nvPr/>
        </p:nvSpPr>
        <p:spPr>
          <a:xfrm>
            <a:off x="1364205" y="4446162"/>
            <a:ext cx="1616242" cy="1005403"/>
          </a:xfrm>
          <a:prstGeom prst="rect">
            <a:avLst/>
          </a:prstGeom>
          <a:noFill/>
        </p:spPr>
        <p:txBody>
          <a:bodyPr wrap="square" rtlCol="0">
            <a:spAutoFit/>
          </a:bodyP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Smart</a:t>
            </a:r>
            <a:endParaRPr lang="en-US" sz="2800" kern="0" dirty="0">
              <a:solidFill>
                <a:prstClr val="black"/>
              </a:solidFill>
              <a:latin typeface="Montserrat" panose="00000500000000000000" pitchFamily="2" charset="0"/>
              <a:cs typeface="Segoe UI" panose="020B0502040204020203" pitchFamily="34" charset="0"/>
            </a:endParaRPr>
          </a:p>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Montserrat" panose="00000500000000000000" pitchFamily="2" charset="0"/>
                <a:cs typeface="Segoe UI" panose="020B0502040204020203" pitchFamily="34" charset="0"/>
              </a:rPr>
              <a:t>App</a:t>
            </a:r>
          </a:p>
        </p:txBody>
      </p:sp>
      <p:sp>
        <p:nvSpPr>
          <p:cNvPr id="28" name="TextBox 27">
            <a:extLst>
              <a:ext uri="{FF2B5EF4-FFF2-40B4-BE49-F238E27FC236}">
                <a16:creationId xmlns:a16="http://schemas.microsoft.com/office/drawing/2014/main" id="{D152453E-59F5-3DF1-182B-AC8BA765A197}"/>
              </a:ext>
            </a:extLst>
          </p:cNvPr>
          <p:cNvSpPr txBox="1"/>
          <p:nvPr/>
        </p:nvSpPr>
        <p:spPr>
          <a:xfrm>
            <a:off x="4404157" y="5710019"/>
            <a:ext cx="4992271"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Smart Home Platform </a:t>
            </a:r>
            <a:endParaRPr lang="en-US" sz="3600" dirty="0">
              <a:latin typeface="Segoe UI" panose="020B0502040204020203" pitchFamily="34" charset="0"/>
              <a:cs typeface="Segoe UI" panose="020B0502040204020203" pitchFamily="34" charset="0"/>
            </a:endParaRPr>
          </a:p>
        </p:txBody>
      </p:sp>
      <p:sp>
        <p:nvSpPr>
          <p:cNvPr id="34" name="Rectangle: Rounded Corners 12">
            <a:extLst>
              <a:ext uri="{FF2B5EF4-FFF2-40B4-BE49-F238E27FC236}">
                <a16:creationId xmlns:a16="http://schemas.microsoft.com/office/drawing/2014/main" id="{25EE7DE3-70BB-1D97-E9B0-D0CADC56F644}"/>
              </a:ext>
            </a:extLst>
          </p:cNvPr>
          <p:cNvSpPr/>
          <p:nvPr/>
        </p:nvSpPr>
        <p:spPr>
          <a:xfrm>
            <a:off x="4155171" y="1981787"/>
            <a:ext cx="7198629" cy="1887838"/>
          </a:xfrm>
          <a:prstGeom prst="roundRect">
            <a:avLst/>
          </a:prstGeom>
          <a:solidFill>
            <a:schemeClr val="bg2">
              <a:lumMod val="9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7953E83B-9FAD-7207-276F-A4FFF114473A}"/>
              </a:ext>
            </a:extLst>
          </p:cNvPr>
          <p:cNvSpPr txBox="1"/>
          <p:nvPr/>
        </p:nvSpPr>
        <p:spPr>
          <a:xfrm>
            <a:off x="4237702" y="2265662"/>
            <a:ext cx="1254216" cy="400110"/>
          </a:xfrm>
          <a:prstGeom prst="rect">
            <a:avLst/>
          </a:prstGeom>
          <a:noFill/>
        </p:spPr>
        <p:txBody>
          <a:bodyPr wrap="square" rtlCol="0">
            <a:spAutoFit/>
          </a:bodyPr>
          <a:lstStyle/>
          <a:p>
            <a:r>
              <a:rPr lang="en-US" sz="2000" b="1" dirty="0">
                <a:latin typeface="Montserrat" pitchFamily="2" charset="77"/>
              </a:rPr>
              <a:t>Policies</a:t>
            </a:r>
          </a:p>
        </p:txBody>
      </p:sp>
      <p:cxnSp>
        <p:nvCxnSpPr>
          <p:cNvPr id="47" name="Elbow Connector 46">
            <a:extLst>
              <a:ext uri="{FF2B5EF4-FFF2-40B4-BE49-F238E27FC236}">
                <a16:creationId xmlns:a16="http://schemas.microsoft.com/office/drawing/2014/main" id="{B8D6EEAC-2F74-E0DD-2987-8EC6F8692C9F}"/>
              </a:ext>
            </a:extLst>
          </p:cNvPr>
          <p:cNvCxnSpPr>
            <a:cxnSpLocks/>
          </p:cNvCxnSpPr>
          <p:nvPr/>
        </p:nvCxnSpPr>
        <p:spPr>
          <a:xfrm flipV="1">
            <a:off x="6478170" y="3701707"/>
            <a:ext cx="316738" cy="1232139"/>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A87C26-3782-9E68-5875-948EFD01B60A}"/>
              </a:ext>
            </a:extLst>
          </p:cNvPr>
          <p:cNvCxnSpPr>
            <a:cxnSpLocks/>
          </p:cNvCxnSpPr>
          <p:nvPr/>
        </p:nvCxnSpPr>
        <p:spPr>
          <a:xfrm flipV="1">
            <a:off x="6788368" y="2746814"/>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54" name="Straight Connector 53">
            <a:extLst>
              <a:ext uri="{FF2B5EF4-FFF2-40B4-BE49-F238E27FC236}">
                <a16:creationId xmlns:a16="http://schemas.microsoft.com/office/drawing/2014/main" id="{3EBFAE60-A982-30B8-6A99-88A54E6C4475}"/>
              </a:ext>
            </a:extLst>
          </p:cNvPr>
          <p:cNvCxnSpPr>
            <a:cxnSpLocks/>
          </p:cNvCxnSpPr>
          <p:nvPr/>
        </p:nvCxnSpPr>
        <p:spPr>
          <a:xfrm>
            <a:off x="7035875" y="2746814"/>
            <a:ext cx="0" cy="599325"/>
          </a:xfrm>
          <a:prstGeom prst="line">
            <a:avLst/>
          </a:prstGeom>
          <a:noFill/>
          <a:ln w="38100" cap="flat" cmpd="sng" algn="ctr">
            <a:solidFill>
              <a:sysClr val="windowText" lastClr="000000"/>
            </a:solidFill>
            <a:prstDash val="solid"/>
            <a:miter lim="800000"/>
            <a:headEnd type="none" w="lg" len="lg"/>
            <a:tailEnd type="stealth" w="lg" len="lg"/>
          </a:ln>
          <a:effectLst/>
        </p:spPr>
      </p:cxnSp>
      <p:cxnSp>
        <p:nvCxnSpPr>
          <p:cNvPr id="62" name="Elbow Connector 61">
            <a:extLst>
              <a:ext uri="{FF2B5EF4-FFF2-40B4-BE49-F238E27FC236}">
                <a16:creationId xmlns:a16="http://schemas.microsoft.com/office/drawing/2014/main" id="{EE44AC05-2A98-AD7B-B7BB-37FCE8D456AE}"/>
              </a:ext>
            </a:extLst>
          </p:cNvPr>
          <p:cNvCxnSpPr>
            <a:cxnSpLocks/>
            <a:endCxn id="16" idx="1"/>
          </p:cNvCxnSpPr>
          <p:nvPr/>
        </p:nvCxnSpPr>
        <p:spPr>
          <a:xfrm rot="16200000" flipH="1">
            <a:off x="6619480" y="4133120"/>
            <a:ext cx="1218278" cy="38548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DBE7E6F-EDED-44AC-9C77-60483763C12D}"/>
              </a:ext>
            </a:extLst>
          </p:cNvPr>
          <p:cNvSpPr/>
          <p:nvPr/>
        </p:nvSpPr>
        <p:spPr>
          <a:xfrm>
            <a:off x="5574448" y="2150649"/>
            <a:ext cx="5682754" cy="5823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Deny unlocking front door, if user is not at home</a:t>
            </a:r>
          </a:p>
        </p:txBody>
      </p:sp>
      <p:sp>
        <p:nvSpPr>
          <p:cNvPr id="76" name="Rounded Rectangle 75">
            <a:extLst>
              <a:ext uri="{FF2B5EF4-FFF2-40B4-BE49-F238E27FC236}">
                <a16:creationId xmlns:a16="http://schemas.microsoft.com/office/drawing/2014/main" id="{BADDB4CF-2ECF-7752-AAB7-745CBEC7922B}"/>
              </a:ext>
            </a:extLst>
          </p:cNvPr>
          <p:cNvSpPr/>
          <p:nvPr/>
        </p:nvSpPr>
        <p:spPr>
          <a:xfrm>
            <a:off x="5741100" y="3357195"/>
            <a:ext cx="2318383" cy="34566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ontserrat" pitchFamily="2" charset="77"/>
                <a:ea typeface="Open Sans" panose="020B0606030504020204" pitchFamily="34" charset="0"/>
                <a:cs typeface="Times New Roman" panose="02020603050405020304" pitchFamily="18" charset="0"/>
              </a:rPr>
              <a:t>Policy Enforcer</a:t>
            </a:r>
          </a:p>
        </p:txBody>
      </p:sp>
      <p:sp>
        <p:nvSpPr>
          <p:cNvPr id="84" name="TextBox 83">
            <a:extLst>
              <a:ext uri="{FF2B5EF4-FFF2-40B4-BE49-F238E27FC236}">
                <a16:creationId xmlns:a16="http://schemas.microsoft.com/office/drawing/2014/main" id="{83183A2E-0C9F-84AE-9557-B8280F510479}"/>
              </a:ext>
            </a:extLst>
          </p:cNvPr>
          <p:cNvSpPr txBox="1"/>
          <p:nvPr/>
        </p:nvSpPr>
        <p:spPr>
          <a:xfrm>
            <a:off x="6601153" y="1596327"/>
            <a:ext cx="194330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IoT Defense</a:t>
            </a:r>
          </a:p>
        </p:txBody>
      </p:sp>
      <p:sp>
        <p:nvSpPr>
          <p:cNvPr id="85" name="TextBox 84">
            <a:extLst>
              <a:ext uri="{FF2B5EF4-FFF2-40B4-BE49-F238E27FC236}">
                <a16:creationId xmlns:a16="http://schemas.microsoft.com/office/drawing/2014/main" id="{E0557342-B2CD-8834-E7D6-04F723E33017}"/>
              </a:ext>
            </a:extLst>
          </p:cNvPr>
          <p:cNvSpPr txBox="1"/>
          <p:nvPr/>
        </p:nvSpPr>
        <p:spPr>
          <a:xfrm>
            <a:off x="1818920" y="5842902"/>
            <a:ext cx="2060302" cy="400110"/>
          </a:xfrm>
          <a:prstGeom prst="rect">
            <a:avLst/>
          </a:prstGeom>
          <a:solidFill>
            <a:schemeClr val="bg1"/>
          </a:solidFill>
          <a:ln w="19050">
            <a:solidFill>
              <a:schemeClr val="dk1"/>
            </a:solidFill>
          </a:ln>
        </p:spPr>
        <p:txBody>
          <a:bodyPr wrap="square" rtlCol="0">
            <a:spAutoFit/>
          </a:bodyPr>
          <a:lstStyle/>
          <a:p>
            <a:pPr algn="ctr"/>
            <a:r>
              <a:rPr lang="en-US" sz="2000" dirty="0" err="1">
                <a:latin typeface="Times New Roman" panose="02020603050405020304" pitchFamily="18" charset="0"/>
                <a:ea typeface="Open Sans" panose="020B0606030504020204" pitchFamily="34" charset="0"/>
                <a:cs typeface="Times New Roman" panose="02020603050405020304" pitchFamily="18" charset="0"/>
              </a:rPr>
              <a:t>HomeMode</a:t>
            </a:r>
            <a:r>
              <a:rPr lang="en-US" sz="2000" dirty="0">
                <a:latin typeface="Times New Roman" panose="02020603050405020304" pitchFamily="18" charset="0"/>
                <a:ea typeface="Open Sans" panose="020B0606030504020204" pitchFamily="34" charset="0"/>
                <a:cs typeface="Times New Roman" panose="02020603050405020304" pitchFamily="18" charset="0"/>
              </a:rPr>
              <a:t>=OFF</a:t>
            </a:r>
          </a:p>
        </p:txBody>
      </p:sp>
      <p:pic>
        <p:nvPicPr>
          <p:cNvPr id="86" name="Graphic 85" descr="Badge Tick1 with solid fill">
            <a:extLst>
              <a:ext uri="{FF2B5EF4-FFF2-40B4-BE49-F238E27FC236}">
                <a16:creationId xmlns:a16="http://schemas.microsoft.com/office/drawing/2014/main" id="{C55E5CA5-7E4F-2400-DAC3-7E84BA005B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587" y="3951868"/>
            <a:ext cx="507218" cy="507218"/>
          </a:xfrm>
          <a:prstGeom prst="rect">
            <a:avLst/>
          </a:prstGeom>
        </p:spPr>
      </p:pic>
      <p:grpSp>
        <p:nvGrpSpPr>
          <p:cNvPr id="18" name="Group 17">
            <a:extLst>
              <a:ext uri="{FF2B5EF4-FFF2-40B4-BE49-F238E27FC236}">
                <a16:creationId xmlns:a16="http://schemas.microsoft.com/office/drawing/2014/main" id="{4A7CC21C-D12A-B740-233D-B16201529E29}"/>
              </a:ext>
            </a:extLst>
          </p:cNvPr>
          <p:cNvGrpSpPr/>
          <p:nvPr/>
        </p:nvGrpSpPr>
        <p:grpSpPr>
          <a:xfrm>
            <a:off x="838199" y="2063288"/>
            <a:ext cx="1208233" cy="914400"/>
            <a:chOff x="9226314" y="573789"/>
            <a:chExt cx="1208233" cy="914400"/>
          </a:xfrm>
        </p:grpSpPr>
        <p:pic>
          <p:nvPicPr>
            <p:cNvPr id="4" name="Graphic 3" descr="Exit with solid fill">
              <a:extLst>
                <a:ext uri="{FF2B5EF4-FFF2-40B4-BE49-F238E27FC236}">
                  <a16:creationId xmlns:a16="http://schemas.microsoft.com/office/drawing/2014/main" id="{126F13C3-8D0C-67D2-6783-4E784A1A14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6314" y="573789"/>
              <a:ext cx="914400" cy="914400"/>
            </a:xfrm>
            <a:prstGeom prst="rect">
              <a:avLst/>
            </a:prstGeom>
          </p:spPr>
        </p:pic>
        <p:pic>
          <p:nvPicPr>
            <p:cNvPr id="6" name="Graphic 5" descr="Walk with solid fill">
              <a:extLst>
                <a:ext uri="{FF2B5EF4-FFF2-40B4-BE49-F238E27FC236}">
                  <a16:creationId xmlns:a16="http://schemas.microsoft.com/office/drawing/2014/main" id="{45CB9F3F-899A-208A-6E64-E401351BB0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46880" y="796961"/>
              <a:ext cx="587667" cy="587667"/>
            </a:xfrm>
            <a:prstGeom prst="rect">
              <a:avLst/>
            </a:prstGeom>
          </p:spPr>
        </p:pic>
      </p:grpSp>
      <p:pic>
        <p:nvPicPr>
          <p:cNvPr id="12" name="Graphic 11" descr="Puppy 2 with solid fill">
            <a:extLst>
              <a:ext uri="{FF2B5EF4-FFF2-40B4-BE49-F238E27FC236}">
                <a16:creationId xmlns:a16="http://schemas.microsoft.com/office/drawing/2014/main" id="{15D7FE76-8066-7297-6E63-510A096610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4520" y="3165619"/>
            <a:ext cx="914400" cy="914400"/>
          </a:xfrm>
          <a:prstGeom prst="rect">
            <a:avLst/>
          </a:prstGeom>
        </p:spPr>
      </p:pic>
      <p:sp>
        <p:nvSpPr>
          <p:cNvPr id="11" name="TextBox 10">
            <a:extLst>
              <a:ext uri="{FF2B5EF4-FFF2-40B4-BE49-F238E27FC236}">
                <a16:creationId xmlns:a16="http://schemas.microsoft.com/office/drawing/2014/main" id="{5D17D7AD-2AFE-28F4-F909-B05EB107EC22}"/>
              </a:ext>
            </a:extLst>
          </p:cNvPr>
          <p:cNvSpPr txBox="1"/>
          <p:nvPr/>
        </p:nvSpPr>
        <p:spPr>
          <a:xfrm>
            <a:off x="2158902" y="1618976"/>
            <a:ext cx="2613614" cy="707886"/>
          </a:xfrm>
          <a:prstGeom prst="rect">
            <a:avLst/>
          </a:prstGeom>
          <a:noFill/>
        </p:spPr>
        <p:txBody>
          <a:bodyPr wrap="square" rtlCol="0">
            <a:spAutoFit/>
          </a:body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External to platform</a:t>
            </a:r>
          </a:p>
          <a:p>
            <a:pPr marL="231775" indent="-231775">
              <a:buFont typeface="Arial" panose="020B0604020202020204" pitchFamily="34" charset="0"/>
              <a:buChar char="•"/>
              <a:tabLst>
                <a:tab pos="682625" algn="l"/>
              </a:tabLst>
            </a:pPr>
            <a:r>
              <a:rPr lang="en-US" sz="2000" dirty="0">
                <a:latin typeface="Times New Roman" panose="02020603050405020304" pitchFamily="18" charset="0"/>
                <a:ea typeface="Open Sans" panose="020B0606030504020204" pitchFamily="34" charset="0"/>
                <a:cs typeface="Times New Roman" panose="02020603050405020304" pitchFamily="18" charset="0"/>
              </a:rPr>
              <a:t>IoTGuard</a:t>
            </a:r>
          </a:p>
        </p:txBody>
      </p:sp>
    </p:spTree>
    <p:extLst>
      <p:ext uri="{BB962C8B-B14F-4D97-AF65-F5344CB8AC3E}">
        <p14:creationId xmlns:p14="http://schemas.microsoft.com/office/powerpoint/2010/main" val="21418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18797</TotalTime>
  <Words>3156</Words>
  <Application>Microsoft Macintosh PowerPoint</Application>
  <PresentationFormat>Widescreen</PresentationFormat>
  <Paragraphs>357</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Wingdings</vt:lpstr>
      <vt:lpstr>Segoe UI</vt:lpstr>
      <vt:lpstr>Arial</vt:lpstr>
      <vt:lpstr>Times New Roman</vt:lpstr>
      <vt:lpstr>Montserrat</vt:lpstr>
      <vt:lpstr>Calibri</vt:lpstr>
      <vt:lpstr>Segoe UI Semibold</vt:lpstr>
      <vt:lpstr>Cambria Math</vt:lpstr>
      <vt:lpstr>Office Theme</vt:lpstr>
      <vt:lpstr>VetIoT: On Vetting IoT Defenses Enforcing Policies at Runtime </vt:lpstr>
      <vt:lpstr>Soaring Demand for Smart Homes</vt:lpstr>
      <vt:lpstr>Smart Home Systems</vt:lpstr>
      <vt:lpstr>Smart Home Systems</vt:lpstr>
      <vt:lpstr>Smart Home Defenses</vt:lpstr>
      <vt:lpstr>Policy Enforcing Defense</vt:lpstr>
      <vt:lpstr>Policy Enforcing Defense</vt:lpstr>
      <vt:lpstr>Defenses are Under-Evaluated</vt:lpstr>
      <vt:lpstr>Bypassing Policy Enforcement</vt:lpstr>
      <vt:lpstr>PowerPoint Presentation</vt:lpstr>
      <vt:lpstr>PowerPoint Presentation</vt:lpstr>
      <vt:lpstr>VetIoT: Automatic Evaluation Platform</vt:lpstr>
      <vt:lpstr>PowerPoint Presentation</vt:lpstr>
      <vt:lpstr>Automated Outcome Inspection</vt:lpstr>
      <vt:lpstr>Comparator of VetIoT</vt:lpstr>
      <vt:lpstr>Evaluation of VetIoT</vt:lpstr>
      <vt:lpstr>Fidelity Testing</vt:lpstr>
      <vt:lpstr>Differential Testing</vt:lpstr>
      <vt:lpstr>Case Study: Efficacy Depends on Policy Selection </vt:lpstr>
      <vt:lpstr>Summary</vt:lpstr>
      <vt:lpstr>PowerPoint Presentation</vt:lpstr>
      <vt:lpstr>References</vt:lpstr>
      <vt:lpstr>Stress Testing ExPAT</vt:lpstr>
      <vt:lpstr>Stress Testing PatrIoT</vt:lpstr>
      <vt:lpstr>Stress Testing IoTGuard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module to create and test IoT testbeds automatically.</dc:title>
  <dc:creator>Akib Jawad Nafis</dc:creator>
  <cp:lastModifiedBy>Akib Jawad Nafis</cp:lastModifiedBy>
  <cp:revision>81</cp:revision>
  <cp:lastPrinted>2023-09-25T14:46:17Z</cp:lastPrinted>
  <dcterms:created xsi:type="dcterms:W3CDTF">2022-04-19T22:07:33Z</dcterms:created>
  <dcterms:modified xsi:type="dcterms:W3CDTF">2023-10-03T13:20:17Z</dcterms:modified>
</cp:coreProperties>
</file>