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4" r:id="rId6"/>
    <p:sldId id="271" r:id="rId7"/>
    <p:sldId id="270" r:id="rId8"/>
    <p:sldId id="268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62" r:id="rId17"/>
    <p:sldId id="265" r:id="rId18"/>
    <p:sldId id="279" r:id="rId19"/>
    <p:sldId id="281" r:id="rId20"/>
    <p:sldId id="280" r:id="rId21"/>
    <p:sldId id="282" r:id="rId22"/>
    <p:sldId id="283" r:id="rId23"/>
    <p:sldId id="284" r:id="rId24"/>
    <p:sldId id="285" r:id="rId25"/>
    <p:sldId id="287" r:id="rId26"/>
    <p:sldId id="263" r:id="rId27"/>
    <p:sldId id="267" r:id="rId28"/>
    <p:sldId id="266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46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25D04-AD2D-0E86-BED4-B1892A169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14FCA-E694-B2C8-4D7B-A7D81BE37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ECA76-FB15-73DE-47B5-229B0677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D6BC-76B5-FAA3-0869-40F770B2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F395-7CBD-95C6-1A95-1607CD6A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8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91FB-E324-E821-0C41-3F8A2A5F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ED0B7-2F20-666F-8F1F-EE95E42FA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FB24A-C0D3-5292-F404-4EA6C12C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A0FCA-D118-2F45-B9C4-8E660645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61040-0234-B518-6A21-996A8E70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7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EA829-D29D-775E-E665-2E57ADE64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59874-BB94-F2EC-316C-EDB1ADE8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8B30B-165D-4E23-C039-5EF5B666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8F62B-00E8-1327-7EA2-BCC34B76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B0CD7-B7DC-026C-F80A-325DE7C5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9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BCC2-4924-6445-7647-024C7739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C4CCF-8B65-0FC4-EF2C-B4D63C01C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70278-C978-6D8F-74F5-86343DB8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B007-ACC5-310D-15EF-B9D33C2A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C3BA9-C97C-DB81-D768-329729A9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6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E7A7-1D72-C535-9CCF-DD35718A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3398D-2DD4-DAD1-4D0A-B86EC78E2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AC811-EEE8-5C2D-6369-0901966A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D94B-632F-894A-5E6B-06925AD1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2B02-58D1-6101-8A53-5800DBE3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7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5BBA-4FC9-CFE3-1E5C-FF9CA91F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2DB6D-0810-BD8A-D11F-10FF4B748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50B55-53B4-D46C-42D9-0A487F2C7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E9AE6-508F-DD55-C17C-87BACFC1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05ABD-9C77-1203-0207-FACF0E8B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C815E-6355-A5D4-453F-FAED023F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0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1A52-AE15-9B82-A433-4CDDE046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862CB-DF44-6F91-F44C-F1F22CCA3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79E47-BB90-89AE-00C7-3FE8FAE60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19E68-63EA-D5A9-393D-08853EA4C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0D840-EAF4-E5E1-25C2-C40BE5392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F415-2B03-75D8-2204-559C11F5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A75F1-2882-BBE9-FEF6-249F819D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59218-C2E8-B477-55AE-BD5B8093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3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F10A-1C5C-255C-E6B3-3AF3B830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08C69-0CA9-B29B-AE90-5936FEF4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D8F6A-C279-325B-846C-F62325AC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4EDC4-EABA-2CCD-C239-E3112C29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4F278-1032-9ECE-8396-73496839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540D0-5EB6-EF1C-2D0F-71E827A5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0EBB2-D58A-727D-EFE0-6A269828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8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E58CD-1F7D-59B7-01F3-7091209D1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4F621-C683-91AC-3108-6C33B0F6A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2BD74-CC5F-74F5-C184-805E76641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9BB33-C213-E7A8-7EEF-6BACF58AF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73DB4-0371-8959-0EB8-62CDB333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C1E93-4DA0-5822-26FA-3E204582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7FF9-0596-2437-0C8B-82449CA4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1C323-BD06-7BD2-ABD4-84AF55AB5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E5470-5F45-336A-66D0-B364291DE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66D87-610F-706A-6F56-3A5848A8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B0346-6CF6-B830-6680-A3CFC2A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0E73D-3CBC-A8A3-616A-BB29EE978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0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D99FC-E3D9-5D4B-069B-A710B6F4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EA8E8-1855-F8F9-3167-B485570DC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2CAB-6B58-2CD4-D751-8371F1939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32A4C0E-851F-F643-A680-7551B36D02FD}" type="datetimeFigureOut">
              <a:rPr lang="en-US" smtClean="0"/>
              <a:pPr/>
              <a:t>12/13/23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664CB-152F-2D93-2B39-C3623335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01042-E77C-6DDF-DD8F-7CB86F7AA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391D7DF1-BD2C-C640-94F3-80A9109448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0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B612-00C0-AC2D-368D-78E4B4B11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Bypassing Tunnels: Leaking VPN Client Traffic by Abusing Routing Tables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362D4-4634-EE42-BA65-558AA7642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effectLst/>
                <a:cs typeface="Times New Roman" panose="02020603050405020304" pitchFamily="18" charset="0"/>
              </a:rPr>
              <a:t>Nian</a:t>
            </a:r>
            <a:r>
              <a:rPr 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cs typeface="Times New Roman" panose="02020603050405020304" pitchFamily="18" charset="0"/>
              </a:rPr>
              <a:t>Xue</a:t>
            </a:r>
            <a:r>
              <a:rPr lang="en-US" baseline="30000" dirty="0">
                <a:effectLst/>
                <a:cs typeface="Times New Roman" panose="02020603050405020304" pitchFamily="18" charset="0"/>
              </a:rPr>
              <a:t>*</a:t>
            </a:r>
            <a:r>
              <a:rPr 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cs typeface="Times New Roman" panose="02020603050405020304" pitchFamily="18" charset="0"/>
              </a:rPr>
              <a:t>Yashaswi</a:t>
            </a:r>
            <a:r>
              <a:rPr 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cs typeface="Times New Roman" panose="02020603050405020304" pitchFamily="18" charset="0"/>
              </a:rPr>
              <a:t>Malla</a:t>
            </a:r>
            <a:r>
              <a:rPr lang="en-US" baseline="30000" dirty="0">
                <a:cs typeface="Times New Roman" panose="02020603050405020304" pitchFamily="18" charset="0"/>
              </a:rPr>
              <a:t>+</a:t>
            </a:r>
            <a:r>
              <a:rPr 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cs typeface="Times New Roman" panose="02020603050405020304" pitchFamily="18" charset="0"/>
              </a:rPr>
              <a:t>Zihang</a:t>
            </a:r>
            <a:r>
              <a:rPr lang="en-US" dirty="0">
                <a:effectLst/>
                <a:cs typeface="Times New Roman" panose="02020603050405020304" pitchFamily="18" charset="0"/>
              </a:rPr>
              <a:t> Xia</a:t>
            </a:r>
            <a:r>
              <a:rPr lang="en-US" baseline="30000" dirty="0">
                <a:cs typeface="Times New Roman" panose="02020603050405020304" pitchFamily="18" charset="0"/>
              </a:rPr>
              <a:t>+</a:t>
            </a:r>
            <a:r>
              <a:rPr lang="en-US" dirty="0">
                <a:effectLst/>
                <a:cs typeface="Times New Roman" panose="02020603050405020304" pitchFamily="18" charset="0"/>
              </a:rPr>
              <a:t>, Christina Po ̈</a:t>
            </a:r>
            <a:r>
              <a:rPr lang="en-US" dirty="0" err="1">
                <a:effectLst/>
                <a:cs typeface="Times New Roman" panose="02020603050405020304" pitchFamily="18" charset="0"/>
              </a:rPr>
              <a:t>pper</a:t>
            </a:r>
            <a:r>
              <a:rPr lang="en-US" baseline="30000" dirty="0">
                <a:cs typeface="Times New Roman" panose="02020603050405020304" pitchFamily="18" charset="0"/>
              </a:rPr>
              <a:t>+</a:t>
            </a:r>
            <a:r>
              <a:rPr lang="en-US" dirty="0">
                <a:effectLst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effectLst/>
                <a:cs typeface="Times New Roman" panose="02020603050405020304" pitchFamily="18" charset="0"/>
              </a:rPr>
              <a:t>Mathy</a:t>
            </a:r>
            <a:r>
              <a:rPr 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cs typeface="Times New Roman" panose="02020603050405020304" pitchFamily="18" charset="0"/>
              </a:rPr>
              <a:t>Vanhoef</a:t>
            </a:r>
            <a:r>
              <a:rPr lang="en-US" baseline="30000" dirty="0">
                <a:cs typeface="Times New Roman" panose="02020603050405020304" pitchFamily="18" charset="0"/>
              </a:rPr>
              <a:t>&amp;</a:t>
            </a:r>
            <a:r>
              <a:rPr lang="en-US" dirty="0">
                <a:effectLst/>
                <a:cs typeface="Times New Roman" panose="02020603050405020304" pitchFamily="18" charset="0"/>
              </a:rPr>
              <a:t> </a:t>
            </a:r>
          </a:p>
          <a:p>
            <a:r>
              <a:rPr lang="en-US" i="1" baseline="30000" dirty="0">
                <a:effectLst/>
                <a:cs typeface="Times New Roman" panose="02020603050405020304" pitchFamily="18" charset="0"/>
              </a:rPr>
              <a:t>*</a:t>
            </a:r>
            <a:r>
              <a:rPr lang="en-US" i="1" dirty="0">
                <a:effectLst/>
                <a:cs typeface="Times New Roman" panose="02020603050405020304" pitchFamily="18" charset="0"/>
              </a:rPr>
              <a:t>New York University, </a:t>
            </a:r>
            <a:r>
              <a:rPr lang="en-US" i="1" baseline="30000" dirty="0">
                <a:effectLst/>
                <a:cs typeface="Times New Roman" panose="02020603050405020304" pitchFamily="18" charset="0"/>
              </a:rPr>
              <a:t>+</a:t>
            </a:r>
            <a:r>
              <a:rPr lang="en-US" i="1" dirty="0">
                <a:effectLst/>
                <a:cs typeface="Times New Roman" panose="02020603050405020304" pitchFamily="18" charset="0"/>
              </a:rPr>
              <a:t>New York University Abu Dhabi, </a:t>
            </a:r>
          </a:p>
          <a:p>
            <a:r>
              <a:rPr lang="en-US" i="1" baseline="30000" dirty="0">
                <a:effectLst/>
                <a:cs typeface="Times New Roman" panose="02020603050405020304" pitchFamily="18" charset="0"/>
              </a:rPr>
              <a:t>&amp;</a:t>
            </a:r>
            <a:r>
              <a:rPr lang="en-US" i="1" dirty="0" err="1">
                <a:effectLst/>
                <a:cs typeface="Times New Roman" panose="02020603050405020304" pitchFamily="18" charset="0"/>
              </a:rPr>
              <a:t>imec-DistriNet</a:t>
            </a:r>
            <a:r>
              <a:rPr lang="en-US" i="1" dirty="0">
                <a:effectLst/>
                <a:cs typeface="Times New Roman" panose="02020603050405020304" pitchFamily="18" charset="0"/>
              </a:rPr>
              <a:t>, KU Leuven 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0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97AB-651E-C7AC-A50D-0887249F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Hide.Me</a:t>
            </a:r>
            <a:r>
              <a:rPr lang="en-US" dirty="0"/>
              <a:t>  on iOS and Mac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18CACFD-EDBE-B251-35A7-F1C6D3D4A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14610"/>
            <a:ext cx="7678471" cy="4351338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A8DFCF2-CDA1-DE5C-72EE-7E73B398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60" y="1614610"/>
            <a:ext cx="7575239" cy="43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ABAA-978A-BE38-9C78-88874262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Hide.Me</a:t>
            </a:r>
            <a:r>
              <a:rPr lang="en-US" dirty="0"/>
              <a:t> Windows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2B8A0AC-81B0-5F4A-9E34-52B0622F1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094" y="1787259"/>
            <a:ext cx="5801784" cy="4351338"/>
          </a:xfrm>
        </p:spPr>
      </p:pic>
      <p:pic>
        <p:nvPicPr>
          <p:cNvPr id="7" name="Picture 6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54E34A51-1E15-DF44-DA58-0898A3316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317" y="178726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8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8FB94-16E5-52A2-2551-07882C24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Hotspot Shield on Mac and iOS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35C2CB-C3DF-CAEF-75A2-2C3361C30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8576"/>
            <a:ext cx="7144359" cy="4351338"/>
          </a:xfr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90B3E3F-BD59-76D0-3FCC-8150C5F63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112" y="1409753"/>
            <a:ext cx="2387154" cy="51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72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F3D4-70A8-08E0-74D7-56A2C343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Hotspot Shield on Windows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A6C63CBF-DB11-6906-A921-AA48CCC0E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1781" y="1594788"/>
            <a:ext cx="6530783" cy="4898087"/>
          </a:xfrm>
        </p:spPr>
      </p:pic>
    </p:spTree>
    <p:extLst>
      <p:ext uri="{BB962C8B-B14F-4D97-AF65-F5344CB8AC3E}">
        <p14:creationId xmlns:p14="http://schemas.microsoft.com/office/powerpoint/2010/main" val="215335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6801-A275-1805-FB9A-7FB3BFE0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Hotspot Shield on Android</a:t>
            </a:r>
          </a:p>
        </p:txBody>
      </p:sp>
      <p:pic>
        <p:nvPicPr>
          <p:cNvPr id="5" name="Content Placeholder 4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5533FBD9-2953-F674-201A-23370E9BE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7971" y="1690688"/>
            <a:ext cx="1958102" cy="4351338"/>
          </a:xfr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201950FB-8C6A-6DF8-E057-C89E579C9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929" y="1690688"/>
            <a:ext cx="19581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98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8E7F-F857-F03F-F7B4-95F7F745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VPN Unlimited (Non-Free version) on iOS</a:t>
            </a:r>
          </a:p>
        </p:txBody>
      </p:sp>
      <p:pic>
        <p:nvPicPr>
          <p:cNvPr id="5" name="Content Placeholder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C92AB1C-6895-58F5-A14D-9AE77FD81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0307" y="1758516"/>
            <a:ext cx="2009546" cy="4351338"/>
          </a:xfr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CAF8590B-E7D5-6B1A-21EF-846E822B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089" y="1758517"/>
            <a:ext cx="200954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8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9A37-A29E-C08A-C7C9-EAADCE4D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ServerIP</a:t>
            </a:r>
            <a:r>
              <a:rPr lang="en-US" dirty="0"/>
              <a:t> Attack</a:t>
            </a:r>
          </a:p>
        </p:txBody>
      </p:sp>
      <p:pic>
        <p:nvPicPr>
          <p:cNvPr id="5" name="Content Placeholder 4" descr="A diagram of a network&#10;&#10;Description automatically generated">
            <a:extLst>
              <a:ext uri="{FF2B5EF4-FFF2-40B4-BE49-F238E27FC236}">
                <a16:creationId xmlns:a16="http://schemas.microsoft.com/office/drawing/2014/main" id="{5275D68F-6AB3-F35A-5406-1BA4D001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575" y="1690688"/>
            <a:ext cx="6137749" cy="4351338"/>
          </a:xfrm>
        </p:spPr>
      </p:pic>
    </p:spTree>
    <p:extLst>
      <p:ext uri="{BB962C8B-B14F-4D97-AF65-F5344CB8AC3E}">
        <p14:creationId xmlns:p14="http://schemas.microsoft.com/office/powerpoint/2010/main" val="1448918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9A37-A29E-C08A-C7C9-EAADCE4D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ServerIP</a:t>
            </a:r>
            <a:r>
              <a:rPr lang="en-US" dirty="0"/>
              <a:t> Attack</a:t>
            </a:r>
          </a:p>
        </p:txBody>
      </p:sp>
      <p:pic>
        <p:nvPicPr>
          <p:cNvPr id="7" name="Content Placeholder 6" descr="A diagram of a network&#10;&#10;Description automatically generated">
            <a:extLst>
              <a:ext uri="{FF2B5EF4-FFF2-40B4-BE49-F238E27FC236}">
                <a16:creationId xmlns:a16="http://schemas.microsoft.com/office/drawing/2014/main" id="{45CE8EC6-74E1-EAF5-5016-F8D216642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809" y="1825625"/>
            <a:ext cx="9732381" cy="4351338"/>
          </a:xfrm>
        </p:spPr>
      </p:pic>
    </p:spTree>
    <p:extLst>
      <p:ext uri="{BB962C8B-B14F-4D97-AF65-F5344CB8AC3E}">
        <p14:creationId xmlns:p14="http://schemas.microsoft.com/office/powerpoint/2010/main" val="25089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F39B-29F1-9731-3B69-89F87CFB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50BE0-AD43-CB7D-34D1-A4BEA7D64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custom VPN apps are secure</a:t>
            </a:r>
          </a:p>
          <a:p>
            <a:pPr lvl="1"/>
            <a:r>
              <a:rPr lang="en-US" dirty="0"/>
              <a:t>Do not use DNS to look up the VPN server’s IP address</a:t>
            </a:r>
          </a:p>
          <a:p>
            <a:r>
              <a:rPr lang="en-US" dirty="0"/>
              <a:t>Tested OS built-in VPN clients with various </a:t>
            </a:r>
            <a:r>
              <a:rPr lang="en-US" dirty="0" err="1"/>
              <a:t>vpn</a:t>
            </a:r>
            <a:r>
              <a:rPr lang="en-US" dirty="0"/>
              <a:t> profiles</a:t>
            </a:r>
          </a:p>
          <a:p>
            <a:r>
              <a:rPr lang="en-US" dirty="0"/>
              <a:t>Only VPN Gate was the free VPN provider</a:t>
            </a:r>
          </a:p>
        </p:txBody>
      </p:sp>
    </p:spTree>
    <p:extLst>
      <p:ext uri="{BB962C8B-B14F-4D97-AF65-F5344CB8AC3E}">
        <p14:creationId xmlns:p14="http://schemas.microsoft.com/office/powerpoint/2010/main" val="84368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19F0-A525-2CF6-D623-3F7047DF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Info: VPN profiles</a:t>
            </a:r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2BAC9C5B-41EC-3F79-CF0F-CA7BD06BF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641" y="1780864"/>
            <a:ext cx="3699890" cy="4351338"/>
          </a:xfrm>
        </p:spPr>
      </p:pic>
      <p:pic>
        <p:nvPicPr>
          <p:cNvPr id="7" name="Picture 6" descr="A screenshot of a black phone&#10;&#10;Description automatically generated">
            <a:extLst>
              <a:ext uri="{FF2B5EF4-FFF2-40B4-BE49-F238E27FC236}">
                <a16:creationId xmlns:a16="http://schemas.microsoft.com/office/drawing/2014/main" id="{C1B3BA58-88A8-D16B-EE36-73CADDB73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471" y="1487121"/>
            <a:ext cx="2436097" cy="52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9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76C2-04CF-357C-1EE1-787B1A8B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With VPN</a:t>
            </a:r>
          </a:p>
        </p:txBody>
      </p:sp>
      <p:pic>
        <p:nvPicPr>
          <p:cNvPr id="5" name="Content Placeholder 4" descr="A diagram of a network access&#10;&#10;Description automatically generated">
            <a:extLst>
              <a:ext uri="{FF2B5EF4-FFF2-40B4-BE49-F238E27FC236}">
                <a16:creationId xmlns:a16="http://schemas.microsoft.com/office/drawing/2014/main" id="{183F5279-3017-1742-AE3A-D440CCA8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7027"/>
            <a:ext cx="10515600" cy="34485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A5393-23CA-C5C4-4C87-4C106E7D1A53}"/>
              </a:ext>
            </a:extLst>
          </p:cNvPr>
          <p:cNvSpPr txBox="1"/>
          <p:nvPr/>
        </p:nvSpPr>
        <p:spPr>
          <a:xfrm>
            <a:off x="3383862" y="3429000"/>
            <a:ext cx="3267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Encrypted Internet Traffic  </a:t>
            </a:r>
          </a:p>
        </p:txBody>
      </p:sp>
    </p:spTree>
    <p:extLst>
      <p:ext uri="{BB962C8B-B14F-4D97-AF65-F5344CB8AC3E}">
        <p14:creationId xmlns:p14="http://schemas.microsoft.com/office/powerpoint/2010/main" val="325249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9E5-D6D1-49CC-8639-0E113396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test?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9243A5-A9BD-57D1-B914-1D74154C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78509"/>
          </a:xfrm>
        </p:spPr>
        <p:txBody>
          <a:bodyPr/>
          <a:lstStyle/>
          <a:p>
            <a:pPr marL="0" indent="0">
              <a:buNone/>
            </a:pPr>
            <a:r>
              <a:rPr lang="en-US" u="none" strike="noStrike" dirty="0">
                <a:solidFill>
                  <a:srgbClr val="1F2328"/>
                </a:solidFill>
                <a:effectLst/>
              </a:rPr>
              <a:t>“test whether the VPN client used plaintext DNS to find the VPN server's IP address. To determine this, you can use the Wireshark filter </a:t>
            </a:r>
            <a:r>
              <a:rPr lang="en-US" dirty="0" err="1"/>
              <a:t>dns.a</a:t>
            </a:r>
            <a:r>
              <a:rPr lang="en-US" dirty="0"/>
              <a:t> == $VPN_SERVERIP</a:t>
            </a:r>
            <a:r>
              <a:rPr lang="en-US" u="none" strike="noStrike" dirty="0">
                <a:solidFill>
                  <a:srgbClr val="1F2328"/>
                </a:solidFill>
                <a:effectLst/>
              </a:rPr>
              <a:t>. If you see any results, then the VPN client is highly likely to be vulnerable.”</a:t>
            </a:r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D2566987-429F-A8E2-CA75-C8B1E47FA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616705"/>
              </p:ext>
            </p:extLst>
          </p:nvPr>
        </p:nvGraphicFramePr>
        <p:xfrm>
          <a:off x="2032000" y="3897686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761236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2982263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7117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VPN Client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70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iOS Built-in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VPN 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42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Android Built-in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VPN 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5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Mac Built-in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VPN 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867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62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0FD7-9F1F-1A03-753E-F24D2822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ServerNet</a:t>
            </a:r>
            <a:r>
              <a:rPr lang="en-US" dirty="0"/>
              <a:t> Attack iOS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12CE257-2AE8-1B9A-D64F-A511A5D48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90688"/>
            <a:ext cx="7772400" cy="42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63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0FD7-9F1F-1A03-753E-F24D2822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ServerNet</a:t>
            </a:r>
            <a:r>
              <a:rPr lang="en-US" dirty="0"/>
              <a:t> Attack Mac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ED25C3D-BBB1-03C1-723E-9A8280414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501" y="1825625"/>
            <a:ext cx="7834998" cy="4351338"/>
          </a:xfrm>
        </p:spPr>
      </p:pic>
    </p:spTree>
    <p:extLst>
      <p:ext uri="{BB962C8B-B14F-4D97-AF65-F5344CB8AC3E}">
        <p14:creationId xmlns:p14="http://schemas.microsoft.com/office/powerpoint/2010/main" val="664691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F9294-C8C6-12A5-8B09-D29CE184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ServerNet</a:t>
            </a:r>
            <a:r>
              <a:rPr lang="en-US" dirty="0"/>
              <a:t> Attack Android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0F8AAA-E330-BCA5-B8B9-F979890F5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335" y="1825625"/>
            <a:ext cx="7763329" cy="4351338"/>
          </a:xfrm>
        </p:spPr>
      </p:pic>
    </p:spTree>
    <p:extLst>
      <p:ext uri="{BB962C8B-B14F-4D97-AF65-F5344CB8AC3E}">
        <p14:creationId xmlns:p14="http://schemas.microsoft.com/office/powerpoint/2010/main" val="473316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C0D7-FE2F-F729-E869-37334C1B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FD861-4A61-8E0B-5B99-F0663285F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Tried to reproduce all categories of result from the paper</a:t>
            </a:r>
          </a:p>
          <a:p>
            <a:pPr lvl="1"/>
            <a:r>
              <a:rPr lang="en-US" dirty="0"/>
              <a:t>Leaking</a:t>
            </a:r>
          </a:p>
          <a:p>
            <a:pPr lvl="1"/>
            <a:r>
              <a:rPr lang="en-US" dirty="0"/>
              <a:t>Not Leaking</a:t>
            </a:r>
          </a:p>
          <a:p>
            <a:pPr lvl="1"/>
            <a:r>
              <a:rPr lang="en-US" dirty="0"/>
              <a:t>Conditionally Leaking</a:t>
            </a:r>
          </a:p>
          <a:p>
            <a:pPr lvl="1"/>
            <a:r>
              <a:rPr lang="en-US" dirty="0"/>
              <a:t>Leaking IP but blocking traffics</a:t>
            </a:r>
          </a:p>
          <a:p>
            <a:r>
              <a:rPr lang="en-US" dirty="0"/>
              <a:t>Did complete what was mentioned in the proposal</a:t>
            </a:r>
          </a:p>
          <a:p>
            <a:r>
              <a:rPr lang="en-US" dirty="0"/>
              <a:t>Was not able to complete the DNS spoofing for </a:t>
            </a:r>
            <a:r>
              <a:rPr lang="en-US" dirty="0" err="1"/>
              <a:t>ServerNet</a:t>
            </a:r>
            <a:r>
              <a:rPr lang="en-US" dirty="0"/>
              <a:t> Attacks</a:t>
            </a:r>
          </a:p>
        </p:txBody>
      </p:sp>
    </p:spTree>
    <p:extLst>
      <p:ext uri="{BB962C8B-B14F-4D97-AF65-F5344CB8AC3E}">
        <p14:creationId xmlns:p14="http://schemas.microsoft.com/office/powerpoint/2010/main" val="259978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AD6BD630-D962-2B22-0852-B7BDC6485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9205F-97EB-3093-7BB4-041FFAC6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976F8-B09C-6E49-55BA-CBECF637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0489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194A-5487-3609-1EBB-86E26914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Test Subjects: </a:t>
            </a:r>
            <a:r>
              <a:rPr lang="en-US" dirty="0" err="1"/>
              <a:t>LocalNet</a:t>
            </a:r>
            <a:r>
              <a:rPr lang="en-US" dirty="0"/>
              <a:t>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416A-78F2-5F4A-123F-BB0DC260C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63 VPN Clients</a:t>
            </a:r>
          </a:p>
          <a:p>
            <a:r>
              <a:rPr lang="en-US" dirty="0"/>
              <a:t>42 Android VPN clients</a:t>
            </a:r>
          </a:p>
          <a:p>
            <a:r>
              <a:rPr lang="en-US" dirty="0"/>
              <a:t>46 iOS Clients</a:t>
            </a:r>
          </a:p>
          <a:p>
            <a:r>
              <a:rPr lang="en-US" dirty="0"/>
              <a:t>39 Windows Clients</a:t>
            </a:r>
          </a:p>
          <a:p>
            <a:r>
              <a:rPr lang="en-US" dirty="0"/>
              <a:t>40 MacOS Clients</a:t>
            </a:r>
          </a:p>
          <a:p>
            <a:r>
              <a:rPr lang="en-US" dirty="0"/>
              <a:t>28 Linux Clients</a:t>
            </a:r>
          </a:p>
        </p:txBody>
      </p:sp>
    </p:spTree>
    <p:extLst>
      <p:ext uri="{BB962C8B-B14F-4D97-AF65-F5344CB8AC3E}">
        <p14:creationId xmlns:p14="http://schemas.microsoft.com/office/powerpoint/2010/main" val="4160552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194A-5487-3609-1EBB-86E26914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Test Subjects: </a:t>
            </a:r>
            <a:r>
              <a:rPr lang="en-US" dirty="0" err="1"/>
              <a:t>ServierIPAttacks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416A-78F2-5F4A-123F-BB0DC260C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17 VPN apps </a:t>
            </a:r>
          </a:p>
          <a:p>
            <a:r>
              <a:rPr lang="en-US" dirty="0"/>
              <a:t>10 Android apps</a:t>
            </a:r>
          </a:p>
          <a:p>
            <a:r>
              <a:rPr lang="en-US" dirty="0"/>
              <a:t>5 iOS apps</a:t>
            </a:r>
          </a:p>
          <a:p>
            <a:r>
              <a:rPr lang="en-US" dirty="0"/>
              <a:t>11 Windows apps</a:t>
            </a:r>
          </a:p>
          <a:p>
            <a:r>
              <a:rPr lang="en-US" dirty="0"/>
              <a:t>10 macOS apps</a:t>
            </a:r>
          </a:p>
          <a:p>
            <a:r>
              <a:rPr lang="en-US" dirty="0"/>
              <a:t>17 Linux apps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49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194A-5487-3609-1EBB-86E26914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416A-78F2-5F4A-123F-BB0DC260C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LocalNet</a:t>
            </a:r>
            <a:r>
              <a:rPr lang="en-US" dirty="0"/>
              <a:t> Attacks:</a:t>
            </a:r>
          </a:p>
          <a:p>
            <a:pPr lvl="1"/>
            <a:r>
              <a:rPr lang="en-US" dirty="0"/>
              <a:t>Cisco </a:t>
            </a:r>
            <a:r>
              <a:rPr lang="en-US" dirty="0" err="1"/>
              <a:t>Anyconnect</a:t>
            </a:r>
            <a:r>
              <a:rPr lang="en-US" dirty="0"/>
              <a:t> on Linux, MacOS, iOS, Android (Week 8,9)</a:t>
            </a:r>
          </a:p>
          <a:p>
            <a:pPr lvl="1"/>
            <a:r>
              <a:rPr lang="en-US" dirty="0" err="1"/>
              <a:t>Hide.me</a:t>
            </a:r>
            <a:r>
              <a:rPr lang="en-US" dirty="0"/>
              <a:t> VPN on Linux, MacOS, iOS, Android (Week 10, 11)</a:t>
            </a:r>
          </a:p>
          <a:p>
            <a:pPr lvl="1"/>
            <a:r>
              <a:rPr lang="en-US" dirty="0"/>
              <a:t>OpenVPN cli on Linux (Week 11)</a:t>
            </a:r>
          </a:p>
          <a:p>
            <a:pPr lvl="1"/>
            <a:r>
              <a:rPr lang="en-US" dirty="0"/>
              <a:t>VPN </a:t>
            </a:r>
            <a:r>
              <a:rPr lang="en-US" dirty="0" err="1"/>
              <a:t>hostspot</a:t>
            </a:r>
            <a:r>
              <a:rPr lang="en-US" dirty="0"/>
              <a:t> on macOS (Week 11)</a:t>
            </a:r>
          </a:p>
          <a:p>
            <a:r>
              <a:rPr lang="en-US" dirty="0" err="1"/>
              <a:t>ServerIP</a:t>
            </a:r>
            <a:r>
              <a:rPr lang="en-US" dirty="0"/>
              <a:t> Attacks:</a:t>
            </a:r>
          </a:p>
          <a:p>
            <a:pPr lvl="1"/>
            <a:r>
              <a:rPr lang="en-US" dirty="0"/>
              <a:t>OpenVPN cli on Linux (Week 12, 13)</a:t>
            </a:r>
          </a:p>
          <a:p>
            <a:r>
              <a:rPr lang="en-US" dirty="0"/>
              <a:t>Presentation (Week 13)</a:t>
            </a:r>
          </a:p>
          <a:p>
            <a:r>
              <a:rPr lang="en-US" dirty="0"/>
              <a:t>Demo (Week 14)</a:t>
            </a:r>
          </a:p>
        </p:txBody>
      </p:sp>
    </p:spTree>
    <p:extLst>
      <p:ext uri="{BB962C8B-B14F-4D97-AF65-F5344CB8AC3E}">
        <p14:creationId xmlns:p14="http://schemas.microsoft.com/office/powerpoint/2010/main" val="570925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8B1D-D64C-A3C0-9A58-320A45A37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51406-8FF9-EECE-F0CD-FDD735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0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2A7D-C05A-D363-634F-416846E6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VPN Works?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C780B5-20BC-12BB-3839-7322A8EBB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4030"/>
            <a:ext cx="10515600" cy="1201062"/>
          </a:xfrm>
        </p:spPr>
      </p:pic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3EAC7B72-F9C1-ABCF-8864-3B861C599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398433"/>
            <a:ext cx="10666383" cy="1514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B3EEB-27C6-DB97-0B09-7986A752BDD9}"/>
              </a:ext>
            </a:extLst>
          </p:cNvPr>
          <p:cNvSpPr txBox="1"/>
          <p:nvPr/>
        </p:nvSpPr>
        <p:spPr>
          <a:xfrm>
            <a:off x="8596526" y="3924650"/>
            <a:ext cx="241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ServerNet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65EE7-30A9-B548-9B4B-65AEC71DB5D9}"/>
              </a:ext>
            </a:extLst>
          </p:cNvPr>
          <p:cNvSpPr txBox="1"/>
          <p:nvPr/>
        </p:nvSpPr>
        <p:spPr>
          <a:xfrm>
            <a:off x="6500784" y="4187759"/>
            <a:ext cx="241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EE0E59-BA11-6872-CBE2-39761C871343}"/>
              </a:ext>
            </a:extLst>
          </p:cNvPr>
          <p:cNvCxnSpPr>
            <a:cxnSpLocks/>
          </p:cNvCxnSpPr>
          <p:nvPr/>
        </p:nvCxnSpPr>
        <p:spPr>
          <a:xfrm flipH="1">
            <a:off x="5760138" y="4187759"/>
            <a:ext cx="28363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83AE93-0FFE-5B4F-2B78-C090A6253C77}"/>
              </a:ext>
            </a:extLst>
          </p:cNvPr>
          <p:cNvCxnSpPr>
            <a:cxnSpLocks/>
          </p:cNvCxnSpPr>
          <p:nvPr/>
        </p:nvCxnSpPr>
        <p:spPr>
          <a:xfrm flipH="1">
            <a:off x="5217679" y="4468047"/>
            <a:ext cx="128310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7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73BA-33DF-EB9A-9E32-983382ED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LocalNet</a:t>
            </a:r>
            <a:r>
              <a:rPr lang="en-US" dirty="0"/>
              <a:t> Attack</a:t>
            </a:r>
          </a:p>
        </p:txBody>
      </p:sp>
      <p:pic>
        <p:nvPicPr>
          <p:cNvPr id="5" name="Content Placeholder 4" descr="A diagram of a network&#10;&#10;Description automatically generated">
            <a:extLst>
              <a:ext uri="{FF2B5EF4-FFF2-40B4-BE49-F238E27FC236}">
                <a16:creationId xmlns:a16="http://schemas.microsoft.com/office/drawing/2014/main" id="{D9CC276D-A96D-6998-BDDE-D8733712F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414" y="1690688"/>
            <a:ext cx="6125457" cy="4351338"/>
          </a:xfrm>
        </p:spPr>
      </p:pic>
    </p:spTree>
    <p:extLst>
      <p:ext uri="{BB962C8B-B14F-4D97-AF65-F5344CB8AC3E}">
        <p14:creationId xmlns:p14="http://schemas.microsoft.com/office/powerpoint/2010/main" val="103100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73BA-33DF-EB9A-9E32-983382ED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LocalNet</a:t>
            </a:r>
            <a:r>
              <a:rPr lang="en-US" dirty="0"/>
              <a:t> Attack</a:t>
            </a:r>
          </a:p>
        </p:txBody>
      </p:sp>
      <p:pic>
        <p:nvPicPr>
          <p:cNvPr id="7" name="Content Placeholder 6" descr="A diagram of a network&#10;&#10;Description automatically generated">
            <a:extLst>
              <a:ext uri="{FF2B5EF4-FFF2-40B4-BE49-F238E27FC236}">
                <a16:creationId xmlns:a16="http://schemas.microsoft.com/office/drawing/2014/main" id="{1B4E1C47-933C-267B-C6EC-58CEBEF12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797" y="1825625"/>
            <a:ext cx="9788406" cy="4351338"/>
          </a:xfrm>
        </p:spPr>
      </p:pic>
    </p:spTree>
    <p:extLst>
      <p:ext uri="{BB962C8B-B14F-4D97-AF65-F5344CB8AC3E}">
        <p14:creationId xmlns:p14="http://schemas.microsoft.com/office/powerpoint/2010/main" val="10908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73BA-33DF-EB9A-9E32-983382ED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LocalNet</a:t>
            </a:r>
            <a:r>
              <a:rPr lang="en-US" dirty="0"/>
              <a:t> Attack: My Setup</a:t>
            </a:r>
          </a:p>
        </p:txBody>
      </p:sp>
      <p:pic>
        <p:nvPicPr>
          <p:cNvPr id="7" name="Content Placeholder 6" descr="A diagram of a network&#10;&#10;Description automatically generated">
            <a:extLst>
              <a:ext uri="{FF2B5EF4-FFF2-40B4-BE49-F238E27FC236}">
                <a16:creationId xmlns:a16="http://schemas.microsoft.com/office/drawing/2014/main" id="{1B4E1C47-933C-267B-C6EC-58CEBEF12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797" y="1825625"/>
            <a:ext cx="9788406" cy="4351338"/>
          </a:xfrm>
        </p:spPr>
      </p:pic>
      <p:pic>
        <p:nvPicPr>
          <p:cNvPr id="5" name="Picture 4" descr="A screenshot of a message&#10;&#10;Description automatically generated">
            <a:extLst>
              <a:ext uri="{FF2B5EF4-FFF2-40B4-BE49-F238E27FC236}">
                <a16:creationId xmlns:a16="http://schemas.microsoft.com/office/drawing/2014/main" id="{8FF6B752-7A70-127E-F2BB-726CFB1B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95" y="2248076"/>
            <a:ext cx="1914669" cy="94222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AFE7595-0BFF-7715-D3BA-56F5FEDE6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420" y="2248076"/>
            <a:ext cx="1914669" cy="995486"/>
          </a:xfrm>
          <a:prstGeom prst="rect">
            <a:avLst/>
          </a:prstGeom>
        </p:spPr>
      </p:pic>
      <p:pic>
        <p:nvPicPr>
          <p:cNvPr id="10" name="Picture 9" descr="A close-up of a usb adapter&#10;&#10;Description automatically generated">
            <a:extLst>
              <a:ext uri="{FF2B5EF4-FFF2-40B4-BE49-F238E27FC236}">
                <a16:creationId xmlns:a16="http://schemas.microsoft.com/office/drawing/2014/main" id="{2ECF6F56-222B-8441-39BD-70069C4C5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426" y="1655429"/>
            <a:ext cx="1008994" cy="15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1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E93E-44E4-C95B-0F8E-5885CA43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Issues: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18794-BD1D-76A9-D22B-018536AF6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Broadcom </a:t>
            </a:r>
            <a:r>
              <a:rPr lang="en-US" dirty="0" err="1"/>
              <a:t>wifi</a:t>
            </a:r>
            <a:r>
              <a:rPr lang="en-US" dirty="0"/>
              <a:t> chips can cause kernel panic</a:t>
            </a:r>
          </a:p>
          <a:p>
            <a:pPr lvl="1"/>
            <a:r>
              <a:rPr lang="en-US" dirty="0"/>
              <a:t>When it is used in ap mode and station mode at the same time</a:t>
            </a:r>
          </a:p>
          <a:p>
            <a:r>
              <a:rPr lang="en-US" dirty="0"/>
              <a:t>Solution: Had to get a small network card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3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DA2F-1DAA-1467-6C9B-EBAA488A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LocalNet</a:t>
            </a:r>
            <a:r>
              <a:rPr lang="en-US" dirty="0"/>
              <a:t> Attack Summary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3BD9AE7-E43E-5CA5-0B74-7892E1D51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117880"/>
              </p:ext>
            </p:extLst>
          </p:nvPr>
        </p:nvGraphicFramePr>
        <p:xfrm>
          <a:off x="838200" y="1825625"/>
          <a:ext cx="10515597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62944792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8758594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00714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VPN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62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Times New Roman" panose="02020603050405020304" pitchFamily="18" charset="0"/>
                        </a:rPr>
                        <a:t>Hide.Me</a:t>
                      </a:r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 4.1.x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Android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 when local network connection enabled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322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Times New Roman" panose="02020603050405020304" pitchFamily="18" charset="0"/>
                        </a:rPr>
                        <a:t>Hide.Me</a:t>
                      </a:r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 5.0.1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iOS 17.1.2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259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Times New Roman" panose="02020603050405020304" pitchFamily="18" charset="0"/>
                        </a:rPr>
                        <a:t>Hide.Me</a:t>
                      </a:r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Windows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Sends ARP request then blocks local connection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561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Times New Roman" panose="02020603050405020304" pitchFamily="18" charset="0"/>
                        </a:rPr>
                        <a:t>Hide.Me</a:t>
                      </a:r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 5.2.2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Mac 14.1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3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Hotspot Shield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iOS 17.1.2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607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Times New Roman" panose="02020603050405020304" pitchFamily="18" charset="0"/>
                        </a:rPr>
                        <a:t>Hotsport</a:t>
                      </a:r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 Shield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Times New Roman" panose="02020603050405020304" pitchFamily="18" charset="0"/>
                        </a:rPr>
                        <a:t>Andoird</a:t>
                      </a:r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Not 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98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Hotspot Shield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Windows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81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Hotspot Shield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Mac 14.1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60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VPN Unlimited (Paid)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iOS 17.1.2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Times New Roman" panose="02020603050405020304" pitchFamily="18" charset="0"/>
                        </a:rPr>
                        <a:t>Leaking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142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5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574E-1FC4-5476-AA00-85748ED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HideMe</a:t>
            </a:r>
            <a:r>
              <a:rPr lang="en-US" dirty="0"/>
              <a:t> 4.1.x  + Android 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29A64-B8E7-EC36-A3F1-818407830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76244"/>
            <a:ext cx="7742912" cy="4351338"/>
          </a:xfr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386C3601-9752-0436-ECEC-5DD3C902F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792" y="1263968"/>
            <a:ext cx="2353008" cy="5228907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4EC7A797-447D-158B-F232-E02F4AEDD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12" y="1599305"/>
            <a:ext cx="7772400" cy="44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9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F2B5D82-2FA2-774E-A965-E50BD15B412B}" vid="{8AA12786-7E44-574F-B3DF-CAE07F1478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6442</TotalTime>
  <Words>516</Words>
  <Application>Microsoft Macintosh PowerPoint</Application>
  <PresentationFormat>Widescreen</PresentationFormat>
  <Paragraphs>114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Times New Roman</vt:lpstr>
      <vt:lpstr>Office Theme</vt:lpstr>
      <vt:lpstr>Bypassing Tunnels: Leaking VPN Client Traffic by Abusing Routing Tables </vt:lpstr>
      <vt:lpstr>Internet With VPN</vt:lpstr>
      <vt:lpstr>How VPN Works?</vt:lpstr>
      <vt:lpstr>LocalNet Attack</vt:lpstr>
      <vt:lpstr>LocalNet Attack</vt:lpstr>
      <vt:lpstr>LocalNet Attack: My Setup</vt:lpstr>
      <vt:lpstr>Setup Issues:</vt:lpstr>
      <vt:lpstr>LocalNet Attack Summary</vt:lpstr>
      <vt:lpstr>HideMe 4.1.x  + Android 13</vt:lpstr>
      <vt:lpstr>Hide.Me  on iOS and Mac</vt:lpstr>
      <vt:lpstr>Hide.Me Windows</vt:lpstr>
      <vt:lpstr>Hotspot Shield on Mac and iOS</vt:lpstr>
      <vt:lpstr>Hotspot Shield on Windows</vt:lpstr>
      <vt:lpstr>Hotspot Shield on Android</vt:lpstr>
      <vt:lpstr>VPN Unlimited (Non-Free version) on iOS</vt:lpstr>
      <vt:lpstr>ServerIP Attack</vt:lpstr>
      <vt:lpstr>ServerIP Attack</vt:lpstr>
      <vt:lpstr>My Setup</vt:lpstr>
      <vt:lpstr>New Info: VPN profiles</vt:lpstr>
      <vt:lpstr>How to test?</vt:lpstr>
      <vt:lpstr>ServerNet Attack iOS</vt:lpstr>
      <vt:lpstr>ServerNet Attack Mac</vt:lpstr>
      <vt:lpstr>ServerNet Attack Android</vt:lpstr>
      <vt:lpstr>Summary</vt:lpstr>
      <vt:lpstr>Question</vt:lpstr>
      <vt:lpstr>Original Test Subjects: LocalNet Attacks</vt:lpstr>
      <vt:lpstr>Original Test Subjects: ServierIPAttacks</vt:lpstr>
      <vt:lpstr>My Plan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Bypassing Tunnels: Leaking VPN Client Traffic by Abusing Routing Tables </dc:title>
  <dc:creator>Akib Jawad Nafis</dc:creator>
  <cp:lastModifiedBy>Akib Jawad Nafis</cp:lastModifiedBy>
  <cp:revision>6</cp:revision>
  <dcterms:created xsi:type="dcterms:W3CDTF">2023-10-12T17:22:37Z</dcterms:created>
  <dcterms:modified xsi:type="dcterms:W3CDTF">2023-12-14T03:09:14Z</dcterms:modified>
</cp:coreProperties>
</file>