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8"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2638A6"/>
    <a:srgbClr val="FF6600"/>
    <a:srgbClr val="FF9900"/>
    <a:srgbClr val="FF9933"/>
    <a:srgbClr val="3E26A6"/>
    <a:srgbClr val="223192"/>
    <a:srgbClr val="16248C"/>
    <a:srgbClr val="19289C"/>
    <a:srgbClr val="3928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4" autoAdjust="0"/>
    <p:restoredTop sz="94660"/>
  </p:normalViewPr>
  <p:slideViewPr>
    <p:cSldViewPr snapToGrid="0">
      <p:cViewPr>
        <p:scale>
          <a:sx n="125" d="100"/>
          <a:sy n="125" d="100"/>
        </p:scale>
        <p:origin x="676" y="-17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a Tsai" userId="f01e69d0-f3ed-41f3-b739-40f62fa49a1a" providerId="ADAL" clId="{FCA265C9-633A-4B51-BD73-B87031A5FBF0}"/>
    <pc:docChg chg="undo custSel modSld">
      <pc:chgData name="Katrina Tsai" userId="f01e69d0-f3ed-41f3-b739-40f62fa49a1a" providerId="ADAL" clId="{FCA265C9-633A-4B51-BD73-B87031A5FBF0}" dt="2025-07-16T03:20:52.722" v="146" actId="20577"/>
      <pc:docMkLst>
        <pc:docMk/>
      </pc:docMkLst>
      <pc:sldChg chg="addSp delSp modSp mod">
        <pc:chgData name="Katrina Tsai" userId="f01e69d0-f3ed-41f3-b739-40f62fa49a1a" providerId="ADAL" clId="{FCA265C9-633A-4B51-BD73-B87031A5FBF0}" dt="2025-07-16T03:20:52.722" v="146" actId="20577"/>
        <pc:sldMkLst>
          <pc:docMk/>
          <pc:sldMk cId="1870792856" sldId="258"/>
        </pc:sldMkLst>
        <pc:spChg chg="mod">
          <ac:chgData name="Katrina Tsai" userId="f01e69d0-f3ed-41f3-b739-40f62fa49a1a" providerId="ADAL" clId="{FCA265C9-633A-4B51-BD73-B87031A5FBF0}" dt="2025-07-11T09:43:22.832" v="132" actId="1076"/>
          <ac:spMkLst>
            <pc:docMk/>
            <pc:sldMk cId="1870792856" sldId="258"/>
            <ac:spMk id="2" creationId="{00000000-0000-0000-0000-000000000000}"/>
          </ac:spMkLst>
        </pc:spChg>
        <pc:spChg chg="mod">
          <ac:chgData name="Katrina Tsai" userId="f01e69d0-f3ed-41f3-b739-40f62fa49a1a" providerId="ADAL" clId="{FCA265C9-633A-4B51-BD73-B87031A5FBF0}" dt="2025-07-16T03:20:52.722" v="146" actId="20577"/>
          <ac:spMkLst>
            <pc:docMk/>
            <pc:sldMk cId="1870792856" sldId="258"/>
            <ac:spMk id="15" creationId="{9E21EADB-00C7-8B14-9E1C-A4A89148BB2D}"/>
          </ac:spMkLst>
        </pc:spChg>
        <pc:graphicFrameChg chg="mod modGraphic">
          <ac:chgData name="Katrina Tsai" userId="f01e69d0-f3ed-41f3-b739-40f62fa49a1a" providerId="ADAL" clId="{FCA265C9-633A-4B51-BD73-B87031A5FBF0}" dt="2025-07-11T09:43:20.225" v="131" actId="1076"/>
          <ac:graphicFrameMkLst>
            <pc:docMk/>
            <pc:sldMk cId="1870792856" sldId="258"/>
            <ac:graphicFrameMk id="19" creationId="{A6CF9126-A447-273F-1D88-28FB1E0A4EA7}"/>
          </ac:graphicFrameMkLst>
        </pc:graphicFrameChg>
        <pc:picChg chg="add mod">
          <ac:chgData name="Katrina Tsai" userId="f01e69d0-f3ed-41f3-b739-40f62fa49a1a" providerId="ADAL" clId="{FCA265C9-633A-4B51-BD73-B87031A5FBF0}" dt="2025-07-11T09:42:45.255" v="98" actId="14100"/>
          <ac:picMkLst>
            <pc:docMk/>
            <pc:sldMk cId="1870792856" sldId="258"/>
            <ac:picMk id="23" creationId="{797F3626-DFE7-6A04-8A89-4801CCE65EF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EE1AC9C-C62B-4C78-84F8-A529939BDAC8}" type="datetimeFigureOut">
              <a:rPr lang="zh-TW" altLang="en-US" smtClean="0"/>
              <a:t>2025/7/16</a:t>
            </a:fld>
            <a:endParaRPr lang="zh-TW" altLang="en-US"/>
          </a:p>
        </p:txBody>
      </p:sp>
      <p:sp>
        <p:nvSpPr>
          <p:cNvPr id="4" name="投影片影像版面配置區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CDEF11D-2243-4E89-9184-969216B1AE6E}" type="slidenum">
              <a:rPr lang="zh-TW" altLang="en-US" smtClean="0"/>
              <a:t>‹#›</a:t>
            </a:fld>
            <a:endParaRPr lang="zh-TW" altLang="en-US"/>
          </a:p>
        </p:txBody>
      </p:sp>
    </p:spTree>
    <p:extLst>
      <p:ext uri="{BB962C8B-B14F-4D97-AF65-F5344CB8AC3E}">
        <p14:creationId xmlns:p14="http://schemas.microsoft.com/office/powerpoint/2010/main" val="392444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CDEF11D-2243-4E89-9184-969216B1AE6E}" type="slidenum">
              <a:rPr lang="zh-TW" altLang="en-US" smtClean="0"/>
              <a:t>1</a:t>
            </a:fld>
            <a:endParaRPr lang="zh-TW" altLang="en-US"/>
          </a:p>
        </p:txBody>
      </p:sp>
    </p:spTree>
    <p:extLst>
      <p:ext uri="{BB962C8B-B14F-4D97-AF65-F5344CB8AC3E}">
        <p14:creationId xmlns:p14="http://schemas.microsoft.com/office/powerpoint/2010/main" val="171497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0EAF257-6876-4BED-929C-4E65F1C94524}" type="datetimeFigureOut">
              <a:rPr lang="zh-TW" altLang="en-US" smtClean="0"/>
              <a:t>2025/7/16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108427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0EAF257-6876-4BED-929C-4E65F1C94524}" type="datetimeFigureOut">
              <a:rPr lang="zh-TW" altLang="en-US" smtClean="0"/>
              <a:t>2025/7/16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115300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0EAF257-6876-4BED-929C-4E65F1C94524}" type="datetimeFigureOut">
              <a:rPr lang="zh-TW" altLang="en-US" smtClean="0"/>
              <a:t>2025/7/16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299170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0EAF257-6876-4BED-929C-4E65F1C94524}" type="datetimeFigureOut">
              <a:rPr lang="zh-TW" altLang="en-US" smtClean="0"/>
              <a:t>2025/7/16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268973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0EAF257-6876-4BED-929C-4E65F1C94524}" type="datetimeFigureOut">
              <a:rPr lang="zh-TW" altLang="en-US" smtClean="0"/>
              <a:t>2025/7/16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80581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0EAF257-6876-4BED-929C-4E65F1C94524}" type="datetimeFigureOut">
              <a:rPr lang="zh-TW" altLang="en-US" smtClean="0"/>
              <a:t>2025/7/16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321288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472381" y="3618442"/>
            <a:ext cx="2901255" cy="532218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3471863" y="3618442"/>
            <a:ext cx="2915543" cy="532218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0EAF257-6876-4BED-929C-4E65F1C94524}" type="datetimeFigureOut">
              <a:rPr lang="zh-TW" altLang="en-US" smtClean="0"/>
              <a:t>2025/7/16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426126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0EAF257-6876-4BED-929C-4E65F1C94524}" type="datetimeFigureOut">
              <a:rPr lang="zh-TW" altLang="en-US" smtClean="0"/>
              <a:t>2025/7/16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77954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AF257-6876-4BED-929C-4E65F1C94524}" type="datetimeFigureOut">
              <a:rPr lang="zh-TW" altLang="en-US" smtClean="0"/>
              <a:t>2025/7/16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5862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0EAF257-6876-4BED-929C-4E65F1C94524}" type="datetimeFigureOut">
              <a:rPr lang="zh-TW" altLang="en-US" smtClean="0"/>
              <a:t>2025/7/16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299687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0EAF257-6876-4BED-929C-4E65F1C94524}" type="datetimeFigureOut">
              <a:rPr lang="zh-TW" altLang="en-US" smtClean="0"/>
              <a:t>2025/7/16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121453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0EAF257-6876-4BED-929C-4E65F1C94524}" type="datetimeFigureOut">
              <a:rPr lang="zh-TW" altLang="en-US" smtClean="0"/>
              <a:t>2025/7/16</a:t>
            </a:fld>
            <a:endParaRPr lang="zh-TW"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E6F93E8-B989-4858-86A3-029043A67C61}" type="slidenum">
              <a:rPr lang="zh-TW" altLang="en-US" smtClean="0"/>
              <a:t>‹#›</a:t>
            </a:fld>
            <a:endParaRPr lang="zh-TW" altLang="en-US"/>
          </a:p>
        </p:txBody>
      </p:sp>
    </p:spTree>
    <p:extLst>
      <p:ext uri="{BB962C8B-B14F-4D97-AF65-F5344CB8AC3E}">
        <p14:creationId xmlns:p14="http://schemas.microsoft.com/office/powerpoint/2010/main" val="2012349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www.avermedia.com/professional/product-detail/GMSL%20Module" TargetMode="Externa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descr="一張含有 室外 的圖片&#10;&#10;自動產生的描述">
            <a:extLst>
              <a:ext uri="{FF2B5EF4-FFF2-40B4-BE49-F238E27FC236}">
                <a16:creationId xmlns:a16="http://schemas.microsoft.com/office/drawing/2014/main" id="{A6A95532-D85F-7757-84EA-4173442AE78A}"/>
              </a:ext>
            </a:extLst>
          </p:cNvPr>
          <p:cNvPicPr>
            <a:picLocks noChangeAspect="1"/>
          </p:cNvPicPr>
          <p:nvPr/>
        </p:nvPicPr>
        <p:blipFill>
          <a:blip r:embed="rId3" cstate="print">
            <a:alphaModFix amt="40000"/>
            <a:extLst>
              <a:ext uri="{28A0092B-C50C-407E-A947-70E740481C1C}">
                <a14:useLocalDpi xmlns:a14="http://schemas.microsoft.com/office/drawing/2010/main" val="0"/>
              </a:ext>
            </a:extLst>
          </a:blip>
          <a:stretch>
            <a:fillRect/>
          </a:stretch>
        </p:blipFill>
        <p:spPr>
          <a:xfrm rot="10800000">
            <a:off x="-8944" y="0"/>
            <a:ext cx="6858000" cy="4286250"/>
          </a:xfrm>
          <a:prstGeom prst="rect">
            <a:avLst/>
          </a:prstGeom>
        </p:spPr>
      </p:pic>
      <p:sp>
        <p:nvSpPr>
          <p:cNvPr id="13" name="矩形 12">
            <a:extLst>
              <a:ext uri="{FF2B5EF4-FFF2-40B4-BE49-F238E27FC236}">
                <a16:creationId xmlns:a16="http://schemas.microsoft.com/office/drawing/2014/main" id="{C8F27E25-8216-096A-AE3D-B2D46DEAD15C}"/>
              </a:ext>
            </a:extLst>
          </p:cNvPr>
          <p:cNvSpPr/>
          <p:nvPr/>
        </p:nvSpPr>
        <p:spPr>
          <a:xfrm>
            <a:off x="0" y="706575"/>
            <a:ext cx="6408000" cy="72000"/>
          </a:xfrm>
          <a:prstGeom prst="rect">
            <a:avLst/>
          </a:prstGeom>
          <a:solidFill>
            <a:srgbClr val="192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aphicFrame>
        <p:nvGraphicFramePr>
          <p:cNvPr id="19" name="Table 52">
            <a:extLst>
              <a:ext uri="{FF2B5EF4-FFF2-40B4-BE49-F238E27FC236}">
                <a16:creationId xmlns:a16="http://schemas.microsoft.com/office/drawing/2014/main" id="{A6CF9126-A447-273F-1D88-28FB1E0A4EA7}"/>
              </a:ext>
            </a:extLst>
          </p:cNvPr>
          <p:cNvGraphicFramePr>
            <a:graphicFrameLocks noGrp="1"/>
          </p:cNvGraphicFramePr>
          <p:nvPr>
            <p:extLst>
              <p:ext uri="{D42A27DB-BD31-4B8C-83A1-F6EECF244321}">
                <p14:modId xmlns:p14="http://schemas.microsoft.com/office/powerpoint/2010/main" val="14847322"/>
              </p:ext>
            </p:extLst>
          </p:nvPr>
        </p:nvGraphicFramePr>
        <p:xfrm>
          <a:off x="281502" y="3191478"/>
          <a:ext cx="6126497" cy="3121736"/>
        </p:xfrm>
        <a:graphic>
          <a:graphicData uri="http://schemas.openxmlformats.org/drawingml/2006/table">
            <a:tbl>
              <a:tblPr/>
              <a:tblGrid>
                <a:gridCol w="1725707">
                  <a:extLst>
                    <a:ext uri="{9D8B030D-6E8A-4147-A177-3AD203B41FA5}">
                      <a16:colId xmlns:a16="http://schemas.microsoft.com/office/drawing/2014/main" val="20000"/>
                    </a:ext>
                  </a:extLst>
                </a:gridCol>
                <a:gridCol w="4400790">
                  <a:extLst>
                    <a:ext uri="{9D8B030D-6E8A-4147-A177-3AD203B41FA5}">
                      <a16:colId xmlns:a16="http://schemas.microsoft.com/office/drawing/2014/main" val="20001"/>
                    </a:ext>
                  </a:extLst>
                </a:gridCol>
              </a:tblGrid>
              <a:tr h="385690">
                <a:tc>
                  <a:txBody>
                    <a:bodyPr/>
                    <a:lstStyle/>
                    <a:p>
                      <a:pPr marL="0" indent="0" algn="ctr" defTabSz="457200" rtl="0" eaLnBrk="1" fontAlgn="ctr" latinLnBrk="0" hangingPunct="1">
                        <a:lnSpc>
                          <a:spcPct val="100000"/>
                        </a:lnSpc>
                        <a:spcAft>
                          <a:spcPts val="0"/>
                        </a:spcAft>
                        <a:buSzPct val="60000"/>
                        <a:buFont typeface="Wingdings" panose="05000000000000000000" pitchFamily="2" charset="2"/>
                        <a:buNone/>
                      </a:pPr>
                      <a:r>
                        <a:rPr lang="en-US" altLang="zh-TW" sz="1000" b="0" i="0" u="none" strike="noStrike" kern="1200" dirty="0">
                          <a:solidFill>
                            <a:schemeClr val="tx1">
                              <a:lumMod val="65000"/>
                              <a:lumOff val="35000"/>
                            </a:schemeClr>
                          </a:solidFill>
                          <a:effectLst/>
                          <a:latin typeface="+mn-lt"/>
                          <a:ea typeface="+mn-ea"/>
                          <a:cs typeface="+mn-cs"/>
                        </a:rPr>
                        <a:t>Model</a:t>
                      </a:r>
                      <a:endParaRPr lang="zh-TW" sz="1000" b="0" i="0" u="none" strike="noStrike" kern="1200" dirty="0">
                        <a:solidFill>
                          <a:schemeClr val="tx1">
                            <a:lumMod val="65000"/>
                            <a:lumOff val="35000"/>
                          </a:schemeClr>
                        </a:solidFill>
                        <a:effectLst/>
                        <a:latin typeface="+mn-lt"/>
                        <a:ea typeface="+mn-ea"/>
                        <a:cs typeface="+mn-cs"/>
                      </a:endParaRP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indent="0" algn="l" defTabSz="457200" rtl="0" eaLnBrk="1" fontAlgn="ctr" latinLnBrk="0" hangingPunct="1">
                        <a:lnSpc>
                          <a:spcPct val="100000"/>
                        </a:lnSpc>
                        <a:spcAft>
                          <a:spcPts val="0"/>
                        </a:spcAft>
                        <a:buSzPct val="60000"/>
                        <a:buFont typeface="Wingdings" panose="05000000000000000000" pitchFamily="2" charset="2"/>
                        <a:buNone/>
                      </a:pPr>
                      <a:r>
                        <a:rPr lang="en-US" altLang="zh-TW" sz="1000" b="0" i="0" u="none" strike="noStrike" kern="1200" baseline="0" dirty="0">
                          <a:solidFill>
                            <a:schemeClr val="tx1">
                              <a:lumMod val="65000"/>
                              <a:lumOff val="35000"/>
                            </a:schemeClr>
                          </a:solidFill>
                          <a:effectLst/>
                          <a:latin typeface="+mn-lt"/>
                          <a:ea typeface="+mn-ea"/>
                          <a:cs typeface="+mn-cs"/>
                        </a:rPr>
                        <a:t>Mini FAKRA</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Type</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A</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to</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IP67</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FAKRA</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Z-Key</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Plug</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x4 Cable</a:t>
                      </a: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462862">
                <a:tc>
                  <a:txBody>
                    <a:bodyPr/>
                    <a:lstStyle/>
                    <a:p>
                      <a:pPr marL="0" indent="0" algn="ctr" defTabSz="457200" rtl="0" eaLnBrk="1" fontAlgn="ctr" latinLnBrk="0" hangingPunct="1">
                        <a:lnSpc>
                          <a:spcPct val="100000"/>
                        </a:lnSpc>
                        <a:spcAft>
                          <a:spcPts val="0"/>
                        </a:spcAft>
                        <a:buSzPct val="60000"/>
                        <a:buFont typeface="Wingdings" panose="05000000000000000000" pitchFamily="2" charset="2"/>
                        <a:buNone/>
                      </a:pPr>
                      <a:r>
                        <a:rPr lang="en-US" altLang="zh-TW" sz="1000" b="0" i="0" u="none" strike="noStrike" kern="1200" dirty="0">
                          <a:solidFill>
                            <a:schemeClr val="tx1">
                              <a:lumMod val="65000"/>
                              <a:lumOff val="35000"/>
                            </a:schemeClr>
                          </a:solidFill>
                          <a:effectLst/>
                          <a:latin typeface="+mn-lt"/>
                          <a:ea typeface="+mn-ea"/>
                          <a:cs typeface="+mn-cs"/>
                        </a:rPr>
                        <a:t>Applicable Product</a:t>
                      </a:r>
                      <a:endParaRPr lang="zh-TW" sz="1000" b="0" i="0" u="none" strike="noStrike" kern="1200" dirty="0">
                        <a:solidFill>
                          <a:schemeClr val="tx1">
                            <a:lumMod val="65000"/>
                            <a:lumOff val="35000"/>
                          </a:schemeClr>
                        </a:solidFill>
                        <a:effectLst/>
                        <a:latin typeface="+mn-lt"/>
                        <a:ea typeface="+mn-ea"/>
                        <a:cs typeface="+mn-cs"/>
                      </a:endParaRP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ctr" latinLnBrk="0" hangingPunct="1">
                        <a:lnSpc>
                          <a:spcPct val="100000"/>
                        </a:lnSpc>
                        <a:spcBef>
                          <a:spcPts val="0"/>
                        </a:spcBef>
                        <a:spcAft>
                          <a:spcPts val="0"/>
                        </a:spcAft>
                        <a:buClrTx/>
                        <a:buSzPct val="60000"/>
                        <a:buFont typeface="Wingdings" panose="05000000000000000000" pitchFamily="2" charset="2"/>
                        <a:buNone/>
                        <a:tabLst/>
                        <a:defRPr/>
                      </a:pPr>
                      <a:r>
                        <a:rPr lang="en-US" altLang="zh-TW" sz="1000" b="0" i="0" u="none" strike="noStrike" kern="1200" baseline="0" dirty="0">
                          <a:solidFill>
                            <a:schemeClr val="tx1">
                              <a:lumMod val="65000"/>
                              <a:lumOff val="35000"/>
                            </a:schemeClr>
                          </a:solidFill>
                          <a:effectLst/>
                          <a:latin typeface="+mn-lt"/>
                          <a:ea typeface="+mn-ea"/>
                          <a:cs typeface="+mn-cs"/>
                          <a:hlinkClick r:id="rId4"/>
                        </a:rPr>
                        <a:t>GMSL board</a:t>
                      </a:r>
                      <a:r>
                        <a:rPr lang="zh-TW" altLang="en-US" sz="1000" b="0" i="0" u="none" strike="noStrike" kern="1200" baseline="0" dirty="0">
                          <a:solidFill>
                            <a:schemeClr val="tx1">
                              <a:lumMod val="65000"/>
                              <a:lumOff val="35000"/>
                            </a:schemeClr>
                          </a:solidFill>
                          <a:effectLst/>
                          <a:latin typeface="+mn-lt"/>
                          <a:ea typeface="+mn-ea"/>
                          <a:cs typeface="+mn-cs"/>
                          <a:hlinkClick r:id="rId4"/>
                        </a:rPr>
                        <a:t> </a:t>
                      </a:r>
                      <a:r>
                        <a:rPr lang="en-US" altLang="zh-TW" sz="1000" b="0" i="0" u="none" strike="noStrike" kern="1200" baseline="0" dirty="0">
                          <a:solidFill>
                            <a:schemeClr val="tx1">
                              <a:lumMod val="65000"/>
                              <a:lumOff val="35000"/>
                            </a:schemeClr>
                          </a:solidFill>
                          <a:effectLst/>
                          <a:latin typeface="+mn-lt"/>
                          <a:ea typeface="+mn-ea"/>
                          <a:cs typeface="+mn-cs"/>
                        </a:rPr>
                        <a:t>,</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supports up to 2 cables</a:t>
                      </a: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604662780"/>
                  </a:ext>
                </a:extLst>
              </a:tr>
              <a:tr h="419296">
                <a:tc>
                  <a:txBody>
                    <a:bodyPr/>
                    <a:lstStyle/>
                    <a:p>
                      <a:pPr marL="0" indent="0" algn="ctr" defTabSz="457200" rtl="0" eaLnBrk="1" fontAlgn="ctr" latinLnBrk="0" hangingPunct="1">
                        <a:lnSpc>
                          <a:spcPct val="100000"/>
                        </a:lnSpc>
                        <a:spcAft>
                          <a:spcPts val="0"/>
                        </a:spcAft>
                        <a:buSzPct val="60000"/>
                        <a:buFont typeface="Wingdings" panose="05000000000000000000" pitchFamily="2" charset="2"/>
                        <a:buNone/>
                      </a:pPr>
                      <a:r>
                        <a:rPr lang="en-US" altLang="zh-TW" sz="1000" b="0" i="0" u="none" strike="noStrike" kern="1200" baseline="0" dirty="0">
                          <a:solidFill>
                            <a:schemeClr val="tx1">
                              <a:lumMod val="65000"/>
                              <a:lumOff val="35000"/>
                            </a:schemeClr>
                          </a:solidFill>
                          <a:effectLst/>
                          <a:latin typeface="+mn-lt"/>
                          <a:ea typeface="+mn-ea"/>
                          <a:cs typeface="+mn-cs"/>
                        </a:rPr>
                        <a:t>Cable Type</a:t>
                      </a:r>
                      <a:endParaRPr lang="zh-TW" altLang="en-US" sz="1000" b="0" i="0" u="none" strike="noStrike" kern="1200" baseline="0" dirty="0">
                        <a:solidFill>
                          <a:schemeClr val="tx1">
                            <a:lumMod val="65000"/>
                            <a:lumOff val="35000"/>
                          </a:schemeClr>
                        </a:solidFill>
                        <a:effectLst/>
                        <a:latin typeface="+mn-lt"/>
                        <a:ea typeface="+mn-ea"/>
                        <a:cs typeface="+mn-cs"/>
                      </a:endParaRP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ctr" latinLnBrk="0" hangingPunct="1">
                        <a:lnSpc>
                          <a:spcPct val="100000"/>
                        </a:lnSpc>
                        <a:spcBef>
                          <a:spcPts val="0"/>
                        </a:spcBef>
                        <a:spcAft>
                          <a:spcPts val="0"/>
                        </a:spcAft>
                        <a:buClrTx/>
                        <a:buSzPct val="60000"/>
                        <a:buFont typeface="Wingdings" panose="05000000000000000000" pitchFamily="2" charset="2"/>
                        <a:buNone/>
                        <a:tabLst/>
                        <a:defRPr/>
                      </a:pPr>
                      <a:r>
                        <a:rPr lang="en-US" altLang="zh-TW" sz="1000" b="0" i="0" u="none" strike="noStrike" kern="1200" baseline="0" dirty="0">
                          <a:solidFill>
                            <a:schemeClr val="tx1">
                              <a:lumMod val="65000"/>
                              <a:lumOff val="35000"/>
                            </a:schemeClr>
                          </a:solidFill>
                          <a:effectLst/>
                          <a:latin typeface="+mn-lt"/>
                          <a:ea typeface="+mn-ea"/>
                          <a:cs typeface="+mn-cs"/>
                        </a:rPr>
                        <a:t>TFC</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RG-174LL</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Coaxial</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Cable</a:t>
                      </a: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16783572"/>
                  </a:ext>
                </a:extLst>
              </a:tr>
              <a:tr h="394712">
                <a:tc>
                  <a:txBody>
                    <a:bodyPr/>
                    <a:lstStyle/>
                    <a:p>
                      <a:pPr marL="0" indent="0" algn="ctr" defTabSz="457200" rtl="0" eaLnBrk="1" fontAlgn="ctr" latinLnBrk="0" hangingPunct="1">
                        <a:lnSpc>
                          <a:spcPct val="100000"/>
                        </a:lnSpc>
                        <a:spcAft>
                          <a:spcPts val="0"/>
                        </a:spcAft>
                        <a:buSzPct val="60000"/>
                        <a:buFont typeface="Wingdings" panose="05000000000000000000" pitchFamily="2" charset="2"/>
                        <a:buNone/>
                      </a:pPr>
                      <a:r>
                        <a:rPr lang="en-US" sz="1000" b="0" i="0" u="none" strike="noStrike" kern="1200" dirty="0">
                          <a:solidFill>
                            <a:schemeClr val="tx1">
                              <a:lumMod val="65000"/>
                              <a:lumOff val="35000"/>
                            </a:schemeClr>
                          </a:solidFill>
                          <a:effectLst/>
                          <a:latin typeface="+mn-lt"/>
                          <a:ea typeface="+mn-ea"/>
                          <a:cs typeface="+mn-cs"/>
                        </a:rPr>
                        <a:t>Connecter Type</a:t>
                      </a:r>
                      <a:endParaRPr lang="zh-TW" sz="1000" b="0" i="0" u="none" strike="noStrike" kern="1200" dirty="0">
                        <a:solidFill>
                          <a:schemeClr val="tx1">
                            <a:lumMod val="65000"/>
                            <a:lumOff val="35000"/>
                          </a:schemeClr>
                        </a:solidFill>
                        <a:effectLst/>
                        <a:latin typeface="+mn-lt"/>
                        <a:ea typeface="+mn-ea"/>
                        <a:cs typeface="+mn-cs"/>
                      </a:endParaRP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indent="0" algn="l" defTabSz="457200" rtl="0" eaLnBrk="1" fontAlgn="ctr" latinLnBrk="0" hangingPunct="1">
                        <a:lnSpc>
                          <a:spcPct val="100000"/>
                        </a:lnSpc>
                        <a:spcAft>
                          <a:spcPts val="0"/>
                        </a:spcAft>
                        <a:buSzPct val="60000"/>
                        <a:buFont typeface="Wingdings" panose="05000000000000000000" pitchFamily="2" charset="2"/>
                        <a:buNone/>
                      </a:pPr>
                      <a:r>
                        <a:rPr lang="en-US" altLang="zh-TW" sz="1000" b="0" i="0" u="none" strike="noStrike" kern="1200" baseline="0" dirty="0">
                          <a:solidFill>
                            <a:schemeClr val="tx1">
                              <a:lumMod val="65000"/>
                              <a:lumOff val="35000"/>
                            </a:schemeClr>
                          </a:solidFill>
                          <a:effectLst/>
                          <a:latin typeface="+mn-lt"/>
                          <a:ea typeface="+mn-ea"/>
                          <a:cs typeface="+mn-cs"/>
                        </a:rPr>
                        <a:t>1x</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Mini</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FAKRA</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Type</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A</a:t>
                      </a:r>
                    </a:p>
                    <a:p>
                      <a:pPr marL="0" indent="0" algn="l" defTabSz="457200" rtl="0" eaLnBrk="1" fontAlgn="ctr" latinLnBrk="0" hangingPunct="1">
                        <a:lnSpc>
                          <a:spcPct val="100000"/>
                        </a:lnSpc>
                        <a:spcAft>
                          <a:spcPts val="0"/>
                        </a:spcAft>
                        <a:buSzPct val="60000"/>
                        <a:buFont typeface="Wingdings" panose="05000000000000000000" pitchFamily="2" charset="2"/>
                        <a:buNone/>
                      </a:pPr>
                      <a:r>
                        <a:rPr lang="en-US" altLang="zh-TW" sz="1000" b="0" i="0" u="none" strike="noStrike" kern="1200" baseline="0" dirty="0">
                          <a:solidFill>
                            <a:schemeClr val="tx1">
                              <a:lumMod val="65000"/>
                              <a:lumOff val="35000"/>
                            </a:schemeClr>
                          </a:solidFill>
                          <a:effectLst/>
                          <a:latin typeface="+mn-lt"/>
                          <a:ea typeface="+mn-ea"/>
                          <a:cs typeface="+mn-cs"/>
                        </a:rPr>
                        <a:t>4x</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IP67</a:t>
                      </a:r>
                      <a:r>
                        <a:rPr lang="zh-TW" altLang="en-US" sz="1000" b="0" i="0" u="none" strike="noStrike" kern="1200" baseline="0" dirty="0">
                          <a:solidFill>
                            <a:schemeClr val="tx1">
                              <a:lumMod val="65000"/>
                              <a:lumOff val="35000"/>
                            </a:schemeClr>
                          </a:solidFill>
                          <a:effectLst/>
                          <a:latin typeface="+mn-lt"/>
                          <a:ea typeface="+mn-ea"/>
                          <a:cs typeface="+mn-cs"/>
                        </a:rPr>
                        <a:t> </a:t>
                      </a:r>
                      <a:r>
                        <a:rPr lang="nn-NO" altLang="zh-TW" sz="1000" b="0" i="0" u="none" strike="noStrike" kern="1200" baseline="0" dirty="0">
                          <a:solidFill>
                            <a:schemeClr val="tx1">
                              <a:lumMod val="65000"/>
                              <a:lumOff val="35000"/>
                            </a:schemeClr>
                          </a:solidFill>
                          <a:effectLst/>
                          <a:latin typeface="+mn-lt"/>
                          <a:ea typeface="+mn-ea"/>
                          <a:cs typeface="+mn-cs"/>
                        </a:rPr>
                        <a:t>FAKRA Plug</a:t>
                      </a:r>
                      <a:r>
                        <a:rPr lang="zh-TW" altLang="en-US" sz="1000" b="0" i="0" u="none" strike="noStrike" kern="1200" baseline="0" dirty="0">
                          <a:solidFill>
                            <a:schemeClr val="tx1">
                              <a:lumMod val="65000"/>
                              <a:lumOff val="35000"/>
                            </a:schemeClr>
                          </a:solidFill>
                          <a:effectLst/>
                          <a:latin typeface="+mn-lt"/>
                          <a:ea typeface="+mn-ea"/>
                          <a:cs typeface="+mn-cs"/>
                        </a:rPr>
                        <a:t> </a:t>
                      </a:r>
                      <a:r>
                        <a:rPr lang="nn-NO" altLang="zh-TW" sz="1000" b="0" i="0" u="none" strike="noStrike" kern="1200" baseline="0" dirty="0">
                          <a:solidFill>
                            <a:schemeClr val="tx1">
                              <a:lumMod val="65000"/>
                              <a:lumOff val="35000"/>
                            </a:schemeClr>
                          </a:solidFill>
                          <a:effectLst/>
                          <a:latin typeface="+mn-lt"/>
                          <a:ea typeface="+mn-ea"/>
                          <a:cs typeface="+mn-cs"/>
                        </a:rPr>
                        <a:t>Z Key Code</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panel</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mount</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(Color:</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water</a:t>
                      </a:r>
                      <a:r>
                        <a:rPr lang="zh-TW" altLang="en-US" sz="1000" b="0" i="0" u="none" strike="noStrike" kern="1200" baseline="0" dirty="0">
                          <a:solidFill>
                            <a:schemeClr val="tx1">
                              <a:lumMod val="65000"/>
                              <a:lumOff val="35000"/>
                            </a:schemeClr>
                          </a:solidFill>
                          <a:effectLst/>
                          <a:latin typeface="+mn-lt"/>
                          <a:ea typeface="+mn-ea"/>
                          <a:cs typeface="+mn-cs"/>
                        </a:rPr>
                        <a:t> </a:t>
                      </a:r>
                      <a:r>
                        <a:rPr lang="en-US" altLang="zh-TW" sz="1000" b="0" i="0" u="none" strike="noStrike" kern="1200" baseline="0" dirty="0">
                          <a:solidFill>
                            <a:schemeClr val="tx1">
                              <a:lumMod val="65000"/>
                              <a:lumOff val="35000"/>
                            </a:schemeClr>
                          </a:solidFill>
                          <a:effectLst/>
                          <a:latin typeface="+mn-lt"/>
                          <a:ea typeface="+mn-ea"/>
                          <a:cs typeface="+mn-cs"/>
                        </a:rPr>
                        <a:t>blue</a:t>
                      </a:r>
                      <a:r>
                        <a:rPr lang="nn-NO" altLang="zh-TW" sz="1000" b="0" i="0" u="none" strike="noStrike" kern="1200" baseline="0" dirty="0">
                          <a:solidFill>
                            <a:schemeClr val="tx1">
                              <a:lumMod val="65000"/>
                              <a:lumOff val="35000"/>
                            </a:schemeClr>
                          </a:solidFill>
                          <a:effectLst/>
                          <a:latin typeface="+mn-lt"/>
                          <a:ea typeface="+mn-ea"/>
                          <a:cs typeface="+mn-cs"/>
                        </a:rPr>
                        <a:t>)</a:t>
                      </a:r>
                      <a:endParaRPr lang="en-US" altLang="zh-TW" sz="1000" b="0" i="0" u="none" strike="noStrike" kern="1200" baseline="0" dirty="0">
                        <a:solidFill>
                          <a:schemeClr val="tx1">
                            <a:lumMod val="65000"/>
                            <a:lumOff val="35000"/>
                          </a:schemeClr>
                        </a:solidFill>
                        <a:effectLst/>
                        <a:latin typeface="+mn-lt"/>
                        <a:ea typeface="+mn-ea"/>
                        <a:cs typeface="+mn-cs"/>
                      </a:endParaRP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4712">
                <a:tc>
                  <a:txBody>
                    <a:bodyPr/>
                    <a:lstStyle/>
                    <a:p>
                      <a:pPr marL="0" indent="0" algn="ctr" defTabSz="457200" rtl="0" eaLnBrk="1" fontAlgn="ctr" latinLnBrk="0" hangingPunct="1">
                        <a:lnSpc>
                          <a:spcPct val="100000"/>
                        </a:lnSpc>
                        <a:spcAft>
                          <a:spcPts val="0"/>
                        </a:spcAft>
                        <a:buSzPct val="60000"/>
                        <a:buFont typeface="Wingdings" panose="05000000000000000000" pitchFamily="2" charset="2"/>
                        <a:buNone/>
                      </a:pPr>
                      <a:r>
                        <a:rPr lang="en-US" altLang="zh-TW" sz="1000" b="0" i="0" u="none" strike="noStrike" kern="1200" baseline="0" dirty="0">
                          <a:solidFill>
                            <a:schemeClr val="tx1">
                              <a:lumMod val="65000"/>
                              <a:lumOff val="35000"/>
                            </a:schemeClr>
                          </a:solidFill>
                          <a:effectLst/>
                          <a:latin typeface="+mn-lt"/>
                          <a:ea typeface="+mn-ea"/>
                          <a:cs typeface="+mn-cs"/>
                        </a:rPr>
                        <a:t>Dimensions</a:t>
                      </a:r>
                      <a:endParaRPr lang="zh-TW" altLang="en-US" sz="1000" b="0" i="0" u="none" strike="noStrike" kern="1200" baseline="0" dirty="0">
                        <a:solidFill>
                          <a:schemeClr val="tx1">
                            <a:lumMod val="65000"/>
                            <a:lumOff val="35000"/>
                          </a:schemeClr>
                        </a:solidFill>
                        <a:effectLst/>
                        <a:latin typeface="+mn-lt"/>
                        <a:ea typeface="+mn-ea"/>
                        <a:cs typeface="+mn-cs"/>
                      </a:endParaRP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ctr" latinLnBrk="0" hangingPunct="1">
                        <a:lnSpc>
                          <a:spcPct val="100000"/>
                        </a:lnSpc>
                        <a:spcBef>
                          <a:spcPts val="0"/>
                        </a:spcBef>
                        <a:spcAft>
                          <a:spcPts val="0"/>
                        </a:spcAft>
                        <a:buClrTx/>
                        <a:buSzPct val="60000"/>
                        <a:buFont typeface="Wingdings" panose="05000000000000000000" pitchFamily="2" charset="2"/>
                        <a:buNone/>
                        <a:tabLst/>
                        <a:defRPr/>
                      </a:pPr>
                      <a:r>
                        <a:rPr lang="en-US" altLang="zh-TW" sz="1000" b="0" i="0" u="none" strike="noStrike" kern="1200" baseline="0" dirty="0">
                          <a:solidFill>
                            <a:schemeClr val="tx1">
                              <a:lumMod val="65000"/>
                              <a:lumOff val="35000"/>
                            </a:schemeClr>
                          </a:solidFill>
                          <a:effectLst/>
                          <a:latin typeface="+mn-lt"/>
                          <a:ea typeface="+mn-ea"/>
                          <a:cs typeface="+mn-cs"/>
                        </a:rPr>
                        <a:t>L: 200mm</a:t>
                      </a: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7680936"/>
                  </a:ext>
                </a:extLst>
              </a:tr>
              <a:tr h="394712">
                <a:tc>
                  <a:txBody>
                    <a:bodyPr/>
                    <a:lstStyle/>
                    <a:p>
                      <a:pPr marL="0" indent="0" algn="ctr" defTabSz="457200" rtl="0" eaLnBrk="1" fontAlgn="ctr" latinLnBrk="0" hangingPunct="1">
                        <a:lnSpc>
                          <a:spcPct val="100000"/>
                        </a:lnSpc>
                        <a:spcAft>
                          <a:spcPts val="0"/>
                        </a:spcAft>
                        <a:buSzPct val="60000"/>
                        <a:buFont typeface="Wingdings" panose="05000000000000000000" pitchFamily="2" charset="2"/>
                        <a:buNone/>
                      </a:pPr>
                      <a:r>
                        <a:rPr lang="en-US" altLang="zh-TW" sz="1000" b="0" i="0" u="none" strike="noStrike" kern="1200" baseline="0" dirty="0">
                          <a:solidFill>
                            <a:schemeClr val="tx1">
                              <a:lumMod val="65000"/>
                              <a:lumOff val="35000"/>
                            </a:schemeClr>
                          </a:solidFill>
                          <a:effectLst/>
                          <a:latin typeface="+mn-lt"/>
                          <a:ea typeface="+mn-ea"/>
                          <a:cs typeface="+mn-cs"/>
                        </a:rPr>
                        <a:t>Waterproof</a:t>
                      </a:r>
                      <a:endParaRPr lang="zh-TW" altLang="en-US" sz="1000" b="0" i="0" u="none" strike="noStrike" kern="1200" baseline="0" dirty="0">
                        <a:solidFill>
                          <a:schemeClr val="tx1">
                            <a:lumMod val="65000"/>
                            <a:lumOff val="35000"/>
                          </a:schemeClr>
                        </a:solidFill>
                        <a:effectLst/>
                        <a:latin typeface="+mn-lt"/>
                        <a:ea typeface="+mn-ea"/>
                        <a:cs typeface="+mn-cs"/>
                      </a:endParaRP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ctr" latinLnBrk="0" hangingPunct="1">
                        <a:lnSpc>
                          <a:spcPct val="100000"/>
                        </a:lnSpc>
                        <a:spcBef>
                          <a:spcPts val="0"/>
                        </a:spcBef>
                        <a:spcAft>
                          <a:spcPts val="0"/>
                        </a:spcAft>
                        <a:buClrTx/>
                        <a:buSzPct val="60000"/>
                        <a:buFont typeface="Wingdings" panose="05000000000000000000" pitchFamily="2" charset="2"/>
                        <a:buNone/>
                        <a:tabLst/>
                        <a:defRPr/>
                      </a:pPr>
                      <a:r>
                        <a:rPr lang="en-US" altLang="zh-TW" sz="1000" b="0" i="0" u="none" strike="noStrike" kern="1200" baseline="0" dirty="0">
                          <a:solidFill>
                            <a:schemeClr val="tx1">
                              <a:lumMod val="65000"/>
                              <a:lumOff val="35000"/>
                            </a:schemeClr>
                          </a:solidFill>
                          <a:effectLst/>
                          <a:latin typeface="+mn-lt"/>
                          <a:ea typeface="+mn-ea"/>
                          <a:cs typeface="+mn-cs"/>
                        </a:rPr>
                        <a:t>IP67 (only for FAKRA side)</a:t>
                      </a: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8629818"/>
                  </a:ext>
                </a:extLst>
              </a:tr>
              <a:tr h="364695">
                <a:tc>
                  <a:txBody>
                    <a:bodyPr/>
                    <a:lstStyle/>
                    <a:p>
                      <a:pPr marL="0" indent="0" algn="ctr" defTabSz="457200" rtl="0" eaLnBrk="1" fontAlgn="ctr" latinLnBrk="0" hangingPunct="1">
                        <a:lnSpc>
                          <a:spcPct val="100000"/>
                        </a:lnSpc>
                        <a:spcAft>
                          <a:spcPts val="0"/>
                        </a:spcAft>
                        <a:buSzPct val="60000"/>
                        <a:buFont typeface="Wingdings" panose="05000000000000000000" pitchFamily="2" charset="2"/>
                        <a:buNone/>
                      </a:pPr>
                      <a:r>
                        <a:rPr lang="en-US" sz="1000" b="0" i="0" u="none" strike="noStrike" kern="1200" baseline="0" dirty="0">
                          <a:solidFill>
                            <a:schemeClr val="tx1">
                              <a:lumMod val="65000"/>
                              <a:lumOff val="35000"/>
                            </a:schemeClr>
                          </a:solidFill>
                          <a:effectLst/>
                          <a:latin typeface="+mn-lt"/>
                          <a:ea typeface="+mn-ea"/>
                          <a:cs typeface="+mn-cs"/>
                        </a:rPr>
                        <a:t>Temperature</a:t>
                      </a:r>
                      <a:endParaRPr lang="zh-TW" altLang="en-US" sz="1000" b="0" i="0" u="none" strike="noStrike" kern="1200" baseline="0" dirty="0">
                        <a:solidFill>
                          <a:schemeClr val="tx1">
                            <a:lumMod val="65000"/>
                            <a:lumOff val="35000"/>
                          </a:schemeClr>
                        </a:solidFill>
                        <a:effectLst/>
                        <a:latin typeface="+mn-lt"/>
                        <a:ea typeface="+mn-ea"/>
                        <a:cs typeface="+mn-cs"/>
                      </a:endParaRP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indent="0" algn="l" defTabSz="457200" rtl="0" eaLnBrk="1" fontAlgn="ctr" latinLnBrk="0" hangingPunct="1">
                        <a:lnSpc>
                          <a:spcPct val="100000"/>
                        </a:lnSpc>
                        <a:spcAft>
                          <a:spcPts val="0"/>
                        </a:spcAft>
                        <a:buSzPct val="60000"/>
                        <a:buFont typeface="Wingdings" panose="05000000000000000000" pitchFamily="2" charset="2"/>
                        <a:buNone/>
                      </a:pPr>
                      <a:r>
                        <a:rPr lang="en-US" altLang="zh-TW" sz="1000" b="0" i="0" u="none" strike="noStrike" kern="1200" dirty="0">
                          <a:solidFill>
                            <a:schemeClr val="tx1">
                              <a:lumMod val="65000"/>
                              <a:lumOff val="35000"/>
                            </a:schemeClr>
                          </a:solidFill>
                          <a:effectLst/>
                          <a:latin typeface="+mn-lt"/>
                          <a:ea typeface="+mn-ea"/>
                          <a:cs typeface="+mn-cs"/>
                        </a:rPr>
                        <a:t>Operating Temperature  -40 °C ~ 100 °C</a:t>
                      </a: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5057">
                <a:tc>
                  <a:txBody>
                    <a:bodyPr/>
                    <a:lstStyle/>
                    <a:p>
                      <a:pPr marL="0" indent="0" algn="ctr" defTabSz="457200" rtl="0" eaLnBrk="1" fontAlgn="ctr" latinLnBrk="0" hangingPunct="1">
                        <a:lnSpc>
                          <a:spcPct val="100000"/>
                        </a:lnSpc>
                        <a:spcAft>
                          <a:spcPts val="0"/>
                        </a:spcAft>
                        <a:buSzPct val="60000"/>
                        <a:buFont typeface="Wingdings" panose="05000000000000000000" pitchFamily="2" charset="2"/>
                        <a:buNone/>
                      </a:pPr>
                      <a:r>
                        <a:rPr lang="en-US" altLang="zh-TW" sz="1000" b="0" i="0" u="none" strike="noStrike" kern="1200" dirty="0">
                          <a:solidFill>
                            <a:schemeClr val="tx1">
                              <a:lumMod val="65000"/>
                              <a:lumOff val="35000"/>
                            </a:schemeClr>
                          </a:solidFill>
                          <a:effectLst/>
                          <a:latin typeface="+mn-lt"/>
                          <a:ea typeface="+mn-ea"/>
                          <a:cs typeface="+mn-cs"/>
                        </a:rPr>
                        <a:t>Package</a:t>
                      </a:r>
                      <a:endParaRPr lang="zh-TW" sz="1000" b="0" i="0" u="none" strike="noStrike" kern="1200" dirty="0">
                        <a:solidFill>
                          <a:schemeClr val="tx1">
                            <a:lumMod val="65000"/>
                            <a:lumOff val="35000"/>
                          </a:schemeClr>
                        </a:solidFill>
                        <a:effectLst/>
                        <a:latin typeface="+mn-lt"/>
                        <a:ea typeface="+mn-ea"/>
                        <a:cs typeface="+mn-cs"/>
                      </a:endParaRP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ctr" latinLnBrk="0" hangingPunct="1">
                        <a:lnSpc>
                          <a:spcPct val="100000"/>
                        </a:lnSpc>
                        <a:spcBef>
                          <a:spcPts val="0"/>
                        </a:spcBef>
                        <a:spcAft>
                          <a:spcPts val="0"/>
                        </a:spcAft>
                        <a:buClrTx/>
                        <a:buSzPct val="60000"/>
                        <a:buFont typeface="Wingdings" panose="05000000000000000000" pitchFamily="2" charset="2"/>
                        <a:buNone/>
                        <a:tabLst/>
                        <a:defRPr/>
                      </a:pPr>
                      <a:r>
                        <a:rPr lang="en-US" altLang="zh-TW" sz="1000" b="0" i="0" u="none" strike="noStrike" kern="1200" dirty="0">
                          <a:solidFill>
                            <a:schemeClr val="tx1">
                              <a:lumMod val="65000"/>
                              <a:lumOff val="35000"/>
                            </a:schemeClr>
                          </a:solidFill>
                          <a:effectLst/>
                          <a:latin typeface="+mn-lt"/>
                          <a:ea typeface="+mn-ea"/>
                          <a:cs typeface="+mn-cs"/>
                        </a:rPr>
                        <a:t>Mini FAKRA</a:t>
                      </a:r>
                      <a:r>
                        <a:rPr lang="zh-TW" altLang="en-US" sz="1000" b="0" i="0" u="none" strike="noStrike" kern="1200" dirty="0">
                          <a:solidFill>
                            <a:schemeClr val="tx1">
                              <a:lumMod val="65000"/>
                              <a:lumOff val="35000"/>
                            </a:schemeClr>
                          </a:solidFill>
                          <a:effectLst/>
                          <a:latin typeface="+mn-lt"/>
                          <a:ea typeface="+mn-ea"/>
                          <a:cs typeface="+mn-cs"/>
                        </a:rPr>
                        <a:t> </a:t>
                      </a:r>
                      <a:r>
                        <a:rPr lang="en-US" altLang="zh-TW" sz="1000" b="0" i="0" u="none" strike="noStrike" kern="1200" dirty="0">
                          <a:solidFill>
                            <a:schemeClr val="tx1">
                              <a:lumMod val="65000"/>
                              <a:lumOff val="35000"/>
                            </a:schemeClr>
                          </a:solidFill>
                          <a:effectLst/>
                          <a:latin typeface="+mn-lt"/>
                          <a:ea typeface="+mn-ea"/>
                          <a:cs typeface="+mn-cs"/>
                        </a:rPr>
                        <a:t>to</a:t>
                      </a:r>
                      <a:r>
                        <a:rPr lang="zh-TW" altLang="en-US" sz="1000" b="0" i="0" u="none" strike="noStrike" kern="1200" dirty="0">
                          <a:solidFill>
                            <a:schemeClr val="tx1">
                              <a:lumMod val="65000"/>
                              <a:lumOff val="35000"/>
                            </a:schemeClr>
                          </a:solidFill>
                          <a:effectLst/>
                          <a:latin typeface="+mn-lt"/>
                          <a:ea typeface="+mn-ea"/>
                          <a:cs typeface="+mn-cs"/>
                        </a:rPr>
                        <a:t> </a:t>
                      </a:r>
                      <a:r>
                        <a:rPr lang="en-US" altLang="zh-TW" sz="1000" b="0" i="0" u="none" strike="noStrike" kern="1200" dirty="0">
                          <a:solidFill>
                            <a:schemeClr val="tx1">
                              <a:lumMod val="65000"/>
                              <a:lumOff val="35000"/>
                            </a:schemeClr>
                          </a:solidFill>
                          <a:effectLst/>
                          <a:latin typeface="+mn-lt"/>
                          <a:ea typeface="+mn-ea"/>
                          <a:cs typeface="+mn-cs"/>
                        </a:rPr>
                        <a:t>FAKRA</a:t>
                      </a:r>
                      <a:r>
                        <a:rPr lang="zh-TW" altLang="en-US" sz="1000" b="0" i="0" u="none" strike="noStrike" kern="1200" dirty="0">
                          <a:solidFill>
                            <a:schemeClr val="tx1">
                              <a:lumMod val="65000"/>
                              <a:lumOff val="35000"/>
                            </a:schemeClr>
                          </a:solidFill>
                          <a:effectLst/>
                          <a:latin typeface="+mn-lt"/>
                          <a:ea typeface="+mn-ea"/>
                          <a:cs typeface="+mn-cs"/>
                        </a:rPr>
                        <a:t> </a:t>
                      </a:r>
                      <a:r>
                        <a:rPr lang="en-US" altLang="zh-TW" sz="1000" b="0" i="0" u="none" strike="noStrike" kern="1200" dirty="0">
                          <a:solidFill>
                            <a:schemeClr val="tx1">
                              <a:lumMod val="65000"/>
                              <a:lumOff val="35000"/>
                            </a:schemeClr>
                          </a:solidFill>
                          <a:effectLst/>
                          <a:latin typeface="+mn-lt"/>
                          <a:ea typeface="+mn-ea"/>
                          <a:cs typeface="+mn-cs"/>
                        </a:rPr>
                        <a:t>plug</a:t>
                      </a:r>
                      <a:r>
                        <a:rPr lang="zh-TW" altLang="en-US" sz="1000" b="0" i="0" u="none" strike="noStrike" kern="1200" dirty="0">
                          <a:solidFill>
                            <a:schemeClr val="tx1">
                              <a:lumMod val="65000"/>
                              <a:lumOff val="35000"/>
                            </a:schemeClr>
                          </a:solidFill>
                          <a:effectLst/>
                          <a:latin typeface="+mn-lt"/>
                          <a:ea typeface="+mn-ea"/>
                          <a:cs typeface="+mn-cs"/>
                        </a:rPr>
                        <a:t> </a:t>
                      </a:r>
                      <a:r>
                        <a:rPr lang="en-US" altLang="zh-TW" sz="1000" b="0" i="0" u="none" strike="noStrike" kern="1200" dirty="0">
                          <a:solidFill>
                            <a:schemeClr val="tx1">
                              <a:lumMod val="65000"/>
                              <a:lumOff val="35000"/>
                            </a:schemeClr>
                          </a:solidFill>
                          <a:effectLst/>
                          <a:latin typeface="+mn-lt"/>
                          <a:ea typeface="+mn-ea"/>
                          <a:cs typeface="+mn-cs"/>
                        </a:rPr>
                        <a:t>x4 cable</a:t>
                      </a:r>
                      <a:r>
                        <a:rPr lang="zh-TW" altLang="en-US" sz="1000" b="0" i="0" u="none" strike="noStrike" kern="1200" dirty="0">
                          <a:solidFill>
                            <a:schemeClr val="tx1">
                              <a:lumMod val="65000"/>
                              <a:lumOff val="35000"/>
                            </a:schemeClr>
                          </a:solidFill>
                          <a:effectLst/>
                          <a:latin typeface="+mn-lt"/>
                          <a:ea typeface="+mn-ea"/>
                          <a:cs typeface="+mn-cs"/>
                        </a:rPr>
                        <a:t> </a:t>
                      </a:r>
                      <a:endParaRPr lang="en-US" altLang="zh-TW" sz="1000" b="0" i="0" u="none" strike="noStrike" kern="1200" dirty="0">
                        <a:solidFill>
                          <a:schemeClr val="tx1">
                            <a:lumMod val="65000"/>
                            <a:lumOff val="35000"/>
                          </a:schemeClr>
                        </a:solidFill>
                        <a:effectLst/>
                        <a:latin typeface="+mn-lt"/>
                        <a:ea typeface="+mn-ea"/>
                        <a:cs typeface="+mn-cs"/>
                      </a:endParaRPr>
                    </a:p>
                  </a:txBody>
                  <a:tcPr marL="68580" marR="6858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45" y="152164"/>
            <a:ext cx="1796221" cy="561814"/>
          </a:xfrm>
          <a:prstGeom prst="rect">
            <a:avLst/>
          </a:prstGeom>
        </p:spPr>
      </p:pic>
      <p:sp>
        <p:nvSpPr>
          <p:cNvPr id="15" name="文字方塊 14">
            <a:extLst>
              <a:ext uri="{FF2B5EF4-FFF2-40B4-BE49-F238E27FC236}">
                <a16:creationId xmlns:a16="http://schemas.microsoft.com/office/drawing/2014/main" id="{9E21EADB-00C7-8B14-9E1C-A4A89148BB2D}"/>
              </a:ext>
            </a:extLst>
          </p:cNvPr>
          <p:cNvSpPr txBox="1"/>
          <p:nvPr/>
        </p:nvSpPr>
        <p:spPr>
          <a:xfrm>
            <a:off x="209333" y="954217"/>
            <a:ext cx="5639017" cy="2185214"/>
          </a:xfrm>
          <a:prstGeom prst="rect">
            <a:avLst/>
          </a:prstGeom>
          <a:noFill/>
        </p:spPr>
        <p:txBody>
          <a:bodyPr wrap="square">
            <a:spAutoFit/>
          </a:bodyPr>
          <a:lstStyle/>
          <a:p>
            <a:r>
              <a:rPr lang="en-US" altLang="zh-TW" sz="1600" b="1" dirty="0">
                <a:solidFill>
                  <a:srgbClr val="2638A6"/>
                </a:solidFill>
              </a:rPr>
              <a:t>Mini FAKRA to</a:t>
            </a:r>
            <a:r>
              <a:rPr lang="zh-TW" altLang="en-US" sz="1600" b="1" dirty="0">
                <a:solidFill>
                  <a:srgbClr val="2638A6"/>
                </a:solidFill>
              </a:rPr>
              <a:t> </a:t>
            </a:r>
            <a:r>
              <a:rPr lang="en-US" altLang="zh-TW" sz="1600" b="1" dirty="0">
                <a:solidFill>
                  <a:srgbClr val="2638A6"/>
                </a:solidFill>
              </a:rPr>
              <a:t>FAKRA</a:t>
            </a:r>
            <a:r>
              <a:rPr lang="zh-TW" altLang="en-US" sz="1600" b="1" dirty="0">
                <a:solidFill>
                  <a:srgbClr val="2638A6"/>
                </a:solidFill>
              </a:rPr>
              <a:t> </a:t>
            </a:r>
            <a:r>
              <a:rPr lang="en-US" altLang="zh-TW" sz="1600" b="1" dirty="0">
                <a:solidFill>
                  <a:srgbClr val="2638A6"/>
                </a:solidFill>
              </a:rPr>
              <a:t>Plug</a:t>
            </a:r>
            <a:r>
              <a:rPr lang="zh-TW" altLang="en-US" sz="1600" b="1" dirty="0">
                <a:solidFill>
                  <a:srgbClr val="2638A6"/>
                </a:solidFill>
              </a:rPr>
              <a:t> </a:t>
            </a:r>
            <a:r>
              <a:rPr lang="en-US" altLang="zh-TW" sz="1600" b="1" dirty="0">
                <a:solidFill>
                  <a:srgbClr val="2638A6"/>
                </a:solidFill>
              </a:rPr>
              <a:t>x4</a:t>
            </a:r>
            <a:r>
              <a:rPr lang="zh-TW" altLang="en-US" sz="1600" b="1" dirty="0">
                <a:solidFill>
                  <a:srgbClr val="2638A6"/>
                </a:solidFill>
              </a:rPr>
              <a:t> </a:t>
            </a:r>
            <a:r>
              <a:rPr lang="en-US" altLang="zh-TW" sz="1600" b="1" dirty="0">
                <a:solidFill>
                  <a:srgbClr val="2638A6"/>
                </a:solidFill>
              </a:rPr>
              <a:t>Cable </a:t>
            </a:r>
          </a:p>
          <a:p>
            <a:r>
              <a:rPr lang="en-US" altLang="zh-TW" sz="1600" b="1" dirty="0">
                <a:solidFill>
                  <a:srgbClr val="2638A6"/>
                </a:solidFill>
              </a:rPr>
              <a:t>[Preliminary]</a:t>
            </a:r>
            <a:endParaRPr lang="en-US" altLang="zh-TW" sz="1100" b="1" dirty="0">
              <a:solidFill>
                <a:srgbClr val="2638A6"/>
              </a:solidFill>
            </a:endParaRPr>
          </a:p>
          <a:p>
            <a:endParaRPr lang="it-IT" altLang="zh-TW" sz="1600" b="1" dirty="0">
              <a:solidFill>
                <a:srgbClr val="2638A6"/>
              </a:solidFill>
            </a:endParaRPr>
          </a:p>
          <a:p>
            <a:endParaRPr lang="en-US" altLang="zh-TW" sz="1100" dirty="0"/>
          </a:p>
          <a:p>
            <a:endParaRPr lang="en-US" altLang="zh-TW" sz="1100" dirty="0"/>
          </a:p>
          <a:p>
            <a:r>
              <a:rPr lang="en-US" altLang="zh-TW" sz="1100" dirty="0"/>
              <a:t>This adapter cable is suitable for </a:t>
            </a:r>
            <a:r>
              <a:rPr lang="en-US" altLang="zh-TW" sz="1100" dirty="0" err="1"/>
              <a:t>AVerMedia</a:t>
            </a:r>
            <a:r>
              <a:rPr lang="en-US" altLang="zh-TW" sz="1100" dirty="0"/>
              <a:t> GMSL board. Through this </a:t>
            </a:r>
          </a:p>
          <a:p>
            <a:r>
              <a:rPr lang="en-US" altLang="zh-TW" sz="1100" dirty="0"/>
              <a:t>cable, Mini FAKRA is converted to standard FAKRA x4 for connecting to </a:t>
            </a:r>
          </a:p>
          <a:p>
            <a:r>
              <a:rPr lang="en-US" altLang="zh-TW" sz="1100" dirty="0"/>
              <a:t>GMSL board (FAKRA to FAKRA cable is required separately), supports </a:t>
            </a:r>
          </a:p>
          <a:p>
            <a:r>
              <a:rPr lang="en-US" altLang="zh-TW" sz="1100" dirty="0"/>
              <a:t>up to 2 sets of cables.</a:t>
            </a:r>
          </a:p>
          <a:p>
            <a:endParaRPr lang="en-US" altLang="zh-TW" sz="1100" dirty="0"/>
          </a:p>
          <a:p>
            <a:endParaRPr lang="en-US" altLang="zh-TW" sz="1100" dirty="0">
              <a:solidFill>
                <a:srgbClr val="FF0000"/>
              </a:solidFill>
            </a:endParaRPr>
          </a:p>
        </p:txBody>
      </p:sp>
      <p:sp>
        <p:nvSpPr>
          <p:cNvPr id="2" name="矩形 1"/>
          <p:cNvSpPr/>
          <p:nvPr/>
        </p:nvSpPr>
        <p:spPr>
          <a:xfrm>
            <a:off x="3019899" y="6365261"/>
            <a:ext cx="3429000" cy="230832"/>
          </a:xfrm>
          <a:prstGeom prst="rect">
            <a:avLst/>
          </a:prstGeom>
        </p:spPr>
        <p:txBody>
          <a:bodyPr>
            <a:spAutoFit/>
          </a:bodyPr>
          <a:lstStyle/>
          <a:p>
            <a:pPr algn="r"/>
            <a:r>
              <a:rPr lang="en-US" altLang="zh-TW" sz="900" dirty="0">
                <a:solidFill>
                  <a:schemeClr val="tx1">
                    <a:lumMod val="65000"/>
                    <a:lumOff val="35000"/>
                  </a:schemeClr>
                </a:solidFill>
              </a:rPr>
              <a:t>* All specifications are subject to change without prior notice.</a:t>
            </a:r>
            <a:endParaRPr lang="zh-TW" altLang="en-US" sz="900" dirty="0">
              <a:solidFill>
                <a:schemeClr val="tx1">
                  <a:lumMod val="65000"/>
                  <a:lumOff val="35000"/>
                </a:schemeClr>
              </a:solidFill>
            </a:endParaRPr>
          </a:p>
        </p:txBody>
      </p:sp>
      <p:pic>
        <p:nvPicPr>
          <p:cNvPr id="5" name="圖片 4" descr="一張含有 文字, 字型, 螢幕擷取畫面, 圖形 的圖片&#10;&#10;自動產生的描述">
            <a:extLst>
              <a:ext uri="{FF2B5EF4-FFF2-40B4-BE49-F238E27FC236}">
                <a16:creationId xmlns:a16="http://schemas.microsoft.com/office/drawing/2014/main" id="{040F13CD-9845-6C8F-77E2-34E5644250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516" y="67267"/>
            <a:ext cx="1105029" cy="515680"/>
          </a:xfrm>
          <a:prstGeom prst="rect">
            <a:avLst/>
          </a:prstGeom>
        </p:spPr>
      </p:pic>
      <p:sp>
        <p:nvSpPr>
          <p:cNvPr id="6" name="文字方塊 5">
            <a:extLst>
              <a:ext uri="{FF2B5EF4-FFF2-40B4-BE49-F238E27FC236}">
                <a16:creationId xmlns:a16="http://schemas.microsoft.com/office/drawing/2014/main" id="{A2A5ADD7-9484-FD0E-A735-826A88D502A0}"/>
              </a:ext>
            </a:extLst>
          </p:cNvPr>
          <p:cNvSpPr txBox="1"/>
          <p:nvPr/>
        </p:nvSpPr>
        <p:spPr>
          <a:xfrm>
            <a:off x="4458424" y="399233"/>
            <a:ext cx="2195864" cy="261610"/>
          </a:xfrm>
          <a:prstGeom prst="rect">
            <a:avLst/>
          </a:prstGeom>
          <a:noFill/>
        </p:spPr>
        <p:txBody>
          <a:bodyPr wrap="square" rtlCol="0">
            <a:spAutoFit/>
          </a:bodyPr>
          <a:lstStyle/>
          <a:p>
            <a:r>
              <a:rPr lang="en-US" altLang="zh-TW" sz="1050" dirty="0"/>
              <a:t>www.avermedia.com/professional</a:t>
            </a:r>
            <a:endParaRPr lang="zh-TW" altLang="en-US" sz="1050" dirty="0"/>
          </a:p>
        </p:txBody>
      </p:sp>
      <p:sp>
        <p:nvSpPr>
          <p:cNvPr id="7" name="矩形 6">
            <a:extLst>
              <a:ext uri="{FF2B5EF4-FFF2-40B4-BE49-F238E27FC236}">
                <a16:creationId xmlns:a16="http://schemas.microsoft.com/office/drawing/2014/main" id="{54089FBD-60E7-383A-DB49-7AA77740197C}"/>
              </a:ext>
            </a:extLst>
          </p:cNvPr>
          <p:cNvSpPr/>
          <p:nvPr/>
        </p:nvSpPr>
        <p:spPr>
          <a:xfrm>
            <a:off x="0" y="9513794"/>
            <a:ext cx="6876000" cy="392206"/>
          </a:xfrm>
          <a:prstGeom prst="rect">
            <a:avLst/>
          </a:prstGeom>
          <a:solidFill>
            <a:srgbClr val="192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8" name="圖片 7" descr="一張含有 字型, 圖形, 標誌, 文字 的圖片&#10;&#10;自動產生的描述">
            <a:extLst>
              <a:ext uri="{FF2B5EF4-FFF2-40B4-BE49-F238E27FC236}">
                <a16:creationId xmlns:a16="http://schemas.microsoft.com/office/drawing/2014/main" id="{7D841362-1347-0C73-7BAB-1A36260F6CF6}"/>
              </a:ext>
            </a:extLst>
          </p:cNvPr>
          <p:cNvPicPr>
            <a:picLocks noChangeAspect="1"/>
          </p:cNvPicPr>
          <p:nvPr/>
        </p:nvPicPr>
        <p:blipFill rotWithShape="1">
          <a:blip r:embed="rId7">
            <a:extLst>
              <a:ext uri="{28A0092B-C50C-407E-A947-70E740481C1C}">
                <a14:useLocalDpi xmlns:a14="http://schemas.microsoft.com/office/drawing/2010/main" val="0"/>
              </a:ext>
            </a:extLst>
          </a:blip>
          <a:srcRect t="29262" b="28313"/>
          <a:stretch/>
        </p:blipFill>
        <p:spPr>
          <a:xfrm>
            <a:off x="57592" y="9555921"/>
            <a:ext cx="1561979" cy="268714"/>
          </a:xfrm>
          <a:prstGeom prst="rect">
            <a:avLst/>
          </a:prstGeom>
        </p:spPr>
      </p:pic>
      <p:pic>
        <p:nvPicPr>
          <p:cNvPr id="9" name="Google Shape;40;p7" descr="RoHS-01.png">
            <a:extLst>
              <a:ext uri="{FF2B5EF4-FFF2-40B4-BE49-F238E27FC236}">
                <a16:creationId xmlns:a16="http://schemas.microsoft.com/office/drawing/2014/main" id="{0D788583-DD9F-33C1-3214-A94FEF97A2C7}"/>
              </a:ext>
            </a:extLst>
          </p:cNvPr>
          <p:cNvPicPr preferRelativeResize="0">
            <a:picLocks noChangeAspect="1"/>
          </p:cNvPicPr>
          <p:nvPr/>
        </p:nvPicPr>
        <p:blipFill rotWithShape="1">
          <a:blip r:embed="rId8">
            <a:alphaModFix/>
          </a:blip>
          <a:srcRect/>
          <a:stretch/>
        </p:blipFill>
        <p:spPr>
          <a:xfrm>
            <a:off x="2960206" y="9062053"/>
            <a:ext cx="894339" cy="459310"/>
          </a:xfrm>
          <a:prstGeom prst="rect">
            <a:avLst/>
          </a:prstGeom>
          <a:noFill/>
          <a:ln>
            <a:noFill/>
          </a:ln>
        </p:spPr>
      </p:pic>
      <p:grpSp>
        <p:nvGrpSpPr>
          <p:cNvPr id="10" name="群組 9">
            <a:extLst>
              <a:ext uri="{FF2B5EF4-FFF2-40B4-BE49-F238E27FC236}">
                <a16:creationId xmlns:a16="http://schemas.microsoft.com/office/drawing/2014/main" id="{8035BC5D-E28B-E11B-C1E8-ED69875E5A03}"/>
              </a:ext>
            </a:extLst>
          </p:cNvPr>
          <p:cNvGrpSpPr/>
          <p:nvPr/>
        </p:nvGrpSpPr>
        <p:grpSpPr>
          <a:xfrm>
            <a:off x="1535466" y="8925608"/>
            <a:ext cx="1358635" cy="525892"/>
            <a:chOff x="1535466" y="8925608"/>
            <a:chExt cx="1358635" cy="525892"/>
          </a:xfrm>
        </p:grpSpPr>
        <p:grpSp>
          <p:nvGrpSpPr>
            <p:cNvPr id="11" name="群組 10">
              <a:extLst>
                <a:ext uri="{FF2B5EF4-FFF2-40B4-BE49-F238E27FC236}">
                  <a16:creationId xmlns:a16="http://schemas.microsoft.com/office/drawing/2014/main" id="{50E6F0DF-B7FD-A1C0-B857-CEE6CE7BD8A7}"/>
                </a:ext>
              </a:extLst>
            </p:cNvPr>
            <p:cNvGrpSpPr/>
            <p:nvPr/>
          </p:nvGrpSpPr>
          <p:grpSpPr>
            <a:xfrm>
              <a:off x="2034038" y="8992158"/>
              <a:ext cx="377269" cy="459342"/>
              <a:chOff x="139739" y="8932919"/>
              <a:chExt cx="359063" cy="437175"/>
            </a:xfrm>
          </p:grpSpPr>
          <p:pic>
            <p:nvPicPr>
              <p:cNvPr id="26" name="圖片 25">
                <a:extLst>
                  <a:ext uri="{FF2B5EF4-FFF2-40B4-BE49-F238E27FC236}">
                    <a16:creationId xmlns:a16="http://schemas.microsoft.com/office/drawing/2014/main" id="{7171E530-21EF-70E9-2E32-1060127DFF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4642" y="9039819"/>
                <a:ext cx="344160" cy="330275"/>
              </a:xfrm>
              <a:prstGeom prst="rect">
                <a:avLst/>
              </a:prstGeom>
            </p:spPr>
          </p:pic>
          <p:pic>
            <p:nvPicPr>
              <p:cNvPr id="27" name="圖片 26">
                <a:extLst>
                  <a:ext uri="{FF2B5EF4-FFF2-40B4-BE49-F238E27FC236}">
                    <a16:creationId xmlns:a16="http://schemas.microsoft.com/office/drawing/2014/main" id="{DE7A62CB-4839-A4DC-6EC9-8DB13D1686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9739" y="8932919"/>
                <a:ext cx="359063" cy="87410"/>
              </a:xfrm>
              <a:prstGeom prst="rect">
                <a:avLst/>
              </a:prstGeom>
            </p:spPr>
          </p:pic>
        </p:grpSp>
        <p:grpSp>
          <p:nvGrpSpPr>
            <p:cNvPr id="14" name="群組 13">
              <a:extLst>
                <a:ext uri="{FF2B5EF4-FFF2-40B4-BE49-F238E27FC236}">
                  <a16:creationId xmlns:a16="http://schemas.microsoft.com/office/drawing/2014/main" id="{62A316C4-3610-C4B3-5EED-849BA2FD188D}"/>
                </a:ext>
              </a:extLst>
            </p:cNvPr>
            <p:cNvGrpSpPr/>
            <p:nvPr/>
          </p:nvGrpSpPr>
          <p:grpSpPr>
            <a:xfrm>
              <a:off x="2486462" y="8925608"/>
              <a:ext cx="407639" cy="525892"/>
              <a:chOff x="2520899" y="8962040"/>
              <a:chExt cx="353732" cy="456346"/>
            </a:xfrm>
          </p:grpSpPr>
          <p:pic>
            <p:nvPicPr>
              <p:cNvPr id="22" name="圖片 21">
                <a:extLst>
                  <a:ext uri="{FF2B5EF4-FFF2-40B4-BE49-F238E27FC236}">
                    <a16:creationId xmlns:a16="http://schemas.microsoft.com/office/drawing/2014/main" id="{6E027CA0-687E-8BA6-08ED-A35843A3342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47709" y="9123840"/>
                <a:ext cx="300113" cy="294546"/>
              </a:xfrm>
              <a:prstGeom prst="rect">
                <a:avLst/>
              </a:prstGeom>
            </p:spPr>
          </p:pic>
          <p:pic>
            <p:nvPicPr>
              <p:cNvPr id="24" name="圖片 23">
                <a:extLst>
                  <a:ext uri="{FF2B5EF4-FFF2-40B4-BE49-F238E27FC236}">
                    <a16:creationId xmlns:a16="http://schemas.microsoft.com/office/drawing/2014/main" id="{CBFA849A-042D-482A-579B-9774157D0CD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20899" y="8962040"/>
                <a:ext cx="353732" cy="203275"/>
              </a:xfrm>
              <a:prstGeom prst="rect">
                <a:avLst/>
              </a:prstGeom>
            </p:spPr>
          </p:pic>
        </p:grpSp>
        <p:grpSp>
          <p:nvGrpSpPr>
            <p:cNvPr id="17" name="群組 16">
              <a:extLst>
                <a:ext uri="{FF2B5EF4-FFF2-40B4-BE49-F238E27FC236}">
                  <a16:creationId xmlns:a16="http://schemas.microsoft.com/office/drawing/2014/main" id="{360F21C4-20B0-D38C-5E4A-10A134565046}"/>
                </a:ext>
              </a:extLst>
            </p:cNvPr>
            <p:cNvGrpSpPr/>
            <p:nvPr/>
          </p:nvGrpSpPr>
          <p:grpSpPr>
            <a:xfrm>
              <a:off x="1535466" y="8988624"/>
              <a:ext cx="434575" cy="451184"/>
              <a:chOff x="883658" y="8887187"/>
              <a:chExt cx="511645" cy="531199"/>
            </a:xfrm>
          </p:grpSpPr>
          <p:pic>
            <p:nvPicPr>
              <p:cNvPr id="20" name="圖片 19">
                <a:extLst>
                  <a:ext uri="{FF2B5EF4-FFF2-40B4-BE49-F238E27FC236}">
                    <a16:creationId xmlns:a16="http://schemas.microsoft.com/office/drawing/2014/main" id="{6BF245D8-BCF9-4D4C-B5D5-3B77DD7FF83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9106" y="9017429"/>
                <a:ext cx="433450" cy="400957"/>
              </a:xfrm>
              <a:prstGeom prst="rect">
                <a:avLst/>
              </a:prstGeom>
            </p:spPr>
          </p:pic>
          <p:pic>
            <p:nvPicPr>
              <p:cNvPr id="21" name="圖片 20">
                <a:extLst>
                  <a:ext uri="{FF2B5EF4-FFF2-40B4-BE49-F238E27FC236}">
                    <a16:creationId xmlns:a16="http://schemas.microsoft.com/office/drawing/2014/main" id="{9416F1DD-C6D6-DB66-1DB7-22D4C67924C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658" y="8887187"/>
                <a:ext cx="511645" cy="160030"/>
              </a:xfrm>
              <a:prstGeom prst="rect">
                <a:avLst/>
              </a:prstGeom>
            </p:spPr>
          </p:pic>
        </p:grpSp>
      </p:grpSp>
      <p:sp>
        <p:nvSpPr>
          <p:cNvPr id="3" name="Rectangle 34">
            <a:extLst>
              <a:ext uri="{FF2B5EF4-FFF2-40B4-BE49-F238E27FC236}">
                <a16:creationId xmlns:a16="http://schemas.microsoft.com/office/drawing/2014/main" id="{96155EAD-A8DC-2CB8-E7EC-A2F25E3E27DF}"/>
              </a:ext>
            </a:extLst>
          </p:cNvPr>
          <p:cNvSpPr/>
          <p:nvPr/>
        </p:nvSpPr>
        <p:spPr>
          <a:xfrm>
            <a:off x="1622322" y="9526672"/>
            <a:ext cx="5235677" cy="369332"/>
          </a:xfrm>
          <a:prstGeom prst="rect">
            <a:avLst/>
          </a:prstGeom>
        </p:spPr>
        <p:txBody>
          <a:bodyPr wrap="square">
            <a:spAutoFit/>
          </a:bodyPr>
          <a:lstStyle/>
          <a:p>
            <a:r>
              <a:rPr lang="en-US" sz="600" dirty="0">
                <a:solidFill>
                  <a:schemeClr val="bg1"/>
                </a:solidFill>
              </a:rPr>
              <a:t>©2024 by AVerMedia Technologies, Inc. All rights reserved.</a:t>
            </a:r>
          </a:p>
          <a:p>
            <a:r>
              <a:rPr lang="en-US" sz="600" dirty="0">
                <a:solidFill>
                  <a:schemeClr val="bg1"/>
                </a:solidFill>
              </a:rPr>
              <a:t>No part of this document may be reproduced or transmitted in any form, or by any means (Electronic, mechanical, photocopy, recording, or otherwise) without prior written permission of AVerMedia Technologies. Information in this document is subject to change without notice. </a:t>
            </a:r>
            <a:r>
              <a:rPr lang="en-US" sz="600" b="1" dirty="0">
                <a:solidFill>
                  <a:schemeClr val="bg1"/>
                </a:solidFill>
              </a:rPr>
              <a:t>Made in Taiwan.</a:t>
            </a:r>
          </a:p>
        </p:txBody>
      </p:sp>
      <p:pic>
        <p:nvPicPr>
          <p:cNvPr id="23" name="圖片 22" descr="一張含有 纜線, 連接器 的圖片&#10;&#10;AI 產生的內容可能不正確。">
            <a:extLst>
              <a:ext uri="{FF2B5EF4-FFF2-40B4-BE49-F238E27FC236}">
                <a16:creationId xmlns:a16="http://schemas.microsoft.com/office/drawing/2014/main" id="{797F3626-DFE7-6A04-8A89-4801CCE65EF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31870" y="1050088"/>
            <a:ext cx="2576129" cy="1591296"/>
          </a:xfrm>
          <a:prstGeom prst="rect">
            <a:avLst/>
          </a:prstGeom>
        </p:spPr>
      </p:pic>
    </p:spTree>
    <p:extLst>
      <p:ext uri="{BB962C8B-B14F-4D97-AF65-F5344CB8AC3E}">
        <p14:creationId xmlns:p14="http://schemas.microsoft.com/office/powerpoint/2010/main" val="1870792856"/>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95880779775F4295D4960C0AD245A4" ma:contentTypeVersion="17" ma:contentTypeDescription="Create a new document." ma:contentTypeScope="" ma:versionID="aeea99cbabd5fb5c3d78bbf36a6cead9">
  <xsd:schema xmlns:xsd="http://www.w3.org/2001/XMLSchema" xmlns:xs="http://www.w3.org/2001/XMLSchema" xmlns:p="http://schemas.microsoft.com/office/2006/metadata/properties" xmlns:ns2="24745e40-eaa5-4c47-bc7f-593eda80a73d" xmlns:ns3="006ea721-d641-42b8-b2d5-7f7f00ad010f" targetNamespace="http://schemas.microsoft.com/office/2006/metadata/properties" ma:root="true" ma:fieldsID="13da6858ec7e7afc8b62d402932c62f6" ns2:_="" ns3:_="">
    <xsd:import namespace="24745e40-eaa5-4c47-bc7f-593eda80a73d"/>
    <xsd:import namespace="006ea721-d641-42b8-b2d5-7f7f00ad01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45e40-eaa5-4c47-bc7f-593eda80a7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2e02294-57d7-4d76-ba25-ba48c22481b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6ea721-d641-42b8-b2d5-7f7f00ad010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e781a9c-2fe0-4223-9e6c-ce8ef5a94ca5}" ma:internalName="TaxCatchAll" ma:showField="CatchAllData" ma:web="006ea721-d641-42b8-b2d5-7f7f00ad01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06ea721-d641-42b8-b2d5-7f7f00ad010f" xsi:nil="true"/>
    <lcf76f155ced4ddcb4097134ff3c332f xmlns="24745e40-eaa5-4c47-bc7f-593eda80a73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17D31-9CE9-43F7-A5D4-6F64DBDFF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745e40-eaa5-4c47-bc7f-593eda80a73d"/>
    <ds:schemaRef ds:uri="006ea721-d641-42b8-b2d5-7f7f00ad01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688665-C0BE-43DB-8BD6-B9A6EFC16507}">
  <ds:schemaRefs>
    <ds:schemaRef ds:uri="006ea721-d641-42b8-b2d5-7f7f00ad010f"/>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24745e40-eaa5-4c47-bc7f-593eda80a73d"/>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B555F1C-E836-4555-B12B-2683194E9F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6043</TotalTime>
  <Words>219</Words>
  <Application>Microsoft Office PowerPoint</Application>
  <PresentationFormat>A4 紙張 (210x297 公釐)</PresentationFormat>
  <Paragraphs>31</Paragraphs>
  <Slides>1</Slides>
  <Notes>1</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vt:i4>
      </vt:variant>
    </vt:vector>
  </HeadingPairs>
  <TitlesOfParts>
    <vt:vector size="6" baseType="lpstr">
      <vt:lpstr>Arial</vt:lpstr>
      <vt:lpstr>Calibri</vt:lpstr>
      <vt:lpstr>Calibri Light</vt:lpstr>
      <vt:lpstr>Wingdings</vt:lpstr>
      <vt:lpstr>Office 佈景主題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Vincent Tsai</dc:creator>
  <cp:lastModifiedBy>Katrina Tsai</cp:lastModifiedBy>
  <cp:revision>149</cp:revision>
  <cp:lastPrinted>2022-11-01T09:48:19Z</cp:lastPrinted>
  <dcterms:created xsi:type="dcterms:W3CDTF">2022-05-30T05:40:18Z</dcterms:created>
  <dcterms:modified xsi:type="dcterms:W3CDTF">2025-07-16T03:21:00Z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0x0101002595880779775F4295D4960C0AD245A4</vt:lpwstr>
  </property>
</Properties>
</file>