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30"/>
  </p:notesMasterIdLst>
  <p:sldIdLst>
    <p:sldId id="256" r:id="rId3"/>
    <p:sldId id="257" r:id="rId4"/>
    <p:sldId id="259" r:id="rId5"/>
    <p:sldId id="262" r:id="rId6"/>
    <p:sldId id="258" r:id="rId7"/>
    <p:sldId id="263" r:id="rId8"/>
    <p:sldId id="265" r:id="rId9"/>
    <p:sldId id="266" r:id="rId10"/>
    <p:sldId id="267" r:id="rId11"/>
    <p:sldId id="268" r:id="rId12"/>
    <p:sldId id="279" r:id="rId13"/>
    <p:sldId id="280" r:id="rId14"/>
    <p:sldId id="261" r:id="rId15"/>
    <p:sldId id="264" r:id="rId16"/>
    <p:sldId id="275" r:id="rId17"/>
    <p:sldId id="276" r:id="rId18"/>
    <p:sldId id="277" r:id="rId19"/>
    <p:sldId id="278" r:id="rId20"/>
    <p:sldId id="260" r:id="rId21"/>
    <p:sldId id="274" r:id="rId22"/>
    <p:sldId id="269" r:id="rId23"/>
    <p:sldId id="270" r:id="rId24"/>
    <p:sldId id="271" r:id="rId25"/>
    <p:sldId id="272" r:id="rId26"/>
    <p:sldId id="273" r:id="rId27"/>
    <p:sldId id="281"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629922-ADBC-47E8-8A8B-906CE2C775E1}" v="4" dt="2025-06-03T19:05:16.7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81699" autoAdjust="0"/>
  </p:normalViewPr>
  <p:slideViewPr>
    <p:cSldViewPr snapToGrid="0">
      <p:cViewPr varScale="1">
        <p:scale>
          <a:sx n="64" d="100"/>
          <a:sy n="64" d="100"/>
        </p:scale>
        <p:origin x="1099"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Swearingen" userId="fef25060-8156-43c6-8f23-5266c265601f" providerId="ADAL" clId="{6E629922-ADBC-47E8-8A8B-906CE2C775E1}"/>
    <pc:docChg chg="modSld">
      <pc:chgData name="Claire Swearingen" userId="fef25060-8156-43c6-8f23-5266c265601f" providerId="ADAL" clId="{6E629922-ADBC-47E8-8A8B-906CE2C775E1}" dt="2025-06-03T20:49:42.830" v="19" actId="20577"/>
      <pc:docMkLst>
        <pc:docMk/>
      </pc:docMkLst>
      <pc:sldChg chg="modSp">
        <pc:chgData name="Claire Swearingen" userId="fef25060-8156-43c6-8f23-5266c265601f" providerId="ADAL" clId="{6E629922-ADBC-47E8-8A8B-906CE2C775E1}" dt="2025-06-03T19:03:12.896" v="1" actId="14826"/>
        <pc:sldMkLst>
          <pc:docMk/>
          <pc:sldMk cId="2159283359" sldId="260"/>
        </pc:sldMkLst>
        <pc:picChg chg="mod">
          <ac:chgData name="Claire Swearingen" userId="fef25060-8156-43c6-8f23-5266c265601f" providerId="ADAL" clId="{6E629922-ADBC-47E8-8A8B-906CE2C775E1}" dt="2025-06-03T19:03:12.896" v="1" actId="14826"/>
          <ac:picMkLst>
            <pc:docMk/>
            <pc:sldMk cId="2159283359" sldId="260"/>
            <ac:picMk id="6" creationId="{D21B7BB7-9C48-078A-7DDD-4283939C3AA5}"/>
          </ac:picMkLst>
        </pc:picChg>
      </pc:sldChg>
      <pc:sldChg chg="modSp">
        <pc:chgData name="Claire Swearingen" userId="fef25060-8156-43c6-8f23-5266c265601f" providerId="ADAL" clId="{6E629922-ADBC-47E8-8A8B-906CE2C775E1}" dt="2025-06-03T19:04:23.440" v="3" actId="14826"/>
        <pc:sldMkLst>
          <pc:docMk/>
          <pc:sldMk cId="4164435755" sldId="265"/>
        </pc:sldMkLst>
        <pc:picChg chg="mod">
          <ac:chgData name="Claire Swearingen" userId="fef25060-8156-43c6-8f23-5266c265601f" providerId="ADAL" clId="{6E629922-ADBC-47E8-8A8B-906CE2C775E1}" dt="2025-06-03T19:04:23.440" v="3" actId="14826"/>
          <ac:picMkLst>
            <pc:docMk/>
            <pc:sldMk cId="4164435755" sldId="265"/>
            <ac:picMk id="6" creationId="{D21B7BB7-9C48-078A-7DDD-4283939C3AA5}"/>
          </ac:picMkLst>
        </pc:picChg>
      </pc:sldChg>
      <pc:sldChg chg="modSp">
        <pc:chgData name="Claire Swearingen" userId="fef25060-8156-43c6-8f23-5266c265601f" providerId="ADAL" clId="{6E629922-ADBC-47E8-8A8B-906CE2C775E1}" dt="2025-06-03T19:03:40.749" v="2" actId="14826"/>
        <pc:sldMkLst>
          <pc:docMk/>
          <pc:sldMk cId="993938667" sldId="272"/>
        </pc:sldMkLst>
        <pc:picChg chg="mod">
          <ac:chgData name="Claire Swearingen" userId="fef25060-8156-43c6-8f23-5266c265601f" providerId="ADAL" clId="{6E629922-ADBC-47E8-8A8B-906CE2C775E1}" dt="2025-06-03T19:03:40.749" v="2" actId="14826"/>
          <ac:picMkLst>
            <pc:docMk/>
            <pc:sldMk cId="993938667" sldId="272"/>
            <ac:picMk id="9" creationId="{CF980E09-59F1-6AA1-A16A-2EC6588BA11D}"/>
          </ac:picMkLst>
        </pc:picChg>
      </pc:sldChg>
      <pc:sldChg chg="modNotesTx">
        <pc:chgData name="Claire Swearingen" userId="fef25060-8156-43c6-8f23-5266c265601f" providerId="ADAL" clId="{6E629922-ADBC-47E8-8A8B-906CE2C775E1}" dt="2025-06-03T19:01:57.737" v="0" actId="20577"/>
        <pc:sldMkLst>
          <pc:docMk/>
          <pc:sldMk cId="687000130" sldId="275"/>
        </pc:sldMkLst>
      </pc:sldChg>
      <pc:sldChg chg="modSp">
        <pc:chgData name="Claire Swearingen" userId="fef25060-8156-43c6-8f23-5266c265601f" providerId="ADAL" clId="{6E629922-ADBC-47E8-8A8B-906CE2C775E1}" dt="2025-06-03T19:05:16.741" v="4" actId="14826"/>
        <pc:sldMkLst>
          <pc:docMk/>
          <pc:sldMk cId="2005268728" sldId="281"/>
        </pc:sldMkLst>
        <pc:picChg chg="mod">
          <ac:chgData name="Claire Swearingen" userId="fef25060-8156-43c6-8f23-5266c265601f" providerId="ADAL" clId="{6E629922-ADBC-47E8-8A8B-906CE2C775E1}" dt="2025-06-03T19:05:16.741" v="4" actId="14826"/>
          <ac:picMkLst>
            <pc:docMk/>
            <pc:sldMk cId="2005268728" sldId="281"/>
            <ac:picMk id="6" creationId="{D21B7BB7-9C48-078A-7DDD-4283939C3AA5}"/>
          </ac:picMkLst>
        </pc:picChg>
      </pc:sldChg>
      <pc:sldChg chg="modSp mod">
        <pc:chgData name="Claire Swearingen" userId="fef25060-8156-43c6-8f23-5266c265601f" providerId="ADAL" clId="{6E629922-ADBC-47E8-8A8B-906CE2C775E1}" dt="2025-06-03T20:49:42.830" v="19" actId="20577"/>
        <pc:sldMkLst>
          <pc:docMk/>
          <pc:sldMk cId="966613145" sldId="282"/>
        </pc:sldMkLst>
        <pc:spChg chg="mod">
          <ac:chgData name="Claire Swearingen" userId="fef25060-8156-43c6-8f23-5266c265601f" providerId="ADAL" clId="{6E629922-ADBC-47E8-8A8B-906CE2C775E1}" dt="2025-06-03T20:49:42.830" v="19" actId="20577"/>
          <ac:spMkLst>
            <pc:docMk/>
            <pc:sldMk cId="966613145" sldId="282"/>
            <ac:spMk id="4" creationId="{6677C91F-4B6F-33D5-A76D-77C415AD575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CE09E-B980-4DB5-9C0A-8CEF23808DCF}" type="datetimeFigureOut">
              <a:rPr lang="en-US" smtClean="0"/>
              <a:t>6/3/2025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33F84F-A0F7-434D-90AE-4B4A63E21854}" type="slidenum">
              <a:rPr lang="en-US" smtClean="0"/>
              <a:t>‹#›</a:t>
            </a:fld>
            <a:endParaRPr lang="en-US"/>
          </a:p>
        </p:txBody>
      </p:sp>
    </p:spTree>
    <p:extLst>
      <p:ext uri="{BB962C8B-B14F-4D97-AF65-F5344CB8AC3E}">
        <p14:creationId xmlns:p14="http://schemas.microsoft.com/office/powerpoint/2010/main" val="1208238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ea typeface="Calibri" panose="020F0502020204030204" pitchFamily="34" charset="0"/>
              </a:rPr>
              <a:t>The Black Lake Quarry (Littlerock) Rezone is a request from a property owner to rezone approximately 270 acres at 4741 88th Ave SW from Rural 1/20 (R 1/20) to Rural Resource Industrial (RRI). The current zone allows for mostly residential and resource uses (such as agriculture, mining, and forestry.) The proposed new zone primarily allows industrial uses that support rural resources, with some provisions for other industrial uses. This site does not meet the locational and performance criteria in TCC 20.29.020 that would allow for additional assembly, fabrication, manufacturing, storage, warehousing, and distribution uses. </a:t>
            </a:r>
            <a:endParaRPr lang="en-US" dirty="0"/>
          </a:p>
        </p:txBody>
      </p:sp>
      <p:sp>
        <p:nvSpPr>
          <p:cNvPr id="4" name="Slide Number Placeholder 3"/>
          <p:cNvSpPr>
            <a:spLocks noGrp="1"/>
          </p:cNvSpPr>
          <p:nvPr>
            <p:ph type="sldNum" sz="quarter" idx="5"/>
          </p:nvPr>
        </p:nvSpPr>
        <p:spPr/>
        <p:txBody>
          <a:bodyPr/>
          <a:lstStyle/>
          <a:p>
            <a:fld id="{6133F84F-A0F7-434D-90AE-4B4A63E21854}" type="slidenum">
              <a:rPr lang="en-US" smtClean="0"/>
              <a:t>3</a:t>
            </a:fld>
            <a:endParaRPr lang="en-US"/>
          </a:p>
        </p:txBody>
      </p:sp>
    </p:spTree>
    <p:extLst>
      <p:ext uri="{BB962C8B-B14F-4D97-AF65-F5344CB8AC3E}">
        <p14:creationId xmlns:p14="http://schemas.microsoft.com/office/powerpoint/2010/main" val="3561182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ea typeface="Calibri" panose="020F0502020204030204" pitchFamily="34" charset="0"/>
              </a:rPr>
              <a:t>The purposes of the R 1/20 district are to protect public health and safety by minimizing development and avoiding incompatible uses in environmentally sensitive and hazardous areas such as the Black River Corridor, the Nisqually Bluff, and parcels completely covered by critical areas; provide greater opportunities for protecting critical areas and creating open space corridors; provide for low density residential uses, agriculture, forestry, conservation and associated uses appropriate for a rural area that do not require urban services; and provide for mining through a special use process</a:t>
            </a:r>
            <a:endParaRPr lang="en-US" dirty="0"/>
          </a:p>
        </p:txBody>
      </p:sp>
      <p:sp>
        <p:nvSpPr>
          <p:cNvPr id="4" name="Slide Number Placeholder 3"/>
          <p:cNvSpPr>
            <a:spLocks noGrp="1"/>
          </p:cNvSpPr>
          <p:nvPr>
            <p:ph type="sldNum" sz="quarter" idx="5"/>
          </p:nvPr>
        </p:nvSpPr>
        <p:spPr/>
        <p:txBody>
          <a:bodyPr/>
          <a:lstStyle/>
          <a:p>
            <a:fld id="{6133F84F-A0F7-434D-90AE-4B4A63E21854}" type="slidenum">
              <a:rPr lang="en-US" smtClean="0"/>
              <a:t>14</a:t>
            </a:fld>
            <a:endParaRPr lang="en-US"/>
          </a:p>
        </p:txBody>
      </p:sp>
    </p:spTree>
    <p:extLst>
      <p:ext uri="{BB962C8B-B14F-4D97-AF65-F5344CB8AC3E}">
        <p14:creationId xmlns:p14="http://schemas.microsoft.com/office/powerpoint/2010/main" val="3173716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effectLst/>
                <a:latin typeface="Segoe UI" panose="020B0502040204020203" pitchFamily="34" charset="0"/>
                <a:ea typeface="Calibri" panose="020F0502020204030204" pitchFamily="34" charset="0"/>
              </a:rPr>
              <a:t>Allowed Primary Uses:</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Segoe UI" panose="020B0502040204020203" pitchFamily="34" charset="0"/>
                <a:ea typeface="Calibri" panose="020F0502020204030204" pitchFamily="34" charset="0"/>
              </a:rPr>
              <a:t>Single-family dwellings (limited to one primary residential structure per lot</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Segoe UI" panose="020B0502040204020203" pitchFamily="34" charset="0"/>
                <a:ea typeface="Calibri" panose="020F0502020204030204" pitchFamily="34" charset="0"/>
              </a:rPr>
              <a:t>Agriculture</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Segoe UI" panose="020B0502040204020203" pitchFamily="34" charset="0"/>
                <a:ea typeface="Calibri" panose="020F0502020204030204" pitchFamily="34" charset="0"/>
              </a:rPr>
              <a:t>Forest practices and forest management activities</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Segoe UI" panose="020B0502040204020203" pitchFamily="34" charset="0"/>
                <a:ea typeface="Calibri" panose="020F0502020204030204" pitchFamily="34" charset="0"/>
              </a:rPr>
              <a:t>Outdoor recreation</a:t>
            </a:r>
            <a:endParaRPr lang="en-US" sz="1800" dirty="0">
              <a:effectLst/>
              <a:latin typeface="Times New Roman" panose="02020603050405020304" pitchFamily="18" charset="0"/>
              <a:ea typeface="Calibri" panose="020F0502020204030204" pitchFamily="34" charset="0"/>
            </a:endParaRPr>
          </a:p>
          <a:p>
            <a:pPr marL="0" marR="0">
              <a:lnSpc>
                <a:spcPct val="115000"/>
              </a:lnSpc>
              <a:spcBef>
                <a:spcPts val="0"/>
              </a:spcBef>
              <a:spcAft>
                <a:spcPts val="0"/>
              </a:spcAft>
            </a:pPr>
            <a:r>
              <a:rPr lang="en-US" sz="1800" dirty="0">
                <a:effectLst/>
                <a:latin typeface="Segoe UI" panose="020B0502040204020203" pitchFamily="34"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pPr marL="0" marR="0">
              <a:lnSpc>
                <a:spcPct val="115000"/>
              </a:lnSpc>
              <a:spcBef>
                <a:spcPts val="0"/>
              </a:spcBef>
              <a:spcAft>
                <a:spcPts val="0"/>
              </a:spcAft>
            </a:pPr>
            <a:r>
              <a:rPr lang="en-US" sz="1800" dirty="0">
                <a:effectLst/>
                <a:latin typeface="Segoe UI" panose="020B0502040204020203" pitchFamily="34" charset="0"/>
                <a:ea typeface="Calibri" panose="020F0502020204030204" pitchFamily="34" charset="0"/>
              </a:rPr>
              <a:t>Accessory Uses (Must be with an allowed primary use):</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Segoe UI" panose="020B0502040204020203" pitchFamily="34" charset="0"/>
                <a:ea typeface="Calibri" panose="020F0502020204030204" pitchFamily="34" charset="0"/>
              </a:rPr>
              <a:t>Home-based businesses</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Segoe UI" panose="020B0502040204020203" pitchFamily="34" charset="0"/>
                <a:ea typeface="Calibri" panose="020F0502020204030204" pitchFamily="34" charset="0"/>
              </a:rPr>
              <a:t>Accessory uses that support timber harvesting like storage, weigh stations, crew quarters, and sawmills</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Segoe UI" panose="020B0502040204020203" pitchFamily="34" charset="0"/>
                <a:ea typeface="Calibri" panose="020F0502020204030204" pitchFamily="34" charset="0"/>
              </a:rPr>
              <a:t>Composting of plants or manure that are produced on-site</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Segoe UI" panose="020B0502040204020203" pitchFamily="34" charset="0"/>
                <a:ea typeface="Calibri" panose="020F0502020204030204" pitchFamily="34" charset="0"/>
              </a:rPr>
              <a:t>Greenhouses for agriculture</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Segoe UI" panose="020B0502040204020203" pitchFamily="34" charset="0"/>
                <a:ea typeface="Calibri" panose="020F0502020204030204" pitchFamily="34" charset="0"/>
              </a:rPr>
              <a:t>Accessory uses for agriculture and forestry for the storage of explosives, fuels and chemicals, which must comply with special regulations</a:t>
            </a:r>
            <a:endParaRPr lang="en-US" sz="1800" dirty="0">
              <a:effectLst/>
              <a:latin typeface="Times New Roman" panose="02020603050405020304" pitchFamily="18" charset="0"/>
              <a:ea typeface="Calibri" panose="020F0502020204030204" pitchFamily="34" charset="0"/>
            </a:endParaRPr>
          </a:p>
          <a:p>
            <a:pPr marL="0" marR="0">
              <a:lnSpc>
                <a:spcPct val="115000"/>
              </a:lnSpc>
              <a:spcBef>
                <a:spcPts val="0"/>
              </a:spcBef>
              <a:spcAft>
                <a:spcPts val="0"/>
              </a:spcAft>
            </a:pPr>
            <a:r>
              <a:rPr lang="en-US" sz="1800" dirty="0">
                <a:effectLst/>
                <a:latin typeface="Segoe UI" panose="020B0502040204020203" pitchFamily="34"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pPr marL="0" marR="0">
              <a:lnSpc>
                <a:spcPct val="115000"/>
              </a:lnSpc>
              <a:spcBef>
                <a:spcPts val="0"/>
              </a:spcBef>
              <a:spcAft>
                <a:spcPts val="0"/>
              </a:spcAft>
            </a:pPr>
            <a:r>
              <a:rPr lang="en-US" sz="1800" dirty="0">
                <a:effectLst/>
                <a:latin typeface="Segoe UI" panose="020B0502040204020203" pitchFamily="34" charset="0"/>
                <a:ea typeface="Calibri" panose="020F0502020204030204" pitchFamily="34" charset="0"/>
              </a:rPr>
              <a:t>Special Uses:</a:t>
            </a:r>
            <a:endParaRPr lang="en-US" sz="1800" dirty="0">
              <a:effectLst/>
              <a:latin typeface="Times New Roman" panose="02020603050405020304" pitchFamily="18" charset="0"/>
              <a:ea typeface="Calibri" panose="020F0502020204030204" pitchFamily="34" charset="0"/>
            </a:endParaRPr>
          </a:p>
          <a:p>
            <a:pPr marL="0" marR="0">
              <a:lnSpc>
                <a:spcPct val="115000"/>
              </a:lnSpc>
              <a:spcBef>
                <a:spcPts val="0"/>
              </a:spcBef>
              <a:spcAft>
                <a:spcPts val="0"/>
              </a:spcAft>
            </a:pPr>
            <a:r>
              <a:rPr lang="en-US" sz="1800" dirty="0">
                <a:effectLst/>
                <a:latin typeface="Segoe UI" panose="020B0502040204020203" pitchFamily="34" charset="0"/>
                <a:ea typeface="Calibri" panose="020F0502020204030204" pitchFamily="34" charset="0"/>
              </a:rPr>
              <a:t>There are many uses allowed in R 1/20 through a Special Use Permit. These generally include</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Segoe UI" panose="020B0502040204020203" pitchFamily="34" charset="0"/>
                <a:ea typeface="Calibri" panose="020F0502020204030204" pitchFamily="34" charset="0"/>
              </a:rPr>
              <a:t>Schools and other public facilities, including daycare</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Segoe UI" panose="020B0502040204020203" pitchFamily="34" charset="0"/>
                <a:ea typeface="Calibri" panose="020F0502020204030204" pitchFamily="34" charset="0"/>
              </a:rPr>
              <a:t>Recreation-related uses</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Segoe UI" panose="020B0502040204020203" pitchFamily="34" charset="0"/>
                <a:ea typeface="Calibri" panose="020F0502020204030204" pitchFamily="34" charset="0"/>
              </a:rPr>
              <a:t>Churches and community centers</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Segoe UI" panose="020B0502040204020203" pitchFamily="34" charset="0"/>
                <a:ea typeface="Calibri" panose="020F0502020204030204" pitchFamily="34" charset="0"/>
              </a:rPr>
              <a:t>Mining</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133F84F-A0F7-434D-90AE-4B4A63E21854}" type="slidenum">
              <a:rPr lang="en-US" smtClean="0"/>
              <a:t>15</a:t>
            </a:fld>
            <a:endParaRPr lang="en-US"/>
          </a:p>
        </p:txBody>
      </p:sp>
    </p:spTree>
    <p:extLst>
      <p:ext uri="{BB962C8B-B14F-4D97-AF65-F5344CB8AC3E}">
        <p14:creationId xmlns:p14="http://schemas.microsoft.com/office/powerpoint/2010/main" val="2194643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Segoe UI" panose="020B0502040204020203" pitchFamily="34" charset="0"/>
                <a:ea typeface="Calibri" panose="020F0502020204030204" pitchFamily="34" charset="0"/>
              </a:rPr>
              <a:t>The purpose and intent of the rural resource industrial district is to provide areas where industrial activities and uses that are dependent upon agriculture, forest practices and minerals may be located. The district also allows such uses that involve the processing, fabrication, wholesaling and storage of products associated with natural resource uses. The standards in this chapter are intended to protect the rural area from adverse industrial impacts. All industrial uses must be functionally and visually compatible with the character of the rural area.</a:t>
            </a:r>
            <a:endParaRPr lang="en-US" sz="1800" dirty="0">
              <a:effectLst/>
              <a:latin typeface="Times New Roman" panose="02020603050405020304" pitchFamily="18" charset="0"/>
              <a:ea typeface="Calibri" panose="020F0502020204030204" pitchFamily="34" charset="0"/>
            </a:endParaRPr>
          </a:p>
          <a:p>
            <a:pPr marL="0" marR="0">
              <a:lnSpc>
                <a:spcPct val="115000"/>
              </a:lnSpc>
              <a:spcBef>
                <a:spcPts val="0"/>
              </a:spcBef>
              <a:spcAft>
                <a:spcPts val="1000"/>
              </a:spcAft>
            </a:pPr>
            <a:r>
              <a:rPr lang="en-US" sz="1800" dirty="0">
                <a:effectLst/>
                <a:latin typeface="Segoe UI" panose="020B0502040204020203" pitchFamily="34" charset="0"/>
                <a:ea typeface="Calibri" panose="020F0502020204030204" pitchFamily="34" charset="0"/>
              </a:rPr>
              <a:t>Controls to provide freedom from nuisance-creating features such as noise, dirt, odor, vibration, air and water pollution, are established together with adequate traffic circulation, buffers and landscaping requirements, to establish compatibility with surrounding rural development and offer protection from industrial blight and impacts.</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133F84F-A0F7-434D-90AE-4B4A63E21854}" type="slidenum">
              <a:rPr lang="en-US" smtClean="0"/>
              <a:t>16</a:t>
            </a:fld>
            <a:endParaRPr lang="en-US"/>
          </a:p>
        </p:txBody>
      </p:sp>
    </p:spTree>
    <p:extLst>
      <p:ext uri="{BB962C8B-B14F-4D97-AF65-F5344CB8AC3E}">
        <p14:creationId xmlns:p14="http://schemas.microsoft.com/office/powerpoint/2010/main" val="2848734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kern="100" dirty="0">
                <a:effectLst/>
                <a:latin typeface="Aptos" panose="020B0004020202020204" pitchFamily="34" charset="0"/>
                <a:ea typeface="Aptos" panose="020B0004020202020204" pitchFamily="34" charset="0"/>
              </a:rPr>
              <a:t>Service and Retail:</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rPr>
              <a:t>Service uses like restaurants, bars, and service stations</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rPr>
              <a:t>Service, repair, storage and sales for cars, trucks, and machinery</a:t>
            </a:r>
            <a:endParaRPr lang="en-US" sz="1800" dirty="0">
              <a:effectLst/>
              <a:latin typeface="Times New Roman" panose="02020603050405020304" pitchFamily="18" charset="0"/>
              <a:ea typeface="Calibri" panose="020F0502020204030204" pitchFamily="34" charset="0"/>
            </a:endParaRPr>
          </a:p>
          <a:p>
            <a:pPr marL="457200" marR="0">
              <a:lnSpc>
                <a:spcPct val="115000"/>
              </a:lnSpc>
              <a:spcBef>
                <a:spcPts val="0"/>
              </a:spcBef>
              <a:spcAft>
                <a:spcPts val="0"/>
              </a:spcAft>
            </a:pPr>
            <a:r>
              <a:rPr lang="en-US" sz="1800" kern="100" dirty="0">
                <a:effectLst/>
                <a:latin typeface="Aptos" panose="020B0004020202020204" pitchFamily="34" charset="0"/>
                <a:ea typeface="Aptos" panose="020B0004020202020204" pitchFamily="34" charset="0"/>
              </a:rPr>
              <a:t> </a:t>
            </a:r>
            <a:endParaRPr lang="en-US" sz="1800" dirty="0">
              <a:effectLst/>
              <a:latin typeface="Times New Roman" panose="02020603050405020304" pitchFamily="18" charset="0"/>
              <a:ea typeface="Calibri" panose="020F0502020204030204" pitchFamily="34" charset="0"/>
            </a:endParaRPr>
          </a:p>
          <a:p>
            <a:pPr marL="0" marR="0">
              <a:lnSpc>
                <a:spcPct val="115000"/>
              </a:lnSpc>
              <a:spcBef>
                <a:spcPts val="0"/>
              </a:spcBef>
              <a:spcAft>
                <a:spcPts val="0"/>
              </a:spcAft>
            </a:pPr>
            <a:r>
              <a:rPr lang="en-US" sz="1800" kern="100" dirty="0">
                <a:effectLst/>
                <a:latin typeface="Aptos" panose="020B0004020202020204" pitchFamily="34" charset="0"/>
                <a:ea typeface="Aptos" panose="020B0004020202020204" pitchFamily="34" charset="0"/>
              </a:rPr>
              <a:t>Agriculture Related Uses:</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rPr>
              <a:t>Sales (including wholesale) and storage for feed, fertilizer, and other farm equipment</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rPr>
              <a:t>Farm management services</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rPr>
              <a:t>Veterinary clinics and hospitals</a:t>
            </a:r>
            <a:endParaRPr lang="en-US" sz="1800" dirty="0">
              <a:effectLst/>
              <a:latin typeface="Times New Roman" panose="02020603050405020304" pitchFamily="18" charset="0"/>
              <a:ea typeface="Calibri" panose="020F0502020204030204" pitchFamily="34" charset="0"/>
            </a:endParaRPr>
          </a:p>
          <a:p>
            <a:pPr marL="457200" marR="0">
              <a:lnSpc>
                <a:spcPct val="115000"/>
              </a:lnSpc>
              <a:spcBef>
                <a:spcPts val="0"/>
              </a:spcBef>
              <a:spcAft>
                <a:spcPts val="0"/>
              </a:spcAft>
            </a:pPr>
            <a:r>
              <a:rPr lang="en-US" sz="1800" kern="100" dirty="0">
                <a:effectLst/>
                <a:latin typeface="Aptos" panose="020B0004020202020204" pitchFamily="34" charset="0"/>
                <a:ea typeface="Aptos" panose="020B0004020202020204" pitchFamily="34" charset="0"/>
              </a:rPr>
              <a:t> </a:t>
            </a:r>
            <a:endParaRPr lang="en-US" sz="1800" dirty="0">
              <a:effectLst/>
              <a:latin typeface="Times New Roman" panose="02020603050405020304" pitchFamily="18" charset="0"/>
              <a:ea typeface="Calibri" panose="020F0502020204030204" pitchFamily="34" charset="0"/>
            </a:endParaRPr>
          </a:p>
          <a:p>
            <a:pPr marL="0" marR="0">
              <a:lnSpc>
                <a:spcPct val="115000"/>
              </a:lnSpc>
              <a:spcBef>
                <a:spcPts val="0"/>
              </a:spcBef>
              <a:spcAft>
                <a:spcPts val="0"/>
              </a:spcAft>
            </a:pPr>
            <a:r>
              <a:rPr lang="en-US" sz="1800" kern="100" dirty="0">
                <a:effectLst/>
                <a:latin typeface="Aptos" panose="020B0004020202020204" pitchFamily="34" charset="0"/>
                <a:ea typeface="Aptos" panose="020B0004020202020204" pitchFamily="34" charset="0"/>
              </a:rPr>
              <a:t>Forestry Related Uses:</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rPr>
              <a:t>Mills for producing wood products</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rPr>
              <a:t>Manufacturing of wood products</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rPr>
              <a:t>Prefabricated wood buildings and components</a:t>
            </a:r>
            <a:endParaRPr lang="en-US" sz="1800" dirty="0">
              <a:effectLst/>
              <a:latin typeface="Times New Roman" panose="02020603050405020304" pitchFamily="18" charset="0"/>
              <a:ea typeface="Calibri" panose="020F0502020204030204" pitchFamily="34" charset="0"/>
            </a:endParaRPr>
          </a:p>
          <a:p>
            <a:pPr marL="457200" marR="0">
              <a:lnSpc>
                <a:spcPct val="115000"/>
              </a:lnSpc>
              <a:spcBef>
                <a:spcPts val="0"/>
              </a:spcBef>
              <a:spcAft>
                <a:spcPts val="0"/>
              </a:spcAft>
            </a:pPr>
            <a:r>
              <a:rPr lang="en-US" sz="1800" kern="100" dirty="0">
                <a:effectLst/>
                <a:latin typeface="Aptos" panose="020B0004020202020204" pitchFamily="34" charset="0"/>
                <a:ea typeface="Aptos" panose="020B0004020202020204" pitchFamily="34" charset="0"/>
              </a:rPr>
              <a:t> </a:t>
            </a:r>
            <a:endParaRPr lang="en-US" sz="1800" dirty="0">
              <a:effectLst/>
              <a:latin typeface="Times New Roman" panose="02020603050405020304" pitchFamily="18" charset="0"/>
              <a:ea typeface="Calibri" panose="020F0502020204030204" pitchFamily="34" charset="0"/>
            </a:endParaRPr>
          </a:p>
          <a:p>
            <a:pPr marL="0" marR="0">
              <a:lnSpc>
                <a:spcPct val="115000"/>
              </a:lnSpc>
              <a:spcBef>
                <a:spcPts val="0"/>
              </a:spcBef>
              <a:spcAft>
                <a:spcPts val="0"/>
              </a:spcAft>
            </a:pPr>
            <a:r>
              <a:rPr lang="en-US" sz="1800" kern="100" dirty="0">
                <a:effectLst/>
                <a:latin typeface="Aptos" panose="020B0004020202020204" pitchFamily="34" charset="0"/>
                <a:ea typeface="Aptos" panose="020B0004020202020204" pitchFamily="34" charset="0"/>
              </a:rPr>
              <a:t>Mineral Related Uses:</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rPr>
              <a:t>Stone, marble and granite monument works</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rPr>
              <a:t>Manufacturing brick, tile or terra cotta</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rPr>
              <a:t>Manufacturing clay products</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rPr>
              <a:t>Manufacturing concrete products</a:t>
            </a:r>
            <a:endParaRPr lang="en-US" sz="1800" dirty="0">
              <a:effectLst/>
              <a:latin typeface="Times New Roman" panose="02020603050405020304" pitchFamily="18" charset="0"/>
              <a:ea typeface="Calibri" panose="020F0502020204030204" pitchFamily="34" charset="0"/>
            </a:endParaRPr>
          </a:p>
          <a:p>
            <a:pPr marL="457200" marR="0">
              <a:lnSpc>
                <a:spcPct val="115000"/>
              </a:lnSpc>
              <a:spcBef>
                <a:spcPts val="0"/>
              </a:spcBef>
              <a:spcAft>
                <a:spcPts val="0"/>
              </a:spcAft>
            </a:pPr>
            <a:r>
              <a:rPr lang="en-US" sz="1800" kern="100" dirty="0">
                <a:effectLst/>
                <a:latin typeface="Aptos" panose="020B0004020202020204" pitchFamily="34" charset="0"/>
                <a:ea typeface="Aptos" panose="020B0004020202020204" pitchFamily="34" charset="0"/>
              </a:rPr>
              <a:t> </a:t>
            </a:r>
            <a:endParaRPr lang="en-US" sz="1800" dirty="0">
              <a:effectLst/>
              <a:latin typeface="Times New Roman" panose="02020603050405020304" pitchFamily="18" charset="0"/>
              <a:ea typeface="Calibri" panose="020F0502020204030204" pitchFamily="34" charset="0"/>
            </a:endParaRPr>
          </a:p>
          <a:p>
            <a:pPr marL="0" marR="0">
              <a:lnSpc>
                <a:spcPct val="115000"/>
              </a:lnSpc>
              <a:spcBef>
                <a:spcPts val="0"/>
              </a:spcBef>
              <a:spcAft>
                <a:spcPts val="0"/>
              </a:spcAft>
            </a:pPr>
            <a:r>
              <a:rPr lang="en-US" sz="1800" kern="100" dirty="0">
                <a:effectLst/>
                <a:latin typeface="Aptos" panose="020B0004020202020204" pitchFamily="34" charset="0"/>
                <a:ea typeface="Aptos" panose="020B0004020202020204" pitchFamily="34" charset="0"/>
              </a:rPr>
              <a:t>Other Uses:</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rPr>
              <a:t>Living quarters or unit for caretaker or watchman working on the property</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rPr>
              <a:t>Administrative, educational and similar activities, with a permitted use</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rPr>
              <a:t>Public facilities and utilities (Landfills require a Special Use Permit)</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rPr>
              <a:t>Research labs and commercial testing labs for resource uses</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rPr>
              <a:t>Unclassified uses and railroad rights-of-way</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133F84F-A0F7-434D-90AE-4B4A63E21854}" type="slidenum">
              <a:rPr lang="en-US" smtClean="0"/>
              <a:t>17</a:t>
            </a:fld>
            <a:endParaRPr lang="en-US"/>
          </a:p>
        </p:txBody>
      </p:sp>
    </p:spTree>
    <p:extLst>
      <p:ext uri="{BB962C8B-B14F-4D97-AF65-F5344CB8AC3E}">
        <p14:creationId xmlns:p14="http://schemas.microsoft.com/office/powerpoint/2010/main" val="734153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33F84F-A0F7-434D-90AE-4B4A63E21854}" type="slidenum">
              <a:rPr lang="en-US" smtClean="0"/>
              <a:t>18</a:t>
            </a:fld>
            <a:endParaRPr lang="en-US"/>
          </a:p>
        </p:txBody>
      </p:sp>
    </p:spTree>
    <p:extLst>
      <p:ext uri="{BB962C8B-B14F-4D97-AF65-F5344CB8AC3E}">
        <p14:creationId xmlns:p14="http://schemas.microsoft.com/office/powerpoint/2010/main" val="2626923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ea typeface="Calibri" panose="020F0502020204030204" pitchFamily="34" charset="0"/>
              </a:rPr>
              <a:t>The subject site does contain several mapped critical areas, and is upland of the “natural” Shoreline designation along the Black River. This Shoreline designation extends onto the subject site.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133F84F-A0F7-434D-90AE-4B4A63E21854}" type="slidenum">
              <a:rPr lang="en-US" smtClean="0"/>
              <a:t>20</a:t>
            </a:fld>
            <a:endParaRPr lang="en-US"/>
          </a:p>
        </p:txBody>
      </p:sp>
    </p:spTree>
    <p:extLst>
      <p:ext uri="{BB962C8B-B14F-4D97-AF65-F5344CB8AC3E}">
        <p14:creationId xmlns:p14="http://schemas.microsoft.com/office/powerpoint/2010/main" val="2016544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ea typeface="Calibri" panose="020F0502020204030204" pitchFamily="34" charset="0"/>
              </a:rPr>
              <a:t>Most of the land area within the site is designated as mineral lands, but has been mined extensively already. The site is not adjacent to any land designated as long-term agriculture or forestry, and does not contain areas designated for agriculture or forestry.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133F84F-A0F7-434D-90AE-4B4A63E21854}" type="slidenum">
              <a:rPr lang="en-US" smtClean="0"/>
              <a:t>21</a:t>
            </a:fld>
            <a:endParaRPr lang="en-US"/>
          </a:p>
        </p:txBody>
      </p:sp>
    </p:spTree>
    <p:extLst>
      <p:ext uri="{BB962C8B-B14F-4D97-AF65-F5344CB8AC3E}">
        <p14:creationId xmlns:p14="http://schemas.microsoft.com/office/powerpoint/2010/main" val="2606581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ea typeface="Calibri" panose="020F0502020204030204" pitchFamily="34" charset="0"/>
              </a:rPr>
              <a:t>The site is outside any urban service areas for water or sewer, and is served by well water and an onsite septic system. The site is accessed by a long private driveway that connects to Littlerock Rd, a County arterial road. The site is currently not approved to use 88</a:t>
            </a:r>
            <a:r>
              <a:rPr lang="en-US" sz="1800" baseline="30000" dirty="0">
                <a:effectLst/>
                <a:latin typeface="Segoe UI" panose="020B0502040204020203" pitchFamily="34" charset="0"/>
                <a:ea typeface="Calibri" panose="020F0502020204030204" pitchFamily="34" charset="0"/>
              </a:rPr>
              <a:t>th</a:t>
            </a:r>
            <a:r>
              <a:rPr lang="en-US" sz="1800" dirty="0">
                <a:effectLst/>
                <a:latin typeface="Segoe UI" panose="020B0502040204020203" pitchFamily="34" charset="0"/>
                <a:ea typeface="Calibri" panose="020F0502020204030204" pitchFamily="34" charset="0"/>
              </a:rPr>
              <a:t> Ave SW, a small local access road used primarily by residences. The site is not adjacent to an interstate, and the rail line that passes though the site is abandoned according to WSDOT.</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133F84F-A0F7-434D-90AE-4B4A63E21854}" type="slidenum">
              <a:rPr lang="en-US" smtClean="0"/>
              <a:t>22</a:t>
            </a:fld>
            <a:endParaRPr lang="en-US"/>
          </a:p>
        </p:txBody>
      </p:sp>
    </p:spTree>
    <p:extLst>
      <p:ext uri="{BB962C8B-B14F-4D97-AF65-F5344CB8AC3E}">
        <p14:creationId xmlns:p14="http://schemas.microsoft.com/office/powerpoint/2010/main" val="270210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ea typeface="Calibri" panose="020F0502020204030204" pitchFamily="34" charset="0"/>
              </a:rPr>
              <a:t>No specific use or redevelopment of the site is being proposed at this time. Any change in the established use on the site would be required to meet the above criteria, and any other applicable criteria in the Thurston County Code. While the site currently operates as a mineral extraction facility, it is not adjacent to any other designated resource lands.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133F84F-A0F7-434D-90AE-4B4A63E21854}" type="slidenum">
              <a:rPr lang="en-US" smtClean="0"/>
              <a:t>23</a:t>
            </a:fld>
            <a:endParaRPr lang="en-US"/>
          </a:p>
        </p:txBody>
      </p:sp>
    </p:spTree>
    <p:extLst>
      <p:ext uri="{BB962C8B-B14F-4D97-AF65-F5344CB8AC3E}">
        <p14:creationId xmlns:p14="http://schemas.microsoft.com/office/powerpoint/2010/main" val="826005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lvl="1" indent="-457200">
              <a:spcAft>
                <a:spcPts val="1000"/>
              </a:spcAft>
            </a:pPr>
            <a:r>
              <a:rPr lang="en-US" sz="3600" dirty="0"/>
              <a:t>The site is adjacent to the Black River, and contains critical areas, although it is not heavily constrained. The site also contains designated mineral lands which are currently being mined.</a:t>
            </a:r>
          </a:p>
          <a:p>
            <a:endParaRPr lang="en-US" dirty="0"/>
          </a:p>
        </p:txBody>
      </p:sp>
      <p:sp>
        <p:nvSpPr>
          <p:cNvPr id="4" name="Slide Number Placeholder 3"/>
          <p:cNvSpPr>
            <a:spLocks noGrp="1"/>
          </p:cNvSpPr>
          <p:nvPr>
            <p:ph type="sldNum" sz="quarter" idx="5"/>
          </p:nvPr>
        </p:nvSpPr>
        <p:spPr/>
        <p:txBody>
          <a:bodyPr/>
          <a:lstStyle/>
          <a:p>
            <a:fld id="{6133F84F-A0F7-434D-90AE-4B4A63E21854}" type="slidenum">
              <a:rPr lang="en-US" smtClean="0"/>
              <a:t>24</a:t>
            </a:fld>
            <a:endParaRPr lang="en-US"/>
          </a:p>
        </p:txBody>
      </p:sp>
    </p:spTree>
    <p:extLst>
      <p:ext uri="{BB962C8B-B14F-4D97-AF65-F5344CB8AC3E}">
        <p14:creationId xmlns:p14="http://schemas.microsoft.com/office/powerpoint/2010/main" val="135767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33F84F-A0F7-434D-90AE-4B4A63E21854}" type="slidenum">
              <a:rPr lang="en-US" smtClean="0"/>
              <a:t>4</a:t>
            </a:fld>
            <a:endParaRPr lang="en-US"/>
          </a:p>
        </p:txBody>
      </p:sp>
    </p:spTree>
    <p:extLst>
      <p:ext uri="{BB962C8B-B14F-4D97-AF65-F5344CB8AC3E}">
        <p14:creationId xmlns:p14="http://schemas.microsoft.com/office/powerpoint/2010/main" val="1136582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r>
              <a:rPr lang="en-US" sz="1800" dirty="0">
                <a:effectLst/>
                <a:latin typeface="Segoe UI" panose="020B0502040204020203" pitchFamily="34" charset="0"/>
                <a:ea typeface="Calibri" panose="020F0502020204030204" pitchFamily="34" charset="0"/>
              </a:rPr>
              <a:t>The site is outside any urban service areas for water or sewer, and is accessed by a long private driveway that connects to Littlerock Rd, a County arterial road. All the subject parcels are over 20 acres in size. The primary use on the site in mineral extraction, and surrounding uses include residential, agriculture, and open space.</a:t>
            </a:r>
            <a:endParaRPr lang="en-US" sz="1800" dirty="0">
              <a:effectLst/>
              <a:latin typeface="Times New Roman" panose="02020603050405020304" pitchFamily="18" charset="0"/>
              <a:ea typeface="Calibri" panose="020F0502020204030204" pitchFamily="34" charset="0"/>
            </a:endParaRPr>
          </a:p>
          <a:p>
            <a:pPr marL="0" marR="0" lvl="0" indent="0">
              <a:lnSpc>
                <a:spcPct val="115000"/>
              </a:lnSpc>
              <a:spcBef>
                <a:spcPts val="0"/>
              </a:spcBef>
              <a:spcAft>
                <a:spcPts val="1000"/>
              </a:spcAft>
              <a:buFont typeface="Symbol" panose="05050102010706020507" pitchFamily="18" charset="2"/>
              <a:buNone/>
            </a:pP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133F84F-A0F7-434D-90AE-4B4A63E21854}" type="slidenum">
              <a:rPr lang="en-US" smtClean="0"/>
              <a:t>25</a:t>
            </a:fld>
            <a:endParaRPr lang="en-US"/>
          </a:p>
        </p:txBody>
      </p:sp>
    </p:spTree>
    <p:extLst>
      <p:ext uri="{BB962C8B-B14F-4D97-AF65-F5344CB8AC3E}">
        <p14:creationId xmlns:p14="http://schemas.microsoft.com/office/powerpoint/2010/main" val="975508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Symbol" panose="05050102010706020507" pitchFamily="18" charset="2"/>
              <a:buNone/>
            </a:pP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133F84F-A0F7-434D-90AE-4B4A63E21854}" type="slidenum">
              <a:rPr lang="en-US" smtClean="0"/>
              <a:t>27</a:t>
            </a:fld>
            <a:endParaRPr lang="en-US"/>
          </a:p>
        </p:txBody>
      </p:sp>
    </p:spTree>
    <p:extLst>
      <p:ext uri="{BB962C8B-B14F-4D97-AF65-F5344CB8AC3E}">
        <p14:creationId xmlns:p14="http://schemas.microsoft.com/office/powerpoint/2010/main" val="3350541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Segoe UI" panose="020B0502040204020203" pitchFamily="34" charset="0"/>
                <a:ea typeface="Calibri" panose="020F0502020204030204" pitchFamily="34" charset="0"/>
              </a:rPr>
              <a:t>The site is currently a functioning gravel surface mine operated by Black Lake Resources. Surrounding uses include open space, residential, and agriculture. </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Segoe UI" panose="020B0502040204020203" pitchFamily="34" charset="0"/>
                <a:ea typeface="Calibri" panose="020F0502020204030204" pitchFamily="34" charset="0"/>
              </a:rPr>
              <a:t>The parcels to the west are a part of the Black River Refuge, and are owned and managed by the U.S. Fish and Wildlife Service. The Black River finds its course through the refuge, and is an important tributary for the Chehalis River. </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Segoe UI" panose="020B0502040204020203" pitchFamily="34" charset="0"/>
                <a:ea typeface="Calibri" panose="020F0502020204030204" pitchFamily="34" charset="0"/>
              </a:rPr>
              <a:t>The parcels to the northeast are developed as single-family residential, and one parcel to the east hosts an agriculture use.</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1000"/>
              </a:spcAft>
              <a:buFont typeface="Symbol" panose="05050102010706020507" pitchFamily="18" charset="2"/>
              <a:buChar char=""/>
            </a:pPr>
            <a:r>
              <a:rPr lang="en-US" sz="1800" dirty="0">
                <a:effectLst/>
                <a:latin typeface="Segoe UI" panose="020B0502040204020203" pitchFamily="34" charset="0"/>
                <a:ea typeface="Calibri" panose="020F0502020204030204" pitchFamily="34" charset="0"/>
              </a:rPr>
              <a:t>The remaining parcels to the southeast and south are undeveloped.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133F84F-A0F7-434D-90AE-4B4A63E21854}" type="slidenum">
              <a:rPr lang="en-US" smtClean="0"/>
              <a:t>5</a:t>
            </a:fld>
            <a:endParaRPr lang="en-US"/>
          </a:p>
        </p:txBody>
      </p:sp>
    </p:spTree>
    <p:extLst>
      <p:ext uri="{BB962C8B-B14F-4D97-AF65-F5344CB8AC3E}">
        <p14:creationId xmlns:p14="http://schemas.microsoft.com/office/powerpoint/2010/main" val="221812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Segoe UI" panose="020B0502040204020203" pitchFamily="34" charset="0"/>
                <a:ea typeface="Calibri" panose="020F0502020204030204" pitchFamily="34" charset="0"/>
              </a:rPr>
              <a:t>Under the requested zoning district (RRI) various resource-related industrial uses would be allowed, and the site may be developed at a higher intensity than its current state. </a:t>
            </a:r>
            <a:r>
              <a:rPr lang="en-US" sz="1800" dirty="0">
                <a:effectLst/>
                <a:latin typeface="Times New Roman" panose="02020603050405020304" pitchFamily="18" charset="0"/>
                <a:ea typeface="Calibri" panose="020F0502020204030204" pitchFamily="34" charset="0"/>
              </a:rPr>
              <a:t> </a:t>
            </a:r>
            <a:r>
              <a:rPr lang="en-US" sz="1800" dirty="0">
                <a:effectLst/>
                <a:latin typeface="Segoe UI" panose="020B0502040204020203" pitchFamily="34" charset="0"/>
                <a:ea typeface="Calibri" panose="020F0502020204030204" pitchFamily="34" charset="0"/>
              </a:rPr>
              <a:t>The requested zoning may impact surrounding neighborhoods through increased noise, traffic, and environmental impact, and may provide additional commercial activity. These factors would be considered during the environmental review period of any future land use applications related to new uses, and would also be reviewed if the current use was altered or expanded beyond its currently approved scope. </a:t>
            </a:r>
            <a:r>
              <a:rPr lang="en-US" sz="1800" dirty="0">
                <a:effectLst/>
                <a:latin typeface="Times New Roman" panose="02020603050405020304" pitchFamily="18" charset="0"/>
                <a:ea typeface="Calibri" panose="020F0502020204030204" pitchFamily="34" charset="0"/>
              </a:rPr>
              <a:t> </a:t>
            </a:r>
          </a:p>
          <a:p>
            <a:endParaRPr lang="en-US" dirty="0"/>
          </a:p>
          <a:p>
            <a:r>
              <a:rPr lang="en-US" sz="1800" dirty="0">
                <a:effectLst/>
                <a:latin typeface="Segoe UI" panose="020B0502040204020203" pitchFamily="34" charset="0"/>
                <a:ea typeface="Calibri" panose="020F0502020204030204" pitchFamily="34" charset="0"/>
              </a:rPr>
              <a:t>According to the Thurston County Assessor’s records, parcel 12718310000 has functioned as a gravel pit since at least the late 1980s. According to </a:t>
            </a:r>
            <a:r>
              <a:rPr lang="en-US" sz="1800" dirty="0" err="1">
                <a:effectLst/>
                <a:latin typeface="Segoe UI" panose="020B0502040204020203" pitchFamily="34" charset="0"/>
                <a:ea typeface="Calibri" panose="020F0502020204030204" pitchFamily="34" charset="0"/>
              </a:rPr>
              <a:t>GeoData</a:t>
            </a:r>
            <a:r>
              <a:rPr lang="en-US" sz="1800" dirty="0">
                <a:effectLst/>
                <a:latin typeface="Segoe UI" panose="020B0502040204020203" pitchFamily="34" charset="0"/>
                <a:ea typeface="Calibri" panose="020F0502020204030204" pitchFamily="34" charset="0"/>
              </a:rPr>
              <a:t> photograph archives, this use has expanded across the parcels on the site since 1996. </a:t>
            </a:r>
            <a:r>
              <a:rPr lang="en-US" sz="1800" dirty="0" err="1">
                <a:effectLst/>
                <a:latin typeface="Segoe UI" panose="020B0502040204020203" pitchFamily="34" charset="0"/>
                <a:ea typeface="Calibri" panose="020F0502020204030204" pitchFamily="34" charset="0"/>
              </a:rPr>
              <a:t>GeoData</a:t>
            </a:r>
            <a:r>
              <a:rPr lang="en-US" sz="1800" dirty="0">
                <a:effectLst/>
                <a:latin typeface="Segoe UI" panose="020B0502040204020203" pitchFamily="34" charset="0"/>
                <a:ea typeface="Calibri" panose="020F0502020204030204" pitchFamily="34" charset="0"/>
              </a:rPr>
              <a:t> also shows two mines designated on the site; Littlerock Pit/Quality Rock and Fairview Pit/Quality Rock. </a:t>
            </a:r>
            <a:endParaRPr lang="en-US" dirty="0"/>
          </a:p>
        </p:txBody>
      </p:sp>
      <p:sp>
        <p:nvSpPr>
          <p:cNvPr id="4" name="Slide Number Placeholder 3"/>
          <p:cNvSpPr>
            <a:spLocks noGrp="1"/>
          </p:cNvSpPr>
          <p:nvPr>
            <p:ph type="sldNum" sz="quarter" idx="5"/>
          </p:nvPr>
        </p:nvSpPr>
        <p:spPr/>
        <p:txBody>
          <a:bodyPr/>
          <a:lstStyle/>
          <a:p>
            <a:fld id="{6133F84F-A0F7-434D-90AE-4B4A63E21854}" type="slidenum">
              <a:rPr lang="en-US" smtClean="0"/>
              <a:t>6</a:t>
            </a:fld>
            <a:endParaRPr lang="en-US"/>
          </a:p>
        </p:txBody>
      </p:sp>
    </p:spTree>
    <p:extLst>
      <p:ext uri="{BB962C8B-B14F-4D97-AF65-F5344CB8AC3E}">
        <p14:creationId xmlns:p14="http://schemas.microsoft.com/office/powerpoint/2010/main" val="3412150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ea typeface="Calibri" panose="020F0502020204030204" pitchFamily="34" charset="0"/>
              </a:rPr>
              <a:t>According to the most recently submitted 5-year mine review permit, the site is accessed from Littlerock Road at the southern boundary of the southernmost parcel. While 88</a:t>
            </a:r>
            <a:r>
              <a:rPr lang="en-US" sz="1800" baseline="30000" dirty="0">
                <a:effectLst/>
                <a:latin typeface="Segoe UI" panose="020B0502040204020203" pitchFamily="34" charset="0"/>
                <a:ea typeface="Calibri" panose="020F0502020204030204" pitchFamily="34" charset="0"/>
              </a:rPr>
              <a:t>th</a:t>
            </a:r>
            <a:r>
              <a:rPr lang="en-US" sz="1800" dirty="0">
                <a:effectLst/>
                <a:latin typeface="Segoe UI" panose="020B0502040204020203" pitchFamily="34" charset="0"/>
                <a:ea typeface="Calibri" panose="020F0502020204030204" pitchFamily="34" charset="0"/>
              </a:rPr>
              <a:t> Ave SW does extend to the northeast corner of the site, the current use is not approved to use this road for access. Per the comments on the current 5-year mine review, the current mine operation is required to post a “no mine access” sign on this road. If the site is redeveloped, use-specific access needs would be addressed at the time of development application.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133F84F-A0F7-434D-90AE-4B4A63E21854}" type="slidenum">
              <a:rPr lang="en-US" smtClean="0"/>
              <a:t>8</a:t>
            </a:fld>
            <a:endParaRPr lang="en-US"/>
          </a:p>
        </p:txBody>
      </p:sp>
    </p:spTree>
    <p:extLst>
      <p:ext uri="{BB962C8B-B14F-4D97-AF65-F5344CB8AC3E}">
        <p14:creationId xmlns:p14="http://schemas.microsoft.com/office/powerpoint/2010/main" val="213186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33F84F-A0F7-434D-90AE-4B4A63E21854}" type="slidenum">
              <a:rPr lang="en-US" smtClean="0"/>
              <a:t>9</a:t>
            </a:fld>
            <a:endParaRPr lang="en-US"/>
          </a:p>
        </p:txBody>
      </p:sp>
    </p:spTree>
    <p:extLst>
      <p:ext uri="{BB962C8B-B14F-4D97-AF65-F5344CB8AC3E}">
        <p14:creationId xmlns:p14="http://schemas.microsoft.com/office/powerpoint/2010/main" val="127662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ea typeface="Calibri" panose="020F0502020204030204" pitchFamily="34" charset="0"/>
              </a:rPr>
              <a:t>The site includes the following environmental areas as mapped in </a:t>
            </a:r>
            <a:r>
              <a:rPr lang="en-US" sz="1800" dirty="0" err="1">
                <a:effectLst/>
                <a:latin typeface="Segoe UI" panose="020B0502040204020203" pitchFamily="34" charset="0"/>
                <a:ea typeface="Calibri" panose="020F0502020204030204" pitchFamily="34" charset="0"/>
              </a:rPr>
              <a:t>GeoData</a:t>
            </a:r>
            <a:r>
              <a:rPr lang="en-US" sz="1800" dirty="0">
                <a:effectLst/>
                <a:latin typeface="Segoe UI" panose="020B0502040204020203" pitchFamily="34" charset="0"/>
                <a:ea typeface="Calibri" panose="020F0502020204030204" pitchFamily="34" charset="0"/>
              </a:rPr>
              <a:t>: steep slopes, frequently flooded areas, high groundwater hazard areas, shoreline areas, hydric soils, prairie soils, mazama pocket gopher soils and areas, Oregon spotted frog areas, wetlands, fish and wildlife habitat conservation areas, knotweed containment sites, noxious weed sites, and critical aquifer recharge areas. The presence of these features, and any bearing on potential uses of the site, would be evaluated during the land use application process for any submitted proposals. </a:t>
            </a:r>
          </a:p>
          <a:p>
            <a:endParaRPr lang="en-US" sz="1800" dirty="0">
              <a:effectLst/>
              <a:latin typeface="Segoe UI" panose="020B0502040204020203"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ea typeface="Calibri" panose="020F0502020204030204" pitchFamily="34" charset="0"/>
              </a:rPr>
              <a:t>The site is directly adjacent to the Black River and the Black River Unit of the Billy Frank Jr. Nisqually National Wildlife Refuge. This is owned and managed by the U.S. Fish and Wildlife Service (USFWS). According to the USFWS:</a:t>
            </a:r>
            <a:endParaRPr lang="en-US" sz="1800" dirty="0">
              <a:effectLst/>
              <a:latin typeface="Times New Roman" panose="02020603050405020304" pitchFamily="18" charset="0"/>
              <a:ea typeface="Calibri" panose="020F0502020204030204" pitchFamily="34" charset="0"/>
            </a:endParaRPr>
          </a:p>
          <a:p>
            <a:endParaRPr lang="en-US" dirty="0"/>
          </a:p>
          <a:p>
            <a:r>
              <a:rPr lang="en-US" sz="1800" i="1" dirty="0">
                <a:effectLst/>
                <a:latin typeface="Segoe UI" panose="020B0502040204020203" pitchFamily="34" charset="0"/>
                <a:ea typeface="Calibri" panose="020F0502020204030204" pitchFamily="34" charset="0"/>
              </a:rPr>
              <a:t>The Black River Unit consists of a large, complex mosaic of wetland, riparian , and upland habitats surrounding the low-lying river. These diverse habitats include river and tributary channels, locally rare and unique bog, shrub swamp, riparian forest, emergent marsh, seasonally flooded non-native grassland, dry non-native grassland, and mixed forest…</a:t>
            </a:r>
          </a:p>
          <a:p>
            <a:endParaRPr lang="en-US" sz="1800" i="1" dirty="0">
              <a:effectLst/>
              <a:latin typeface="Segoe UI" panose="020B0502040204020203"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Segoe UI" panose="020B0502040204020203" pitchFamily="34" charset="0"/>
                <a:ea typeface="Calibri" panose="020F0502020204030204" pitchFamily="34" charset="0"/>
              </a:rPr>
              <a:t>…Within the boundary of the Unit, there is spawning and rearing habitat and migration corridors for steelhead, cutthroat trout, and coho and Chinook salmon. 150 species of migratory birds, including waterfowl and neotropical songbirds, are found here. The Olympic mudminnow, a state-endemic and state species of concern, survives in the Unit. The federally threatened and state endangered Oregon spotted frog survives here thanks to the complex system of wetlands and connections to the river. Some of the largest Oregon spotted frog population in Washington State are found here.”</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133F84F-A0F7-434D-90AE-4B4A63E21854}" type="slidenum">
              <a:rPr lang="en-US" smtClean="0"/>
              <a:t>10</a:t>
            </a:fld>
            <a:endParaRPr lang="en-US"/>
          </a:p>
        </p:txBody>
      </p:sp>
    </p:spTree>
    <p:extLst>
      <p:ext uri="{BB962C8B-B14F-4D97-AF65-F5344CB8AC3E}">
        <p14:creationId xmlns:p14="http://schemas.microsoft.com/office/powerpoint/2010/main" val="3223800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33F84F-A0F7-434D-90AE-4B4A63E21854}" type="slidenum">
              <a:rPr lang="en-US" smtClean="0"/>
              <a:t>11</a:t>
            </a:fld>
            <a:endParaRPr lang="en-US"/>
          </a:p>
        </p:txBody>
      </p:sp>
    </p:spTree>
    <p:extLst>
      <p:ext uri="{BB962C8B-B14F-4D97-AF65-F5344CB8AC3E}">
        <p14:creationId xmlns:p14="http://schemas.microsoft.com/office/powerpoint/2010/main" val="141905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ea typeface="Calibri" panose="020F0502020204030204" pitchFamily="34" charset="0"/>
              </a:rPr>
              <a:t>Thurston County noticed the April 28</a:t>
            </a:r>
            <a:r>
              <a:rPr lang="en-US" sz="1800" baseline="30000" dirty="0">
                <a:effectLst/>
                <a:latin typeface="Segoe UI" panose="020B0502040204020203" pitchFamily="34" charset="0"/>
                <a:ea typeface="Calibri" panose="020F0502020204030204" pitchFamily="34" charset="0"/>
              </a:rPr>
              <a:t>th</a:t>
            </a:r>
            <a:r>
              <a:rPr lang="en-US" sz="1800" dirty="0">
                <a:effectLst/>
                <a:latin typeface="Segoe UI" panose="020B0502040204020203" pitchFamily="34" charset="0"/>
                <a:ea typeface="Calibri" panose="020F0502020204030204" pitchFamily="34" charset="0"/>
              </a:rPr>
              <a:t> Open House to the owners and residents of nearby parcels. Notice of the project was also sent to the general planning email list. No paper comment forms were completed at the open house, but conversations with attendees highlighted concerns about the site’s compatibility with neighboring residential and open space uses. Residents of the area discussed local wildlife using the area, including black bears which regularly cross 88</a:t>
            </a:r>
            <a:r>
              <a:rPr lang="en-US" sz="1800" baseline="30000" dirty="0">
                <a:effectLst/>
                <a:latin typeface="Segoe UI" panose="020B0502040204020203" pitchFamily="34" charset="0"/>
                <a:ea typeface="Calibri" panose="020F0502020204030204" pitchFamily="34" charset="0"/>
              </a:rPr>
              <a:t>th</a:t>
            </a:r>
            <a:r>
              <a:rPr lang="en-US" sz="1800" dirty="0">
                <a:effectLst/>
                <a:latin typeface="Segoe UI" panose="020B0502040204020203" pitchFamily="34" charset="0"/>
                <a:ea typeface="Calibri" panose="020F0502020204030204" pitchFamily="34" charset="0"/>
              </a:rPr>
              <a:t> Ave SW. There was also a concern about the current mine using 88</a:t>
            </a:r>
            <a:r>
              <a:rPr lang="en-US" sz="1800" baseline="30000" dirty="0">
                <a:effectLst/>
                <a:latin typeface="Segoe UI" panose="020B0502040204020203" pitchFamily="34" charset="0"/>
                <a:ea typeface="Calibri" panose="020F0502020204030204" pitchFamily="34" charset="0"/>
              </a:rPr>
              <a:t>th</a:t>
            </a:r>
            <a:r>
              <a:rPr lang="en-US" sz="1800" dirty="0">
                <a:effectLst/>
                <a:latin typeface="Segoe UI" panose="020B0502040204020203" pitchFamily="34" charset="0"/>
                <a:ea typeface="Calibri" panose="020F0502020204030204" pitchFamily="34" charset="0"/>
              </a:rPr>
              <a:t> Ave SW as an access point, which is not an approved access for the site. Additionally, participants were concerned about the presence of critical areas nearby, including habitat areas for important fish, birds, and other wildlife. Five written comments have been received through the online comment portal, and these comments are provided in Attachment B of the Staff Report. Staff will continue to provide received comments to the Planning Commission throughout the review of the project.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133F84F-A0F7-434D-90AE-4B4A63E21854}" type="slidenum">
              <a:rPr lang="en-US" smtClean="0"/>
              <a:t>12</a:t>
            </a:fld>
            <a:endParaRPr lang="en-US"/>
          </a:p>
        </p:txBody>
      </p:sp>
    </p:spTree>
    <p:extLst>
      <p:ext uri="{BB962C8B-B14F-4D97-AF65-F5344CB8AC3E}">
        <p14:creationId xmlns:p14="http://schemas.microsoft.com/office/powerpoint/2010/main" val="16917215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
    <p:bg>
      <p:bgPr>
        <a:solidFill>
          <a:schemeClr val="tx2"/>
        </a:solidFill>
        <a:effectLst/>
      </p:bgPr>
    </p:bg>
    <p:spTree>
      <p:nvGrpSpPr>
        <p:cNvPr id="1" name=""/>
        <p:cNvGrpSpPr/>
        <p:nvPr/>
      </p:nvGrpSpPr>
      <p:grpSpPr>
        <a:xfrm>
          <a:off x="0" y="0"/>
          <a:ext cx="0" cy="0"/>
          <a:chOff x="0" y="0"/>
          <a:chExt cx="0" cy="0"/>
        </a:xfrm>
      </p:grpSpPr>
      <p:sp>
        <p:nvSpPr>
          <p:cNvPr id="8" name="Rectangle: Diagonal Corners Rounded 7">
            <a:extLst>
              <a:ext uri="{FF2B5EF4-FFF2-40B4-BE49-F238E27FC236}">
                <a16:creationId xmlns:a16="http://schemas.microsoft.com/office/drawing/2014/main" id="{003B581A-6BA3-24D8-5B39-FDAA01594817}"/>
              </a:ext>
            </a:extLst>
          </p:cNvPr>
          <p:cNvSpPr/>
          <p:nvPr userDrawn="1"/>
        </p:nvSpPr>
        <p:spPr>
          <a:xfrm>
            <a:off x="294470" y="4487663"/>
            <a:ext cx="5685163" cy="1975281"/>
          </a:xfrm>
          <a:prstGeom prst="round2DiagRect">
            <a:avLst>
              <a:gd name="adj1" fmla="val 50000"/>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Picture Placeholder 13">
            <a:extLst>
              <a:ext uri="{FF2B5EF4-FFF2-40B4-BE49-F238E27FC236}">
                <a16:creationId xmlns:a16="http://schemas.microsoft.com/office/drawing/2014/main" id="{44BE692D-31F0-0AF9-6FA7-6482021E3496}"/>
              </a:ext>
            </a:extLst>
          </p:cNvPr>
          <p:cNvSpPr>
            <a:spLocks noGrp="1"/>
          </p:cNvSpPr>
          <p:nvPr>
            <p:ph type="pic" sz="quarter" idx="14"/>
          </p:nvPr>
        </p:nvSpPr>
        <p:spPr>
          <a:xfrm>
            <a:off x="6096000" y="366409"/>
            <a:ext cx="5801530" cy="6096535"/>
          </a:xfrm>
          <a:prstGeom prst="round2DiagRect">
            <a:avLst>
              <a:gd name="adj1" fmla="val 0"/>
              <a:gd name="adj2" fmla="val 16526"/>
            </a:avLst>
          </a:prstGeom>
        </p:spPr>
        <p:txBody>
          <a:bodyPr/>
          <a:lstStyle/>
          <a:p>
            <a:r>
              <a:rPr lang="en-US"/>
              <a:t>Click icon to add picture</a:t>
            </a:r>
          </a:p>
        </p:txBody>
      </p:sp>
      <p:sp>
        <p:nvSpPr>
          <p:cNvPr id="19" name="Text Placeholder 14">
            <a:extLst>
              <a:ext uri="{FF2B5EF4-FFF2-40B4-BE49-F238E27FC236}">
                <a16:creationId xmlns:a16="http://schemas.microsoft.com/office/drawing/2014/main" id="{009BF65A-F24B-478B-6555-D51535C1120F}"/>
              </a:ext>
            </a:extLst>
          </p:cNvPr>
          <p:cNvSpPr>
            <a:spLocks noGrp="1"/>
          </p:cNvSpPr>
          <p:nvPr>
            <p:ph type="body" sz="quarter" idx="15" hasCustomPrompt="1"/>
          </p:nvPr>
        </p:nvSpPr>
        <p:spPr>
          <a:xfrm>
            <a:off x="1252994" y="4743217"/>
            <a:ext cx="4648385" cy="272738"/>
          </a:xfrm>
        </p:spPr>
        <p:txBody>
          <a:bodyPr>
            <a:normAutofit/>
          </a:bodyPr>
          <a:lstStyle>
            <a:lvl1pPr marL="0" indent="0" algn="r">
              <a:buNone/>
              <a:defRPr sz="1200">
                <a:solidFill>
                  <a:schemeClr val="bg2"/>
                </a:solidFill>
                <a:latin typeface="Figtree Light"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20" name="Text Placeholder 14">
            <a:extLst>
              <a:ext uri="{FF2B5EF4-FFF2-40B4-BE49-F238E27FC236}">
                <a16:creationId xmlns:a16="http://schemas.microsoft.com/office/drawing/2014/main" id="{5A09E170-505D-FE94-9FB9-15C45A2ECA98}"/>
              </a:ext>
            </a:extLst>
          </p:cNvPr>
          <p:cNvSpPr>
            <a:spLocks noGrp="1"/>
          </p:cNvSpPr>
          <p:nvPr>
            <p:ph type="body" sz="quarter" idx="16" hasCustomPrompt="1"/>
          </p:nvPr>
        </p:nvSpPr>
        <p:spPr>
          <a:xfrm>
            <a:off x="1244716" y="3828198"/>
            <a:ext cx="4672774" cy="601052"/>
          </a:xfrm>
        </p:spPr>
        <p:txBody>
          <a:bodyPr anchor="b" anchorCtr="0">
            <a:noAutofit/>
          </a:bodyPr>
          <a:lstStyle>
            <a:lvl1pPr marL="0" indent="0" algn="r">
              <a:buNone/>
              <a:defRPr sz="4800">
                <a:solidFill>
                  <a:schemeClr val="accent3"/>
                </a:solidFill>
                <a:latin typeface="Figtree SemiBold"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pic>
        <p:nvPicPr>
          <p:cNvPr id="4" name="Picture 3" descr="Logo&#10;&#10;AI-generated content may be incorrect.">
            <a:extLst>
              <a:ext uri="{FF2B5EF4-FFF2-40B4-BE49-F238E27FC236}">
                <a16:creationId xmlns:a16="http://schemas.microsoft.com/office/drawing/2014/main" id="{CD386FC9-0B46-C561-0A21-C29C7CEC64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317" y="4944862"/>
            <a:ext cx="1985004" cy="1534002"/>
          </a:xfrm>
          <a:prstGeom prst="rect">
            <a:avLst/>
          </a:prstGeom>
        </p:spPr>
      </p:pic>
      <p:sp>
        <p:nvSpPr>
          <p:cNvPr id="7" name="Text Placeholder 6">
            <a:extLst>
              <a:ext uri="{FF2B5EF4-FFF2-40B4-BE49-F238E27FC236}">
                <a16:creationId xmlns:a16="http://schemas.microsoft.com/office/drawing/2014/main" id="{43B9B030-FF81-5BBE-C0DE-07572D81AFBE}"/>
              </a:ext>
            </a:extLst>
          </p:cNvPr>
          <p:cNvSpPr>
            <a:spLocks noGrp="1"/>
          </p:cNvSpPr>
          <p:nvPr>
            <p:ph type="body" sz="quarter" idx="17" hasCustomPrompt="1"/>
          </p:nvPr>
        </p:nvSpPr>
        <p:spPr>
          <a:xfrm>
            <a:off x="1244600" y="4514850"/>
            <a:ext cx="4648200" cy="237245"/>
          </a:xfrm>
        </p:spPr>
        <p:txBody>
          <a:bodyPr>
            <a:noAutofit/>
          </a:bodyPr>
          <a:lstStyle>
            <a:lvl1pPr marL="0" indent="0" algn="r">
              <a:buNone/>
              <a:defRPr sz="1800">
                <a:solidFill>
                  <a:schemeClr val="accent5"/>
                </a:solidFill>
                <a:latin typeface="Figtree Medium" pitchFamily="2" charset="0"/>
              </a:defRPr>
            </a:lvl1pPr>
          </a:lstStyle>
          <a:p>
            <a:pPr lvl="0"/>
            <a:r>
              <a:rPr lang="en-US"/>
              <a:t>Name</a:t>
            </a:r>
          </a:p>
        </p:txBody>
      </p:sp>
    </p:spTree>
    <p:extLst>
      <p:ext uri="{BB962C8B-B14F-4D97-AF65-F5344CB8AC3E}">
        <p14:creationId xmlns:p14="http://schemas.microsoft.com/office/powerpoint/2010/main" val="1580298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8B6C1-3035-D7D4-4E96-CA5DF5E1C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770ADA-D48A-4268-28A5-875BBE7C46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97B828F-6E43-1D8E-B812-9E2260538243}"/>
              </a:ext>
            </a:extLst>
          </p:cNvPr>
          <p:cNvSpPr>
            <a:spLocks noGrp="1"/>
          </p:cNvSpPr>
          <p:nvPr>
            <p:ph type="sldNum" sz="quarter" idx="12"/>
          </p:nvPr>
        </p:nvSpPr>
        <p:spPr>
          <a:xfrm>
            <a:off x="-8878" y="6569414"/>
            <a:ext cx="3288792" cy="365125"/>
          </a:xfrm>
          <a:prstGeom prst="rect">
            <a:avLst/>
          </a:prstGeom>
        </p:spPr>
        <p:txBody>
          <a:bodyPr/>
          <a:lstStyle/>
          <a:p>
            <a:fld id="{4A08490F-1A19-4F76-A09E-23823B926BAF}" type="slidenum">
              <a:rPr lang="en-US" smtClean="0"/>
              <a:t>‹#›</a:t>
            </a:fld>
            <a:endParaRPr lang="en-US"/>
          </a:p>
        </p:txBody>
      </p:sp>
    </p:spTree>
    <p:extLst>
      <p:ext uri="{BB962C8B-B14F-4D97-AF65-F5344CB8AC3E}">
        <p14:creationId xmlns:p14="http://schemas.microsoft.com/office/powerpoint/2010/main" val="3452857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3E8E3-2A22-1833-F2F6-07EFB747AA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B6EB4F-85A5-CB67-B256-C7B553434D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1FADE4-C5EC-70B9-E9D2-312135CA3792}"/>
              </a:ext>
            </a:extLst>
          </p:cNvPr>
          <p:cNvSpPr>
            <a:spLocks noGrp="1"/>
          </p:cNvSpPr>
          <p:nvPr>
            <p:ph type="dt" sz="half" idx="10"/>
          </p:nvPr>
        </p:nvSpPr>
        <p:spPr>
          <a:xfrm>
            <a:off x="838200" y="6356350"/>
            <a:ext cx="2743200" cy="365125"/>
          </a:xfrm>
          <a:prstGeom prst="rect">
            <a:avLst/>
          </a:prstGeom>
        </p:spPr>
        <p:txBody>
          <a:bodyPr/>
          <a:lstStyle/>
          <a:p>
            <a:fld id="{F250BD4B-2B47-4751-9250-8724AC6B9471}" type="datetimeFigureOut">
              <a:rPr lang="en-US" smtClean="0"/>
              <a:t>6/3/2025</a:t>
            </a:fld>
            <a:endParaRPr lang="en-US"/>
          </a:p>
        </p:txBody>
      </p:sp>
      <p:sp>
        <p:nvSpPr>
          <p:cNvPr id="5" name="Footer Placeholder 4">
            <a:extLst>
              <a:ext uri="{FF2B5EF4-FFF2-40B4-BE49-F238E27FC236}">
                <a16:creationId xmlns:a16="http://schemas.microsoft.com/office/drawing/2014/main" id="{DCF54286-FE10-1CF9-813E-17DA811D1C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8F6217-35BF-F8C9-C395-FEDCF8483645}"/>
              </a:ext>
            </a:extLst>
          </p:cNvPr>
          <p:cNvSpPr>
            <a:spLocks noGrp="1"/>
          </p:cNvSpPr>
          <p:nvPr>
            <p:ph type="sldNum" sz="quarter" idx="12"/>
          </p:nvPr>
        </p:nvSpPr>
        <p:spPr>
          <a:xfrm>
            <a:off x="-8878" y="6569414"/>
            <a:ext cx="3288792" cy="365125"/>
          </a:xfrm>
          <a:prstGeom prst="rect">
            <a:avLst/>
          </a:prstGeom>
        </p:spPr>
        <p:txBody>
          <a:bodyPr/>
          <a:lstStyle/>
          <a:p>
            <a:fld id="{4A08490F-1A19-4F76-A09E-23823B926BAF}" type="slidenum">
              <a:rPr lang="en-US" smtClean="0"/>
              <a:t>‹#›</a:t>
            </a:fld>
            <a:endParaRPr lang="en-US"/>
          </a:p>
        </p:txBody>
      </p:sp>
    </p:spTree>
    <p:extLst>
      <p:ext uri="{BB962C8B-B14F-4D97-AF65-F5344CB8AC3E}">
        <p14:creationId xmlns:p14="http://schemas.microsoft.com/office/powerpoint/2010/main" val="4209514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DFECC-24E0-8660-9FF7-C7D293E90E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229FE4-ECD5-B693-E0C3-5B7A4A3BD8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25B1DF-BC71-2B4D-39B5-43BA6087CB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77B0C3-F908-EBD2-F90F-09D1B0356DA3}"/>
              </a:ext>
            </a:extLst>
          </p:cNvPr>
          <p:cNvSpPr>
            <a:spLocks noGrp="1"/>
          </p:cNvSpPr>
          <p:nvPr>
            <p:ph type="dt" sz="half" idx="10"/>
          </p:nvPr>
        </p:nvSpPr>
        <p:spPr>
          <a:xfrm>
            <a:off x="838200" y="6356350"/>
            <a:ext cx="2743200" cy="365125"/>
          </a:xfrm>
          <a:prstGeom prst="rect">
            <a:avLst/>
          </a:prstGeom>
        </p:spPr>
        <p:txBody>
          <a:bodyPr/>
          <a:lstStyle/>
          <a:p>
            <a:fld id="{F250BD4B-2B47-4751-9250-8724AC6B9471}" type="datetimeFigureOut">
              <a:rPr lang="en-US" smtClean="0"/>
              <a:t>6/3/2025</a:t>
            </a:fld>
            <a:endParaRPr lang="en-US"/>
          </a:p>
        </p:txBody>
      </p:sp>
      <p:sp>
        <p:nvSpPr>
          <p:cNvPr id="6" name="Footer Placeholder 5">
            <a:extLst>
              <a:ext uri="{FF2B5EF4-FFF2-40B4-BE49-F238E27FC236}">
                <a16:creationId xmlns:a16="http://schemas.microsoft.com/office/drawing/2014/main" id="{626C6631-39D7-3E91-8955-7DE508A5CA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BFE4D4-DFE2-4C60-F797-C2E510569943}"/>
              </a:ext>
            </a:extLst>
          </p:cNvPr>
          <p:cNvSpPr>
            <a:spLocks noGrp="1"/>
          </p:cNvSpPr>
          <p:nvPr>
            <p:ph type="sldNum" sz="quarter" idx="12"/>
          </p:nvPr>
        </p:nvSpPr>
        <p:spPr>
          <a:xfrm>
            <a:off x="-8878" y="6569414"/>
            <a:ext cx="3288792" cy="365125"/>
          </a:xfrm>
          <a:prstGeom prst="rect">
            <a:avLst/>
          </a:prstGeom>
        </p:spPr>
        <p:txBody>
          <a:bodyPr/>
          <a:lstStyle/>
          <a:p>
            <a:fld id="{4A08490F-1A19-4F76-A09E-23823B926BAF}" type="slidenum">
              <a:rPr lang="en-US" smtClean="0"/>
              <a:t>‹#›</a:t>
            </a:fld>
            <a:endParaRPr lang="en-US"/>
          </a:p>
        </p:txBody>
      </p:sp>
    </p:spTree>
    <p:extLst>
      <p:ext uri="{BB962C8B-B14F-4D97-AF65-F5344CB8AC3E}">
        <p14:creationId xmlns:p14="http://schemas.microsoft.com/office/powerpoint/2010/main" val="217075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E8255-9DFD-7CD7-0549-4B916B24B6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CEA6D7-6014-0641-0291-CF64E07DC9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DFCD7D-3DC4-B98E-61FE-B5292D8929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84DBBC-3593-A1F7-66CC-BE4CFB1583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3E53C2-D004-0D27-571C-BC3E9BAAF5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B511D2-B56D-0172-BF34-88F9A98F68E6}"/>
              </a:ext>
            </a:extLst>
          </p:cNvPr>
          <p:cNvSpPr>
            <a:spLocks noGrp="1"/>
          </p:cNvSpPr>
          <p:nvPr>
            <p:ph type="dt" sz="half" idx="10"/>
          </p:nvPr>
        </p:nvSpPr>
        <p:spPr>
          <a:xfrm>
            <a:off x="838200" y="6356350"/>
            <a:ext cx="2743200" cy="365125"/>
          </a:xfrm>
          <a:prstGeom prst="rect">
            <a:avLst/>
          </a:prstGeom>
        </p:spPr>
        <p:txBody>
          <a:bodyPr/>
          <a:lstStyle/>
          <a:p>
            <a:fld id="{F250BD4B-2B47-4751-9250-8724AC6B9471}" type="datetimeFigureOut">
              <a:rPr lang="en-US" smtClean="0"/>
              <a:t>6/3/2025</a:t>
            </a:fld>
            <a:endParaRPr lang="en-US"/>
          </a:p>
        </p:txBody>
      </p:sp>
      <p:sp>
        <p:nvSpPr>
          <p:cNvPr id="8" name="Footer Placeholder 7">
            <a:extLst>
              <a:ext uri="{FF2B5EF4-FFF2-40B4-BE49-F238E27FC236}">
                <a16:creationId xmlns:a16="http://schemas.microsoft.com/office/drawing/2014/main" id="{97E13859-D2FD-641B-E93F-6A8E36D0CA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DA1A11-062A-802B-A691-5C01081580CA}"/>
              </a:ext>
            </a:extLst>
          </p:cNvPr>
          <p:cNvSpPr>
            <a:spLocks noGrp="1"/>
          </p:cNvSpPr>
          <p:nvPr>
            <p:ph type="sldNum" sz="quarter" idx="12"/>
          </p:nvPr>
        </p:nvSpPr>
        <p:spPr>
          <a:xfrm>
            <a:off x="-8878" y="6569414"/>
            <a:ext cx="3288792" cy="365125"/>
          </a:xfrm>
          <a:prstGeom prst="rect">
            <a:avLst/>
          </a:prstGeom>
        </p:spPr>
        <p:txBody>
          <a:bodyPr/>
          <a:lstStyle/>
          <a:p>
            <a:fld id="{4A08490F-1A19-4F76-A09E-23823B926BAF}" type="slidenum">
              <a:rPr lang="en-US" smtClean="0"/>
              <a:t>‹#›</a:t>
            </a:fld>
            <a:endParaRPr lang="en-US"/>
          </a:p>
        </p:txBody>
      </p:sp>
    </p:spTree>
    <p:extLst>
      <p:ext uri="{BB962C8B-B14F-4D97-AF65-F5344CB8AC3E}">
        <p14:creationId xmlns:p14="http://schemas.microsoft.com/office/powerpoint/2010/main" val="54946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ED98F-68B2-F2B8-5732-8CE54C5716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4B11A8-638A-29A8-B3A1-F8B9B3532238}"/>
              </a:ext>
            </a:extLst>
          </p:cNvPr>
          <p:cNvSpPr>
            <a:spLocks noGrp="1"/>
          </p:cNvSpPr>
          <p:nvPr>
            <p:ph type="dt" sz="half" idx="10"/>
          </p:nvPr>
        </p:nvSpPr>
        <p:spPr>
          <a:xfrm>
            <a:off x="838200" y="6356350"/>
            <a:ext cx="2743200" cy="365125"/>
          </a:xfrm>
          <a:prstGeom prst="rect">
            <a:avLst/>
          </a:prstGeom>
        </p:spPr>
        <p:txBody>
          <a:bodyPr/>
          <a:lstStyle/>
          <a:p>
            <a:fld id="{F250BD4B-2B47-4751-9250-8724AC6B9471}" type="datetimeFigureOut">
              <a:rPr lang="en-US" smtClean="0"/>
              <a:t>6/3/2025</a:t>
            </a:fld>
            <a:endParaRPr lang="en-US"/>
          </a:p>
        </p:txBody>
      </p:sp>
      <p:sp>
        <p:nvSpPr>
          <p:cNvPr id="4" name="Footer Placeholder 3">
            <a:extLst>
              <a:ext uri="{FF2B5EF4-FFF2-40B4-BE49-F238E27FC236}">
                <a16:creationId xmlns:a16="http://schemas.microsoft.com/office/drawing/2014/main" id="{FA39D262-F8C7-412A-AFEB-59F909C5B8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80C2E63-7FEE-5F0F-C163-8C31A195E828}"/>
              </a:ext>
            </a:extLst>
          </p:cNvPr>
          <p:cNvSpPr>
            <a:spLocks noGrp="1"/>
          </p:cNvSpPr>
          <p:nvPr>
            <p:ph type="sldNum" sz="quarter" idx="12"/>
          </p:nvPr>
        </p:nvSpPr>
        <p:spPr>
          <a:xfrm>
            <a:off x="-8878" y="6569414"/>
            <a:ext cx="3288792" cy="365125"/>
          </a:xfrm>
          <a:prstGeom prst="rect">
            <a:avLst/>
          </a:prstGeom>
        </p:spPr>
        <p:txBody>
          <a:bodyPr/>
          <a:lstStyle/>
          <a:p>
            <a:fld id="{4A08490F-1A19-4F76-A09E-23823B926BAF}" type="slidenum">
              <a:rPr lang="en-US" smtClean="0"/>
              <a:t>‹#›</a:t>
            </a:fld>
            <a:endParaRPr lang="en-US"/>
          </a:p>
        </p:txBody>
      </p:sp>
    </p:spTree>
    <p:extLst>
      <p:ext uri="{BB962C8B-B14F-4D97-AF65-F5344CB8AC3E}">
        <p14:creationId xmlns:p14="http://schemas.microsoft.com/office/powerpoint/2010/main" val="3576173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82839E-B0A4-A745-73AC-092EB0056EB3}"/>
              </a:ext>
            </a:extLst>
          </p:cNvPr>
          <p:cNvSpPr>
            <a:spLocks noGrp="1"/>
          </p:cNvSpPr>
          <p:nvPr>
            <p:ph type="dt" sz="half" idx="10"/>
          </p:nvPr>
        </p:nvSpPr>
        <p:spPr>
          <a:xfrm>
            <a:off x="838200" y="6356350"/>
            <a:ext cx="2743200" cy="365125"/>
          </a:xfrm>
          <a:prstGeom prst="rect">
            <a:avLst/>
          </a:prstGeom>
        </p:spPr>
        <p:txBody>
          <a:bodyPr/>
          <a:lstStyle/>
          <a:p>
            <a:fld id="{F250BD4B-2B47-4751-9250-8724AC6B9471}" type="datetimeFigureOut">
              <a:rPr lang="en-US" smtClean="0"/>
              <a:t>6/3/2025</a:t>
            </a:fld>
            <a:endParaRPr lang="en-US"/>
          </a:p>
        </p:txBody>
      </p:sp>
      <p:sp>
        <p:nvSpPr>
          <p:cNvPr id="3" name="Footer Placeholder 2">
            <a:extLst>
              <a:ext uri="{FF2B5EF4-FFF2-40B4-BE49-F238E27FC236}">
                <a16:creationId xmlns:a16="http://schemas.microsoft.com/office/drawing/2014/main" id="{9BD7AFC1-5BB4-D3A3-36C0-69B47B6B0B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DABC7EB-1DB7-4C73-DCCC-7486979A8372}"/>
              </a:ext>
            </a:extLst>
          </p:cNvPr>
          <p:cNvSpPr>
            <a:spLocks noGrp="1"/>
          </p:cNvSpPr>
          <p:nvPr>
            <p:ph type="sldNum" sz="quarter" idx="12"/>
          </p:nvPr>
        </p:nvSpPr>
        <p:spPr>
          <a:xfrm>
            <a:off x="-8878" y="6569414"/>
            <a:ext cx="3288792" cy="365125"/>
          </a:xfrm>
          <a:prstGeom prst="rect">
            <a:avLst/>
          </a:prstGeom>
        </p:spPr>
        <p:txBody>
          <a:bodyPr/>
          <a:lstStyle/>
          <a:p>
            <a:fld id="{4A08490F-1A19-4F76-A09E-23823B926BAF}" type="slidenum">
              <a:rPr lang="en-US" smtClean="0"/>
              <a:t>‹#›</a:t>
            </a:fld>
            <a:endParaRPr lang="en-US"/>
          </a:p>
        </p:txBody>
      </p:sp>
    </p:spTree>
    <p:extLst>
      <p:ext uri="{BB962C8B-B14F-4D97-AF65-F5344CB8AC3E}">
        <p14:creationId xmlns:p14="http://schemas.microsoft.com/office/powerpoint/2010/main" val="3304632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74381-137D-220E-116B-96113A6902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57B5C0-1239-737F-37E3-3C65D76DF8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01CC3A-57B1-D02C-079D-F0C4C6B3CE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961E1F-4423-6DAE-A6BA-E8D733AB1368}"/>
              </a:ext>
            </a:extLst>
          </p:cNvPr>
          <p:cNvSpPr>
            <a:spLocks noGrp="1"/>
          </p:cNvSpPr>
          <p:nvPr>
            <p:ph type="dt" sz="half" idx="10"/>
          </p:nvPr>
        </p:nvSpPr>
        <p:spPr>
          <a:xfrm>
            <a:off x="838200" y="6356350"/>
            <a:ext cx="2743200" cy="365125"/>
          </a:xfrm>
          <a:prstGeom prst="rect">
            <a:avLst/>
          </a:prstGeom>
        </p:spPr>
        <p:txBody>
          <a:bodyPr/>
          <a:lstStyle/>
          <a:p>
            <a:fld id="{F250BD4B-2B47-4751-9250-8724AC6B9471}" type="datetimeFigureOut">
              <a:rPr lang="en-US" smtClean="0"/>
              <a:t>6/3/2025</a:t>
            </a:fld>
            <a:endParaRPr lang="en-US"/>
          </a:p>
        </p:txBody>
      </p:sp>
      <p:sp>
        <p:nvSpPr>
          <p:cNvPr id="6" name="Footer Placeholder 5">
            <a:extLst>
              <a:ext uri="{FF2B5EF4-FFF2-40B4-BE49-F238E27FC236}">
                <a16:creationId xmlns:a16="http://schemas.microsoft.com/office/drawing/2014/main" id="{58F18E34-C465-47C9-EB79-72989D2885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936559-0B3A-E3F6-A38D-6085DB470D22}"/>
              </a:ext>
            </a:extLst>
          </p:cNvPr>
          <p:cNvSpPr>
            <a:spLocks noGrp="1"/>
          </p:cNvSpPr>
          <p:nvPr>
            <p:ph type="sldNum" sz="quarter" idx="12"/>
          </p:nvPr>
        </p:nvSpPr>
        <p:spPr>
          <a:xfrm>
            <a:off x="-8878" y="6569414"/>
            <a:ext cx="3288792" cy="365125"/>
          </a:xfrm>
          <a:prstGeom prst="rect">
            <a:avLst/>
          </a:prstGeom>
        </p:spPr>
        <p:txBody>
          <a:bodyPr/>
          <a:lstStyle/>
          <a:p>
            <a:fld id="{4A08490F-1A19-4F76-A09E-23823B926BAF}" type="slidenum">
              <a:rPr lang="en-US" smtClean="0"/>
              <a:t>‹#›</a:t>
            </a:fld>
            <a:endParaRPr lang="en-US"/>
          </a:p>
        </p:txBody>
      </p:sp>
    </p:spTree>
    <p:extLst>
      <p:ext uri="{BB962C8B-B14F-4D97-AF65-F5344CB8AC3E}">
        <p14:creationId xmlns:p14="http://schemas.microsoft.com/office/powerpoint/2010/main" val="2332059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0665A-590A-4284-A284-E129346F20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DD0DA6-8A44-4B86-437D-2FE4C3688E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B668568-549D-D8DA-6F80-B3060DEA9B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F6D3D6-6775-C6AC-7FB8-757138F6F692}"/>
              </a:ext>
            </a:extLst>
          </p:cNvPr>
          <p:cNvSpPr>
            <a:spLocks noGrp="1"/>
          </p:cNvSpPr>
          <p:nvPr>
            <p:ph type="dt" sz="half" idx="10"/>
          </p:nvPr>
        </p:nvSpPr>
        <p:spPr>
          <a:xfrm>
            <a:off x="838200" y="6356350"/>
            <a:ext cx="2743200" cy="365125"/>
          </a:xfrm>
          <a:prstGeom prst="rect">
            <a:avLst/>
          </a:prstGeom>
        </p:spPr>
        <p:txBody>
          <a:bodyPr/>
          <a:lstStyle/>
          <a:p>
            <a:fld id="{F250BD4B-2B47-4751-9250-8724AC6B9471}" type="datetimeFigureOut">
              <a:rPr lang="en-US" smtClean="0"/>
              <a:t>6/3/2025</a:t>
            </a:fld>
            <a:endParaRPr lang="en-US"/>
          </a:p>
        </p:txBody>
      </p:sp>
      <p:sp>
        <p:nvSpPr>
          <p:cNvPr id="6" name="Footer Placeholder 5">
            <a:extLst>
              <a:ext uri="{FF2B5EF4-FFF2-40B4-BE49-F238E27FC236}">
                <a16:creationId xmlns:a16="http://schemas.microsoft.com/office/drawing/2014/main" id="{B28767CD-CEF4-CA02-4289-F6C8FA9ED7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959388-3065-B230-5613-B8B60FE3B252}"/>
              </a:ext>
            </a:extLst>
          </p:cNvPr>
          <p:cNvSpPr>
            <a:spLocks noGrp="1"/>
          </p:cNvSpPr>
          <p:nvPr>
            <p:ph type="sldNum" sz="quarter" idx="12"/>
          </p:nvPr>
        </p:nvSpPr>
        <p:spPr>
          <a:xfrm>
            <a:off x="-8878" y="6569414"/>
            <a:ext cx="3288792" cy="365125"/>
          </a:xfrm>
          <a:prstGeom prst="rect">
            <a:avLst/>
          </a:prstGeom>
        </p:spPr>
        <p:txBody>
          <a:bodyPr/>
          <a:lstStyle/>
          <a:p>
            <a:fld id="{4A08490F-1A19-4F76-A09E-23823B926BAF}" type="slidenum">
              <a:rPr lang="en-US" smtClean="0"/>
              <a:t>‹#›</a:t>
            </a:fld>
            <a:endParaRPr lang="en-US"/>
          </a:p>
        </p:txBody>
      </p:sp>
    </p:spTree>
    <p:extLst>
      <p:ext uri="{BB962C8B-B14F-4D97-AF65-F5344CB8AC3E}">
        <p14:creationId xmlns:p14="http://schemas.microsoft.com/office/powerpoint/2010/main" val="481481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B2F8B-F41F-1362-48D8-7532AE7B92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B571F9-3C62-D6FB-1F85-03ABC852C3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933D2-70F5-C64F-385A-517D690FCFA3}"/>
              </a:ext>
            </a:extLst>
          </p:cNvPr>
          <p:cNvSpPr>
            <a:spLocks noGrp="1"/>
          </p:cNvSpPr>
          <p:nvPr>
            <p:ph type="dt" sz="half" idx="10"/>
          </p:nvPr>
        </p:nvSpPr>
        <p:spPr>
          <a:xfrm>
            <a:off x="838200" y="6356350"/>
            <a:ext cx="2743200" cy="365125"/>
          </a:xfrm>
          <a:prstGeom prst="rect">
            <a:avLst/>
          </a:prstGeom>
        </p:spPr>
        <p:txBody>
          <a:bodyPr/>
          <a:lstStyle/>
          <a:p>
            <a:fld id="{F250BD4B-2B47-4751-9250-8724AC6B9471}" type="datetimeFigureOut">
              <a:rPr lang="en-US" smtClean="0"/>
              <a:t>6/3/2025</a:t>
            </a:fld>
            <a:endParaRPr lang="en-US"/>
          </a:p>
        </p:txBody>
      </p:sp>
      <p:sp>
        <p:nvSpPr>
          <p:cNvPr id="5" name="Footer Placeholder 4">
            <a:extLst>
              <a:ext uri="{FF2B5EF4-FFF2-40B4-BE49-F238E27FC236}">
                <a16:creationId xmlns:a16="http://schemas.microsoft.com/office/drawing/2014/main" id="{A0C2BF95-23E2-1144-204C-05B5EB9A70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174255-890E-2867-EA93-CFAB8D190EBC}"/>
              </a:ext>
            </a:extLst>
          </p:cNvPr>
          <p:cNvSpPr>
            <a:spLocks noGrp="1"/>
          </p:cNvSpPr>
          <p:nvPr>
            <p:ph type="sldNum" sz="quarter" idx="12"/>
          </p:nvPr>
        </p:nvSpPr>
        <p:spPr>
          <a:xfrm>
            <a:off x="-8878" y="6569414"/>
            <a:ext cx="3288792" cy="365125"/>
          </a:xfrm>
          <a:prstGeom prst="rect">
            <a:avLst/>
          </a:prstGeom>
        </p:spPr>
        <p:txBody>
          <a:bodyPr/>
          <a:lstStyle/>
          <a:p>
            <a:fld id="{4A08490F-1A19-4F76-A09E-23823B926BAF}" type="slidenum">
              <a:rPr lang="en-US" smtClean="0"/>
              <a:t>‹#›</a:t>
            </a:fld>
            <a:endParaRPr lang="en-US"/>
          </a:p>
        </p:txBody>
      </p:sp>
    </p:spTree>
    <p:extLst>
      <p:ext uri="{BB962C8B-B14F-4D97-AF65-F5344CB8AC3E}">
        <p14:creationId xmlns:p14="http://schemas.microsoft.com/office/powerpoint/2010/main" val="2713975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919C35-243C-FFB4-F2B0-2948808F2B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AEE044-3B24-81ED-0FC2-CC7B7DD81D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4EA1B-9C1C-5E52-A58E-9A7B2FC9864A}"/>
              </a:ext>
            </a:extLst>
          </p:cNvPr>
          <p:cNvSpPr>
            <a:spLocks noGrp="1"/>
          </p:cNvSpPr>
          <p:nvPr>
            <p:ph type="dt" sz="half" idx="10"/>
          </p:nvPr>
        </p:nvSpPr>
        <p:spPr>
          <a:xfrm>
            <a:off x="838200" y="6356350"/>
            <a:ext cx="2743200" cy="365125"/>
          </a:xfrm>
          <a:prstGeom prst="rect">
            <a:avLst/>
          </a:prstGeom>
        </p:spPr>
        <p:txBody>
          <a:bodyPr/>
          <a:lstStyle/>
          <a:p>
            <a:fld id="{F250BD4B-2B47-4751-9250-8724AC6B9471}" type="datetimeFigureOut">
              <a:rPr lang="en-US" smtClean="0"/>
              <a:t>6/3/2025</a:t>
            </a:fld>
            <a:endParaRPr lang="en-US"/>
          </a:p>
        </p:txBody>
      </p:sp>
      <p:sp>
        <p:nvSpPr>
          <p:cNvPr id="5" name="Footer Placeholder 4">
            <a:extLst>
              <a:ext uri="{FF2B5EF4-FFF2-40B4-BE49-F238E27FC236}">
                <a16:creationId xmlns:a16="http://schemas.microsoft.com/office/drawing/2014/main" id="{EF05D00A-6B55-954C-65D6-13A43783D7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1767F8-DD3D-E9D1-C24B-23CC61BCB969}"/>
              </a:ext>
            </a:extLst>
          </p:cNvPr>
          <p:cNvSpPr>
            <a:spLocks noGrp="1"/>
          </p:cNvSpPr>
          <p:nvPr>
            <p:ph type="sldNum" sz="quarter" idx="12"/>
          </p:nvPr>
        </p:nvSpPr>
        <p:spPr>
          <a:xfrm>
            <a:off x="-8878" y="6569414"/>
            <a:ext cx="3288792" cy="365125"/>
          </a:xfrm>
          <a:prstGeom prst="rect">
            <a:avLst/>
          </a:prstGeom>
        </p:spPr>
        <p:txBody>
          <a:bodyPr/>
          <a:lstStyle/>
          <a:p>
            <a:fld id="{4A08490F-1A19-4F76-A09E-23823B926BAF}" type="slidenum">
              <a:rPr lang="en-US" smtClean="0"/>
              <a:t>‹#›</a:t>
            </a:fld>
            <a:endParaRPr lang="en-US"/>
          </a:p>
        </p:txBody>
      </p:sp>
    </p:spTree>
    <p:extLst>
      <p:ext uri="{BB962C8B-B14F-4D97-AF65-F5344CB8AC3E}">
        <p14:creationId xmlns:p14="http://schemas.microsoft.com/office/powerpoint/2010/main" val="2098432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sp>
        <p:nvSpPr>
          <p:cNvPr id="14" name="Rectangle: Diagonal Corners Rounded 13">
            <a:extLst>
              <a:ext uri="{FF2B5EF4-FFF2-40B4-BE49-F238E27FC236}">
                <a16:creationId xmlns:a16="http://schemas.microsoft.com/office/drawing/2014/main" id="{A1FA18E6-75B5-E6B9-900E-4E336DD66A33}"/>
              </a:ext>
            </a:extLst>
          </p:cNvPr>
          <p:cNvSpPr/>
          <p:nvPr userDrawn="1"/>
        </p:nvSpPr>
        <p:spPr>
          <a:xfrm>
            <a:off x="198267" y="5261772"/>
            <a:ext cx="3850799" cy="1392026"/>
          </a:xfrm>
          <a:prstGeom prst="round2DiagRect">
            <a:avLst>
              <a:gd name="adj1" fmla="val 36201"/>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7" name="Rectangle: Diagonal Corners Rounded 6">
            <a:extLst>
              <a:ext uri="{FF2B5EF4-FFF2-40B4-BE49-F238E27FC236}">
                <a16:creationId xmlns:a16="http://schemas.microsoft.com/office/drawing/2014/main" id="{CB2069FE-0E7B-0914-2D7E-EF406E3CEF25}"/>
              </a:ext>
            </a:extLst>
          </p:cNvPr>
          <p:cNvSpPr/>
          <p:nvPr userDrawn="1"/>
        </p:nvSpPr>
        <p:spPr>
          <a:xfrm>
            <a:off x="4136995" y="204189"/>
            <a:ext cx="7865616" cy="4989555"/>
          </a:xfrm>
          <a:prstGeom prst="round2DiagRect">
            <a:avLst>
              <a:gd name="adj1" fmla="val 13035"/>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2" name="Title 1">
            <a:extLst>
              <a:ext uri="{FF2B5EF4-FFF2-40B4-BE49-F238E27FC236}">
                <a16:creationId xmlns:a16="http://schemas.microsoft.com/office/drawing/2014/main" id="{D274D693-9C1E-3AA5-6603-EF203B794742}"/>
              </a:ext>
            </a:extLst>
          </p:cNvPr>
          <p:cNvSpPr>
            <a:spLocks noGrp="1"/>
          </p:cNvSpPr>
          <p:nvPr>
            <p:ph type="ctrTitle" hasCustomPrompt="1"/>
          </p:nvPr>
        </p:nvSpPr>
        <p:spPr>
          <a:xfrm>
            <a:off x="4257890" y="4319216"/>
            <a:ext cx="6773662" cy="850037"/>
          </a:xfrm>
          <a:prstGeom prst="rect">
            <a:avLst/>
          </a:prstGeom>
        </p:spPr>
        <p:txBody>
          <a:bodyPr anchor="b">
            <a:noAutofit/>
          </a:bodyPr>
          <a:lstStyle>
            <a:lvl1pPr algn="l">
              <a:defRPr sz="6000">
                <a:solidFill>
                  <a:schemeClr val="accent3"/>
                </a:solidFill>
                <a:latin typeface="Figtree SemiBold" pitchFamily="2" charset="0"/>
              </a:defRPr>
            </a:lvl1pPr>
          </a:lstStyle>
          <a:p>
            <a:r>
              <a:rPr lang="en-US"/>
              <a:t>Title</a:t>
            </a:r>
          </a:p>
        </p:txBody>
      </p:sp>
      <p:sp>
        <p:nvSpPr>
          <p:cNvPr id="3" name="Subtitle 2">
            <a:extLst>
              <a:ext uri="{FF2B5EF4-FFF2-40B4-BE49-F238E27FC236}">
                <a16:creationId xmlns:a16="http://schemas.microsoft.com/office/drawing/2014/main" id="{660564A8-A1D2-31D0-7B09-EEEE0230DC38}"/>
              </a:ext>
            </a:extLst>
          </p:cNvPr>
          <p:cNvSpPr>
            <a:spLocks noGrp="1"/>
          </p:cNvSpPr>
          <p:nvPr>
            <p:ph type="subTitle" idx="1" hasCustomPrompt="1"/>
          </p:nvPr>
        </p:nvSpPr>
        <p:spPr>
          <a:xfrm>
            <a:off x="683782" y="5356011"/>
            <a:ext cx="3219234" cy="260870"/>
          </a:xfrm>
          <a:prstGeom prst="rect">
            <a:avLst/>
          </a:prstGeom>
        </p:spPr>
        <p:txBody>
          <a:bodyPr>
            <a:noAutofit/>
          </a:bodyPr>
          <a:lstStyle>
            <a:lvl1pPr marL="0" indent="0" algn="r">
              <a:buNone/>
              <a:defRPr sz="2400">
                <a:solidFill>
                  <a:schemeClr val="accent5"/>
                </a:solidFill>
                <a:latin typeface="Figtree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8" name="Subtitle 2">
            <a:extLst>
              <a:ext uri="{FF2B5EF4-FFF2-40B4-BE49-F238E27FC236}">
                <a16:creationId xmlns:a16="http://schemas.microsoft.com/office/drawing/2014/main" id="{3C476C6C-D7B1-6F34-F630-EB027AA409CF}"/>
              </a:ext>
            </a:extLst>
          </p:cNvPr>
          <p:cNvSpPr txBox="1">
            <a:spLocks/>
          </p:cNvSpPr>
          <p:nvPr userDrawn="1"/>
        </p:nvSpPr>
        <p:spPr>
          <a:xfrm>
            <a:off x="5693546" y="4817770"/>
            <a:ext cx="4527612" cy="263040"/>
          </a:xfrm>
          <a:prstGeom prst="rect">
            <a:avLst/>
          </a:prstGeom>
        </p:spPr>
        <p:txBody>
          <a:bodyPr vert="horz" lIns="91440" tIns="45720" rIns="91440" bIns="45720" rtlCol="0">
            <a:normAutofit fontScale="85000" lnSpcReduction="20000"/>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Figtree"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Figtre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Figtree"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Figtre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Figtre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800">
              <a:solidFill>
                <a:schemeClr val="bg1"/>
              </a:solidFill>
              <a:latin typeface="Figtree Light" pitchFamily="2" charset="0"/>
            </a:endParaRPr>
          </a:p>
        </p:txBody>
      </p:sp>
      <p:pic>
        <p:nvPicPr>
          <p:cNvPr id="11" name="Picture 10" descr="A picture containing diagram&#10;&#10;AI-generated content may be incorrect.">
            <a:extLst>
              <a:ext uri="{FF2B5EF4-FFF2-40B4-BE49-F238E27FC236}">
                <a16:creationId xmlns:a16="http://schemas.microsoft.com/office/drawing/2014/main" id="{D7B53D5B-84AC-3A81-FB12-9A8CA64A7A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7890" y="5347118"/>
            <a:ext cx="1574755" cy="1115038"/>
          </a:xfrm>
          <a:prstGeom prst="rect">
            <a:avLst/>
          </a:prstGeom>
        </p:spPr>
      </p:pic>
      <p:sp>
        <p:nvSpPr>
          <p:cNvPr id="13" name="Text Placeholder 12">
            <a:extLst>
              <a:ext uri="{FF2B5EF4-FFF2-40B4-BE49-F238E27FC236}">
                <a16:creationId xmlns:a16="http://schemas.microsoft.com/office/drawing/2014/main" id="{3A315B56-1D18-128A-067E-2F649BD96595}"/>
              </a:ext>
            </a:extLst>
          </p:cNvPr>
          <p:cNvSpPr>
            <a:spLocks noGrp="1"/>
          </p:cNvSpPr>
          <p:nvPr>
            <p:ph type="body" sz="quarter" idx="10" hasCustomPrompt="1"/>
          </p:nvPr>
        </p:nvSpPr>
        <p:spPr>
          <a:xfrm>
            <a:off x="683380" y="5646319"/>
            <a:ext cx="3220191" cy="337215"/>
          </a:xfrm>
        </p:spPr>
        <p:txBody>
          <a:bodyPr>
            <a:noAutofit/>
          </a:bodyPr>
          <a:lstStyle>
            <a:lvl1pPr marL="0" indent="0" algn="r">
              <a:buNone/>
              <a:defRPr sz="2000">
                <a:solidFill>
                  <a:schemeClr val="bg1"/>
                </a:solidFill>
                <a:latin typeface="Figtree Light" pitchFamily="2" charset="0"/>
              </a:defRPr>
            </a:lvl1pPr>
          </a:lstStyle>
          <a:p>
            <a:pPr lvl="0"/>
            <a:r>
              <a:rPr lang="en-US"/>
              <a:t>Title</a:t>
            </a:r>
          </a:p>
        </p:txBody>
      </p:sp>
      <p:pic>
        <p:nvPicPr>
          <p:cNvPr id="19" name="Picture 18" descr="Logo&#10;&#10;AI-generated content may be incorrect.">
            <a:extLst>
              <a:ext uri="{FF2B5EF4-FFF2-40B4-BE49-F238E27FC236}">
                <a16:creationId xmlns:a16="http://schemas.microsoft.com/office/drawing/2014/main" id="{6F3176F5-B006-5F10-5AB8-6D04D212DB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33762" y="4319216"/>
            <a:ext cx="1405449" cy="1086125"/>
          </a:xfrm>
          <a:prstGeom prst="rect">
            <a:avLst/>
          </a:prstGeom>
        </p:spPr>
      </p:pic>
      <p:sp>
        <p:nvSpPr>
          <p:cNvPr id="21" name="Picture Placeholder 20">
            <a:extLst>
              <a:ext uri="{FF2B5EF4-FFF2-40B4-BE49-F238E27FC236}">
                <a16:creationId xmlns:a16="http://schemas.microsoft.com/office/drawing/2014/main" id="{B0C82BEC-8861-499D-05BC-4F288AC8C6C3}"/>
              </a:ext>
            </a:extLst>
          </p:cNvPr>
          <p:cNvSpPr>
            <a:spLocks noGrp="1"/>
          </p:cNvSpPr>
          <p:nvPr>
            <p:ph type="pic" sz="quarter" idx="11"/>
          </p:nvPr>
        </p:nvSpPr>
        <p:spPr>
          <a:xfrm>
            <a:off x="198267" y="204189"/>
            <a:ext cx="3841921" cy="4971799"/>
          </a:xfrm>
          <a:prstGeom prst="round2DiagRect">
            <a:avLst>
              <a:gd name="adj1" fmla="val 0"/>
              <a:gd name="adj2" fmla="val 19023"/>
            </a:avLst>
          </a:pr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45889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DE20-2C48-55C5-C7D6-91234ACEA3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4625DFB-7584-4778-5C88-2709C41FB53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5CFAC0-96CE-29E9-9969-E4A6F2D0967D}"/>
              </a:ext>
            </a:extLst>
          </p:cNvPr>
          <p:cNvSpPr>
            <a:spLocks noGrp="1"/>
          </p:cNvSpPr>
          <p:nvPr>
            <p:ph type="dt" sz="half" idx="10"/>
          </p:nvPr>
        </p:nvSpPr>
        <p:spPr>
          <a:xfrm>
            <a:off x="838200" y="6356350"/>
            <a:ext cx="2743200" cy="365125"/>
          </a:xfrm>
          <a:prstGeom prst="rect">
            <a:avLst/>
          </a:prstGeom>
        </p:spPr>
        <p:txBody>
          <a:bodyPr/>
          <a:lstStyle/>
          <a:p>
            <a:fld id="{44BE22E8-F0BF-46B8-9A1A-21DFBFE63EE4}" type="datetimeFigureOut">
              <a:rPr lang="en-US" smtClean="0"/>
              <a:t>6/3/2025</a:t>
            </a:fld>
            <a:endParaRPr lang="en-US"/>
          </a:p>
        </p:txBody>
      </p:sp>
      <p:sp>
        <p:nvSpPr>
          <p:cNvPr id="5" name="Footer Placeholder 4">
            <a:extLst>
              <a:ext uri="{FF2B5EF4-FFF2-40B4-BE49-F238E27FC236}">
                <a16:creationId xmlns:a16="http://schemas.microsoft.com/office/drawing/2014/main" id="{ECDEA93B-8AA9-593B-A6A5-D315231EB0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6C6661-8466-E34A-ACB5-8C5E66D8D635}"/>
              </a:ext>
            </a:extLst>
          </p:cNvPr>
          <p:cNvSpPr>
            <a:spLocks noGrp="1"/>
          </p:cNvSpPr>
          <p:nvPr>
            <p:ph type="sldNum" sz="quarter" idx="12"/>
          </p:nvPr>
        </p:nvSpPr>
        <p:spPr>
          <a:xfrm>
            <a:off x="8610600" y="6356350"/>
            <a:ext cx="2743200" cy="365125"/>
          </a:xfrm>
          <a:prstGeom prst="rect">
            <a:avLst/>
          </a:prstGeom>
        </p:spPr>
        <p:txBody>
          <a:bodyPr/>
          <a:lstStyle/>
          <a:p>
            <a:fld id="{9D3298A0-46AF-4C5D-BAE4-079D3EDC17D7}" type="slidenum">
              <a:rPr lang="en-US" smtClean="0"/>
              <a:t>‹#›</a:t>
            </a:fld>
            <a:endParaRPr lang="en-US"/>
          </a:p>
        </p:txBody>
      </p:sp>
    </p:spTree>
    <p:extLst>
      <p:ext uri="{BB962C8B-B14F-4D97-AF65-F5344CB8AC3E}">
        <p14:creationId xmlns:p14="http://schemas.microsoft.com/office/powerpoint/2010/main" val="658635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313EA-77D7-7A55-C07E-28DF52848C7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275337-9D0E-32B6-F1F6-F5B03A23FB5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41BB3F-42DF-6081-A176-038A4DC82D8E}"/>
              </a:ext>
            </a:extLst>
          </p:cNvPr>
          <p:cNvSpPr>
            <a:spLocks noGrp="1"/>
          </p:cNvSpPr>
          <p:nvPr>
            <p:ph type="dt" sz="half" idx="10"/>
          </p:nvPr>
        </p:nvSpPr>
        <p:spPr>
          <a:xfrm>
            <a:off x="838200" y="6356350"/>
            <a:ext cx="2743200" cy="365125"/>
          </a:xfrm>
          <a:prstGeom prst="rect">
            <a:avLst/>
          </a:prstGeom>
        </p:spPr>
        <p:txBody>
          <a:bodyPr/>
          <a:lstStyle/>
          <a:p>
            <a:fld id="{44BE22E8-F0BF-46B8-9A1A-21DFBFE63EE4}" type="datetimeFigureOut">
              <a:rPr lang="en-US" smtClean="0"/>
              <a:t>6/3/2025</a:t>
            </a:fld>
            <a:endParaRPr lang="en-US"/>
          </a:p>
        </p:txBody>
      </p:sp>
      <p:sp>
        <p:nvSpPr>
          <p:cNvPr id="5" name="Footer Placeholder 4">
            <a:extLst>
              <a:ext uri="{FF2B5EF4-FFF2-40B4-BE49-F238E27FC236}">
                <a16:creationId xmlns:a16="http://schemas.microsoft.com/office/drawing/2014/main" id="{9AA4BF4D-D455-ED99-37B4-D5AA2C227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F479FF-0D66-70C0-0E41-97D44A7F0BCF}"/>
              </a:ext>
            </a:extLst>
          </p:cNvPr>
          <p:cNvSpPr>
            <a:spLocks noGrp="1"/>
          </p:cNvSpPr>
          <p:nvPr>
            <p:ph type="sldNum" sz="quarter" idx="12"/>
          </p:nvPr>
        </p:nvSpPr>
        <p:spPr>
          <a:xfrm>
            <a:off x="8610600" y="6356350"/>
            <a:ext cx="2743200" cy="365125"/>
          </a:xfrm>
          <a:prstGeom prst="rect">
            <a:avLst/>
          </a:prstGeom>
        </p:spPr>
        <p:txBody>
          <a:bodyPr/>
          <a:lstStyle/>
          <a:p>
            <a:fld id="{9D3298A0-46AF-4C5D-BAE4-079D3EDC17D7}" type="slidenum">
              <a:rPr lang="en-US" smtClean="0"/>
              <a:t>‹#›</a:t>
            </a:fld>
            <a:endParaRPr lang="en-US"/>
          </a:p>
        </p:txBody>
      </p:sp>
    </p:spTree>
    <p:extLst>
      <p:ext uri="{BB962C8B-B14F-4D97-AF65-F5344CB8AC3E}">
        <p14:creationId xmlns:p14="http://schemas.microsoft.com/office/powerpoint/2010/main" val="2822332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04081-A374-4461-F44C-49EEA65102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1F7E16-AA15-441F-E8CA-60036CE0F96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98934C-D59C-3773-56F8-A14EDF6C1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4F5D-0B7A-1044-D9B6-CEAB363EE830}"/>
              </a:ext>
            </a:extLst>
          </p:cNvPr>
          <p:cNvSpPr>
            <a:spLocks noGrp="1"/>
          </p:cNvSpPr>
          <p:nvPr>
            <p:ph type="dt" sz="half" idx="10"/>
          </p:nvPr>
        </p:nvSpPr>
        <p:spPr>
          <a:xfrm>
            <a:off x="838200" y="6356350"/>
            <a:ext cx="2743200" cy="365125"/>
          </a:xfrm>
          <a:prstGeom prst="rect">
            <a:avLst/>
          </a:prstGeom>
        </p:spPr>
        <p:txBody>
          <a:bodyPr/>
          <a:lstStyle/>
          <a:p>
            <a:fld id="{44BE22E8-F0BF-46B8-9A1A-21DFBFE63EE4}" type="datetimeFigureOut">
              <a:rPr lang="en-US" smtClean="0"/>
              <a:t>6/3/2025</a:t>
            </a:fld>
            <a:endParaRPr lang="en-US"/>
          </a:p>
        </p:txBody>
      </p:sp>
      <p:sp>
        <p:nvSpPr>
          <p:cNvPr id="6" name="Footer Placeholder 5">
            <a:extLst>
              <a:ext uri="{FF2B5EF4-FFF2-40B4-BE49-F238E27FC236}">
                <a16:creationId xmlns:a16="http://schemas.microsoft.com/office/drawing/2014/main" id="{ED031ADC-27AC-C59E-E282-8D8774E2CA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B43565-F386-4AF0-A3A4-D582396942F1}"/>
              </a:ext>
            </a:extLst>
          </p:cNvPr>
          <p:cNvSpPr>
            <a:spLocks noGrp="1"/>
          </p:cNvSpPr>
          <p:nvPr>
            <p:ph type="sldNum" sz="quarter" idx="12"/>
          </p:nvPr>
        </p:nvSpPr>
        <p:spPr>
          <a:xfrm>
            <a:off x="8610600" y="6356350"/>
            <a:ext cx="2743200" cy="365125"/>
          </a:xfrm>
          <a:prstGeom prst="rect">
            <a:avLst/>
          </a:prstGeom>
        </p:spPr>
        <p:txBody>
          <a:bodyPr/>
          <a:lstStyle/>
          <a:p>
            <a:fld id="{9D3298A0-46AF-4C5D-BAE4-079D3EDC17D7}" type="slidenum">
              <a:rPr lang="en-US" smtClean="0"/>
              <a:t>‹#›</a:t>
            </a:fld>
            <a:endParaRPr lang="en-US"/>
          </a:p>
        </p:txBody>
      </p:sp>
    </p:spTree>
    <p:extLst>
      <p:ext uri="{BB962C8B-B14F-4D97-AF65-F5344CB8AC3E}">
        <p14:creationId xmlns:p14="http://schemas.microsoft.com/office/powerpoint/2010/main" val="618507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CCB1-F7A9-0FAA-84CE-AE4E615B3C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40811D2-CD60-9647-54D5-13E098A47E3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CC022A-FAE4-A9BB-8E16-F2DCAA2CA4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B4D997-A27E-4FE0-1429-06533900C7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8C0F70-054E-975F-5153-FA50B8D775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3DF8EE-80CF-78B2-4A64-EE5C019C8503}"/>
              </a:ext>
            </a:extLst>
          </p:cNvPr>
          <p:cNvSpPr>
            <a:spLocks noGrp="1"/>
          </p:cNvSpPr>
          <p:nvPr>
            <p:ph type="dt" sz="half" idx="10"/>
          </p:nvPr>
        </p:nvSpPr>
        <p:spPr>
          <a:xfrm>
            <a:off x="838200" y="6356350"/>
            <a:ext cx="2743200" cy="365125"/>
          </a:xfrm>
          <a:prstGeom prst="rect">
            <a:avLst/>
          </a:prstGeom>
        </p:spPr>
        <p:txBody>
          <a:bodyPr/>
          <a:lstStyle/>
          <a:p>
            <a:fld id="{44BE22E8-F0BF-46B8-9A1A-21DFBFE63EE4}" type="datetimeFigureOut">
              <a:rPr lang="en-US" smtClean="0"/>
              <a:t>6/3/2025</a:t>
            </a:fld>
            <a:endParaRPr lang="en-US"/>
          </a:p>
        </p:txBody>
      </p:sp>
      <p:sp>
        <p:nvSpPr>
          <p:cNvPr id="8" name="Footer Placeholder 7">
            <a:extLst>
              <a:ext uri="{FF2B5EF4-FFF2-40B4-BE49-F238E27FC236}">
                <a16:creationId xmlns:a16="http://schemas.microsoft.com/office/drawing/2014/main" id="{ACB1A728-7760-F80E-074D-59F5C204B8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26CD55E-03F8-2D1E-B330-7667FDAE6311}"/>
              </a:ext>
            </a:extLst>
          </p:cNvPr>
          <p:cNvSpPr>
            <a:spLocks noGrp="1"/>
          </p:cNvSpPr>
          <p:nvPr>
            <p:ph type="sldNum" sz="quarter" idx="12"/>
          </p:nvPr>
        </p:nvSpPr>
        <p:spPr>
          <a:xfrm>
            <a:off x="8610600" y="6356350"/>
            <a:ext cx="2743200" cy="365125"/>
          </a:xfrm>
          <a:prstGeom prst="rect">
            <a:avLst/>
          </a:prstGeom>
        </p:spPr>
        <p:txBody>
          <a:bodyPr/>
          <a:lstStyle/>
          <a:p>
            <a:fld id="{9D3298A0-46AF-4C5D-BAE4-079D3EDC17D7}" type="slidenum">
              <a:rPr lang="en-US" smtClean="0"/>
              <a:t>‹#›</a:t>
            </a:fld>
            <a:endParaRPr lang="en-US"/>
          </a:p>
        </p:txBody>
      </p:sp>
    </p:spTree>
    <p:extLst>
      <p:ext uri="{BB962C8B-B14F-4D97-AF65-F5344CB8AC3E}">
        <p14:creationId xmlns:p14="http://schemas.microsoft.com/office/powerpoint/2010/main" val="1707823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0C201-7387-9AC0-45BB-3B8054B4FC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9FDC614-F066-050D-15B0-B9E93163204E}"/>
              </a:ext>
            </a:extLst>
          </p:cNvPr>
          <p:cNvSpPr>
            <a:spLocks noGrp="1"/>
          </p:cNvSpPr>
          <p:nvPr>
            <p:ph type="dt" sz="half" idx="10"/>
          </p:nvPr>
        </p:nvSpPr>
        <p:spPr>
          <a:xfrm>
            <a:off x="838200" y="6356350"/>
            <a:ext cx="2743200" cy="365125"/>
          </a:xfrm>
          <a:prstGeom prst="rect">
            <a:avLst/>
          </a:prstGeom>
        </p:spPr>
        <p:txBody>
          <a:bodyPr/>
          <a:lstStyle/>
          <a:p>
            <a:fld id="{44BE22E8-F0BF-46B8-9A1A-21DFBFE63EE4}" type="datetimeFigureOut">
              <a:rPr lang="en-US" smtClean="0"/>
              <a:t>6/3/2025</a:t>
            </a:fld>
            <a:endParaRPr lang="en-US"/>
          </a:p>
        </p:txBody>
      </p:sp>
      <p:sp>
        <p:nvSpPr>
          <p:cNvPr id="4" name="Footer Placeholder 3">
            <a:extLst>
              <a:ext uri="{FF2B5EF4-FFF2-40B4-BE49-F238E27FC236}">
                <a16:creationId xmlns:a16="http://schemas.microsoft.com/office/drawing/2014/main" id="{6CB85360-85AA-2DE7-9687-CCBCF9877A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3CD637-998A-2A49-C522-CAA27236C172}"/>
              </a:ext>
            </a:extLst>
          </p:cNvPr>
          <p:cNvSpPr>
            <a:spLocks noGrp="1"/>
          </p:cNvSpPr>
          <p:nvPr>
            <p:ph type="sldNum" sz="quarter" idx="12"/>
          </p:nvPr>
        </p:nvSpPr>
        <p:spPr>
          <a:xfrm>
            <a:off x="8610600" y="6356350"/>
            <a:ext cx="2743200" cy="365125"/>
          </a:xfrm>
          <a:prstGeom prst="rect">
            <a:avLst/>
          </a:prstGeom>
        </p:spPr>
        <p:txBody>
          <a:bodyPr/>
          <a:lstStyle/>
          <a:p>
            <a:fld id="{9D3298A0-46AF-4C5D-BAE4-079D3EDC17D7}" type="slidenum">
              <a:rPr lang="en-US" smtClean="0"/>
              <a:t>‹#›</a:t>
            </a:fld>
            <a:endParaRPr lang="en-US"/>
          </a:p>
        </p:txBody>
      </p:sp>
    </p:spTree>
    <p:extLst>
      <p:ext uri="{BB962C8B-B14F-4D97-AF65-F5344CB8AC3E}">
        <p14:creationId xmlns:p14="http://schemas.microsoft.com/office/powerpoint/2010/main" val="3291683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802CD9-4F98-4723-C1DB-85375C245AE0}"/>
              </a:ext>
            </a:extLst>
          </p:cNvPr>
          <p:cNvSpPr>
            <a:spLocks noGrp="1"/>
          </p:cNvSpPr>
          <p:nvPr>
            <p:ph type="dt" sz="half" idx="10"/>
          </p:nvPr>
        </p:nvSpPr>
        <p:spPr>
          <a:xfrm>
            <a:off x="838200" y="6356350"/>
            <a:ext cx="2743200" cy="365125"/>
          </a:xfrm>
          <a:prstGeom prst="rect">
            <a:avLst/>
          </a:prstGeom>
        </p:spPr>
        <p:txBody>
          <a:bodyPr/>
          <a:lstStyle/>
          <a:p>
            <a:fld id="{44BE22E8-F0BF-46B8-9A1A-21DFBFE63EE4}" type="datetimeFigureOut">
              <a:rPr lang="en-US" smtClean="0"/>
              <a:t>6/3/2025</a:t>
            </a:fld>
            <a:endParaRPr lang="en-US"/>
          </a:p>
        </p:txBody>
      </p:sp>
      <p:sp>
        <p:nvSpPr>
          <p:cNvPr id="3" name="Footer Placeholder 2">
            <a:extLst>
              <a:ext uri="{FF2B5EF4-FFF2-40B4-BE49-F238E27FC236}">
                <a16:creationId xmlns:a16="http://schemas.microsoft.com/office/drawing/2014/main" id="{2428B31B-F563-6EBD-DCD6-599F64BE4C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F6446DC-3A92-D8C4-D4A3-EA3DF225A694}"/>
              </a:ext>
            </a:extLst>
          </p:cNvPr>
          <p:cNvSpPr>
            <a:spLocks noGrp="1"/>
          </p:cNvSpPr>
          <p:nvPr>
            <p:ph type="sldNum" sz="quarter" idx="12"/>
          </p:nvPr>
        </p:nvSpPr>
        <p:spPr>
          <a:xfrm>
            <a:off x="8610600" y="6356350"/>
            <a:ext cx="2743200" cy="365125"/>
          </a:xfrm>
          <a:prstGeom prst="rect">
            <a:avLst/>
          </a:prstGeom>
        </p:spPr>
        <p:txBody>
          <a:bodyPr/>
          <a:lstStyle/>
          <a:p>
            <a:fld id="{9D3298A0-46AF-4C5D-BAE4-079D3EDC17D7}" type="slidenum">
              <a:rPr lang="en-US" smtClean="0"/>
              <a:t>‹#›</a:t>
            </a:fld>
            <a:endParaRPr lang="en-US"/>
          </a:p>
        </p:txBody>
      </p:sp>
    </p:spTree>
    <p:extLst>
      <p:ext uri="{BB962C8B-B14F-4D97-AF65-F5344CB8AC3E}">
        <p14:creationId xmlns:p14="http://schemas.microsoft.com/office/powerpoint/2010/main" val="3513010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C4316-C63F-501C-52A4-27B513196D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E24AE9-0674-0C20-EA97-C0A59E9CA1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C7794C-40E7-F3C8-3D6C-967FA175A1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800D8-43F9-E84E-A7A7-F6FE6B740279}"/>
              </a:ext>
            </a:extLst>
          </p:cNvPr>
          <p:cNvSpPr>
            <a:spLocks noGrp="1"/>
          </p:cNvSpPr>
          <p:nvPr>
            <p:ph type="dt" sz="half" idx="10"/>
          </p:nvPr>
        </p:nvSpPr>
        <p:spPr>
          <a:xfrm>
            <a:off x="838200" y="6356350"/>
            <a:ext cx="2743200" cy="365125"/>
          </a:xfrm>
          <a:prstGeom prst="rect">
            <a:avLst/>
          </a:prstGeom>
        </p:spPr>
        <p:txBody>
          <a:bodyPr/>
          <a:lstStyle/>
          <a:p>
            <a:fld id="{44BE22E8-F0BF-46B8-9A1A-21DFBFE63EE4}" type="datetimeFigureOut">
              <a:rPr lang="en-US" smtClean="0"/>
              <a:t>6/3/2025</a:t>
            </a:fld>
            <a:endParaRPr lang="en-US"/>
          </a:p>
        </p:txBody>
      </p:sp>
      <p:sp>
        <p:nvSpPr>
          <p:cNvPr id="6" name="Footer Placeholder 5">
            <a:extLst>
              <a:ext uri="{FF2B5EF4-FFF2-40B4-BE49-F238E27FC236}">
                <a16:creationId xmlns:a16="http://schemas.microsoft.com/office/drawing/2014/main" id="{868F03D9-AB3B-C7FD-4767-CFB62A27A4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6A98C9-98C4-657B-AFB8-507EC942E86D}"/>
              </a:ext>
            </a:extLst>
          </p:cNvPr>
          <p:cNvSpPr>
            <a:spLocks noGrp="1"/>
          </p:cNvSpPr>
          <p:nvPr>
            <p:ph type="sldNum" sz="quarter" idx="12"/>
          </p:nvPr>
        </p:nvSpPr>
        <p:spPr>
          <a:xfrm>
            <a:off x="8610600" y="6356350"/>
            <a:ext cx="2743200" cy="365125"/>
          </a:xfrm>
          <a:prstGeom prst="rect">
            <a:avLst/>
          </a:prstGeom>
        </p:spPr>
        <p:txBody>
          <a:bodyPr/>
          <a:lstStyle/>
          <a:p>
            <a:fld id="{9D3298A0-46AF-4C5D-BAE4-079D3EDC17D7}" type="slidenum">
              <a:rPr lang="en-US" smtClean="0"/>
              <a:t>‹#›</a:t>
            </a:fld>
            <a:endParaRPr lang="en-US"/>
          </a:p>
        </p:txBody>
      </p:sp>
    </p:spTree>
    <p:extLst>
      <p:ext uri="{BB962C8B-B14F-4D97-AF65-F5344CB8AC3E}">
        <p14:creationId xmlns:p14="http://schemas.microsoft.com/office/powerpoint/2010/main" val="1833454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4B03F-ACF2-8741-062A-9C98E83437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D7DB5C-FBC4-2659-3852-9A0094BD51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56CA6E-118D-87CD-7C8A-53F2951031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0C912C-82B2-C923-9524-638E3276F7EE}"/>
              </a:ext>
            </a:extLst>
          </p:cNvPr>
          <p:cNvSpPr>
            <a:spLocks noGrp="1"/>
          </p:cNvSpPr>
          <p:nvPr>
            <p:ph type="dt" sz="half" idx="10"/>
          </p:nvPr>
        </p:nvSpPr>
        <p:spPr>
          <a:xfrm>
            <a:off x="838200" y="6356350"/>
            <a:ext cx="2743200" cy="365125"/>
          </a:xfrm>
          <a:prstGeom prst="rect">
            <a:avLst/>
          </a:prstGeom>
        </p:spPr>
        <p:txBody>
          <a:bodyPr/>
          <a:lstStyle/>
          <a:p>
            <a:fld id="{44BE22E8-F0BF-46B8-9A1A-21DFBFE63EE4}" type="datetimeFigureOut">
              <a:rPr lang="en-US" smtClean="0"/>
              <a:t>6/3/2025</a:t>
            </a:fld>
            <a:endParaRPr lang="en-US"/>
          </a:p>
        </p:txBody>
      </p:sp>
      <p:sp>
        <p:nvSpPr>
          <p:cNvPr id="6" name="Footer Placeholder 5">
            <a:extLst>
              <a:ext uri="{FF2B5EF4-FFF2-40B4-BE49-F238E27FC236}">
                <a16:creationId xmlns:a16="http://schemas.microsoft.com/office/drawing/2014/main" id="{086D1293-4BF4-8FD2-1561-1A2B0FB128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2072A9-B736-D3AA-F193-7E5444A76010}"/>
              </a:ext>
            </a:extLst>
          </p:cNvPr>
          <p:cNvSpPr>
            <a:spLocks noGrp="1"/>
          </p:cNvSpPr>
          <p:nvPr>
            <p:ph type="sldNum" sz="quarter" idx="12"/>
          </p:nvPr>
        </p:nvSpPr>
        <p:spPr>
          <a:xfrm>
            <a:off x="8610600" y="6356350"/>
            <a:ext cx="2743200" cy="365125"/>
          </a:xfrm>
          <a:prstGeom prst="rect">
            <a:avLst/>
          </a:prstGeom>
        </p:spPr>
        <p:txBody>
          <a:bodyPr/>
          <a:lstStyle/>
          <a:p>
            <a:fld id="{9D3298A0-46AF-4C5D-BAE4-079D3EDC17D7}" type="slidenum">
              <a:rPr lang="en-US" smtClean="0"/>
              <a:t>‹#›</a:t>
            </a:fld>
            <a:endParaRPr lang="en-US"/>
          </a:p>
        </p:txBody>
      </p:sp>
    </p:spTree>
    <p:extLst>
      <p:ext uri="{BB962C8B-B14F-4D97-AF65-F5344CB8AC3E}">
        <p14:creationId xmlns:p14="http://schemas.microsoft.com/office/powerpoint/2010/main" val="3865370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AF3A-5511-D4CB-0F3D-6D8B3F0110A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A216B9-ED32-035B-C7B2-C2647A59DA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2EFCA6-CD3A-6C0E-57B6-3BF4361D26D0}"/>
              </a:ext>
            </a:extLst>
          </p:cNvPr>
          <p:cNvSpPr>
            <a:spLocks noGrp="1"/>
          </p:cNvSpPr>
          <p:nvPr>
            <p:ph type="dt" sz="half" idx="10"/>
          </p:nvPr>
        </p:nvSpPr>
        <p:spPr>
          <a:xfrm>
            <a:off x="838200" y="6356350"/>
            <a:ext cx="2743200" cy="365125"/>
          </a:xfrm>
          <a:prstGeom prst="rect">
            <a:avLst/>
          </a:prstGeom>
        </p:spPr>
        <p:txBody>
          <a:bodyPr/>
          <a:lstStyle/>
          <a:p>
            <a:fld id="{44BE22E8-F0BF-46B8-9A1A-21DFBFE63EE4}" type="datetimeFigureOut">
              <a:rPr lang="en-US" smtClean="0"/>
              <a:t>6/3/2025</a:t>
            </a:fld>
            <a:endParaRPr lang="en-US"/>
          </a:p>
        </p:txBody>
      </p:sp>
      <p:sp>
        <p:nvSpPr>
          <p:cNvPr id="5" name="Footer Placeholder 4">
            <a:extLst>
              <a:ext uri="{FF2B5EF4-FFF2-40B4-BE49-F238E27FC236}">
                <a16:creationId xmlns:a16="http://schemas.microsoft.com/office/drawing/2014/main" id="{64E6F7E0-4780-7CE6-CBA6-79AA8D056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AF36AB-CC88-5052-2B9E-8D40960512D5}"/>
              </a:ext>
            </a:extLst>
          </p:cNvPr>
          <p:cNvSpPr>
            <a:spLocks noGrp="1"/>
          </p:cNvSpPr>
          <p:nvPr>
            <p:ph type="sldNum" sz="quarter" idx="12"/>
          </p:nvPr>
        </p:nvSpPr>
        <p:spPr>
          <a:xfrm>
            <a:off x="8610600" y="6356350"/>
            <a:ext cx="2743200" cy="365125"/>
          </a:xfrm>
          <a:prstGeom prst="rect">
            <a:avLst/>
          </a:prstGeom>
        </p:spPr>
        <p:txBody>
          <a:bodyPr/>
          <a:lstStyle/>
          <a:p>
            <a:fld id="{9D3298A0-46AF-4C5D-BAE4-079D3EDC17D7}" type="slidenum">
              <a:rPr lang="en-US" smtClean="0"/>
              <a:t>‹#›</a:t>
            </a:fld>
            <a:endParaRPr lang="en-US"/>
          </a:p>
        </p:txBody>
      </p:sp>
    </p:spTree>
    <p:extLst>
      <p:ext uri="{BB962C8B-B14F-4D97-AF65-F5344CB8AC3E}">
        <p14:creationId xmlns:p14="http://schemas.microsoft.com/office/powerpoint/2010/main" val="2604322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559122-B24A-1501-0D07-F04C1A21BCD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39D16B-4A18-FE1D-D963-5CBA028EE4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50532-D702-DB06-88E9-75DC4E4F0E54}"/>
              </a:ext>
            </a:extLst>
          </p:cNvPr>
          <p:cNvSpPr>
            <a:spLocks noGrp="1"/>
          </p:cNvSpPr>
          <p:nvPr>
            <p:ph type="dt" sz="half" idx="10"/>
          </p:nvPr>
        </p:nvSpPr>
        <p:spPr>
          <a:xfrm>
            <a:off x="838200" y="6356350"/>
            <a:ext cx="2743200" cy="365125"/>
          </a:xfrm>
          <a:prstGeom prst="rect">
            <a:avLst/>
          </a:prstGeom>
        </p:spPr>
        <p:txBody>
          <a:bodyPr/>
          <a:lstStyle/>
          <a:p>
            <a:fld id="{44BE22E8-F0BF-46B8-9A1A-21DFBFE63EE4}" type="datetimeFigureOut">
              <a:rPr lang="en-US" smtClean="0"/>
              <a:t>6/3/2025</a:t>
            </a:fld>
            <a:endParaRPr lang="en-US"/>
          </a:p>
        </p:txBody>
      </p:sp>
      <p:sp>
        <p:nvSpPr>
          <p:cNvPr id="5" name="Footer Placeholder 4">
            <a:extLst>
              <a:ext uri="{FF2B5EF4-FFF2-40B4-BE49-F238E27FC236}">
                <a16:creationId xmlns:a16="http://schemas.microsoft.com/office/drawing/2014/main" id="{45E3DAE0-6942-7477-A932-61DFF1E365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F23373-1F3D-FE80-EEB1-685D0538BFDA}"/>
              </a:ext>
            </a:extLst>
          </p:cNvPr>
          <p:cNvSpPr>
            <a:spLocks noGrp="1"/>
          </p:cNvSpPr>
          <p:nvPr>
            <p:ph type="sldNum" sz="quarter" idx="12"/>
          </p:nvPr>
        </p:nvSpPr>
        <p:spPr>
          <a:xfrm>
            <a:off x="8610600" y="6356350"/>
            <a:ext cx="2743200" cy="365125"/>
          </a:xfrm>
          <a:prstGeom prst="rect">
            <a:avLst/>
          </a:prstGeom>
        </p:spPr>
        <p:txBody>
          <a:bodyPr/>
          <a:lstStyle/>
          <a:p>
            <a:fld id="{9D3298A0-46AF-4C5D-BAE4-079D3EDC17D7}" type="slidenum">
              <a:rPr lang="en-US" smtClean="0"/>
              <a:t>‹#›</a:t>
            </a:fld>
            <a:endParaRPr lang="en-US"/>
          </a:p>
        </p:txBody>
      </p:sp>
    </p:spTree>
    <p:extLst>
      <p:ext uri="{BB962C8B-B14F-4D97-AF65-F5344CB8AC3E}">
        <p14:creationId xmlns:p14="http://schemas.microsoft.com/office/powerpoint/2010/main" val="1423340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content">
    <p:bg>
      <p:bgPr>
        <a:solidFill>
          <a:schemeClr val="tx2"/>
        </a:solidFill>
        <a:effectLst/>
      </p:bgPr>
    </p:bg>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0037067F-25BA-102A-29D8-F12766211FBE}"/>
              </a:ext>
            </a:extLst>
          </p:cNvPr>
          <p:cNvSpPr/>
          <p:nvPr userDrawn="1"/>
        </p:nvSpPr>
        <p:spPr>
          <a:xfrm rot="16200000">
            <a:off x="2903982" y="-2430020"/>
            <a:ext cx="6626443" cy="11949596"/>
          </a:xfrm>
          <a:prstGeom prst="round1Rect">
            <a:avLst>
              <a:gd name="adj" fmla="val 307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07F99D-F271-857A-524D-C02C8F23A1FF}"/>
              </a:ext>
            </a:extLst>
          </p:cNvPr>
          <p:cNvSpPr>
            <a:spLocks noGrp="1"/>
          </p:cNvSpPr>
          <p:nvPr>
            <p:ph type="ctrTitle"/>
          </p:nvPr>
        </p:nvSpPr>
        <p:spPr>
          <a:xfrm>
            <a:off x="1164280" y="963169"/>
            <a:ext cx="7446320" cy="816863"/>
          </a:xfrm>
        </p:spPr>
        <p:txBody>
          <a:bodyPr anchor="b">
            <a:normAutofit/>
          </a:bodyPr>
          <a:lstStyle>
            <a:lvl1pPr algn="l">
              <a:defRPr sz="3600">
                <a:latin typeface="Figtree SemiBold" pitchFamily="2" charset="0"/>
              </a:defRPr>
            </a:lvl1pPr>
          </a:lstStyle>
          <a:p>
            <a:r>
              <a:rPr lang="en-US"/>
              <a:t>Click to edit Master title style</a:t>
            </a:r>
          </a:p>
        </p:txBody>
      </p:sp>
      <p:sp>
        <p:nvSpPr>
          <p:cNvPr id="9" name="Content Placeholder 2">
            <a:extLst>
              <a:ext uri="{FF2B5EF4-FFF2-40B4-BE49-F238E27FC236}">
                <a16:creationId xmlns:a16="http://schemas.microsoft.com/office/drawing/2014/main" id="{56B556A8-CEAD-FAC5-F6DE-94BAAD4F772A}"/>
              </a:ext>
            </a:extLst>
          </p:cNvPr>
          <p:cNvSpPr>
            <a:spLocks noGrp="1"/>
          </p:cNvSpPr>
          <p:nvPr>
            <p:ph idx="1"/>
          </p:nvPr>
        </p:nvSpPr>
        <p:spPr>
          <a:xfrm>
            <a:off x="1164280" y="2048256"/>
            <a:ext cx="10189520" cy="3582442"/>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Diagonal Corners Rounded 14">
            <a:extLst>
              <a:ext uri="{FF2B5EF4-FFF2-40B4-BE49-F238E27FC236}">
                <a16:creationId xmlns:a16="http://schemas.microsoft.com/office/drawing/2014/main" id="{EF2A06BB-0AFC-ECC9-C327-44E8485D1F95}"/>
              </a:ext>
            </a:extLst>
          </p:cNvPr>
          <p:cNvSpPr/>
          <p:nvPr userDrawn="1"/>
        </p:nvSpPr>
        <p:spPr>
          <a:xfrm rot="10800000" flipV="1">
            <a:off x="508331" y="5674152"/>
            <a:ext cx="4423219" cy="899195"/>
          </a:xfrm>
          <a:prstGeom prst="round2DiagRect">
            <a:avLst>
              <a:gd name="adj1" fmla="val 50000"/>
              <a:gd name="adj2" fmla="val 0"/>
            </a:avLst>
          </a:prstGeom>
          <a:solidFill>
            <a:schemeClr val="tx2"/>
          </a:solidFill>
          <a:ln w="190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ahoma"/>
              <a:ea typeface="+mn-ea"/>
              <a:cs typeface="+mn-cs"/>
            </a:endParaRPr>
          </a:p>
        </p:txBody>
      </p:sp>
      <p:sp>
        <p:nvSpPr>
          <p:cNvPr id="17" name="Picture Placeholder 16">
            <a:extLst>
              <a:ext uri="{FF2B5EF4-FFF2-40B4-BE49-F238E27FC236}">
                <a16:creationId xmlns:a16="http://schemas.microsoft.com/office/drawing/2014/main" id="{4EC16136-0155-883C-8F02-F2766BE3320D}"/>
              </a:ext>
            </a:extLst>
          </p:cNvPr>
          <p:cNvSpPr>
            <a:spLocks noGrp="1"/>
          </p:cNvSpPr>
          <p:nvPr>
            <p:ph type="pic" sz="quarter" idx="13"/>
          </p:nvPr>
        </p:nvSpPr>
        <p:spPr>
          <a:xfrm>
            <a:off x="508331" y="4824247"/>
            <a:ext cx="2163055" cy="806450"/>
          </a:xfrm>
          <a:prstGeom prst="round2DiagRect">
            <a:avLst>
              <a:gd name="adj1" fmla="val 39729"/>
              <a:gd name="adj2" fmla="val 0"/>
            </a:avLst>
          </a:prstGeom>
        </p:spPr>
        <p:txBody>
          <a:bodyPr/>
          <a:lstStyle/>
          <a:p>
            <a:r>
              <a:rPr lang="en-US"/>
              <a:t>Click icon to add picture</a:t>
            </a:r>
          </a:p>
        </p:txBody>
      </p:sp>
      <p:pic>
        <p:nvPicPr>
          <p:cNvPr id="19" name="Picture 18" descr="A picture containing logo&#10;&#10;AI-generated content may be incorrect.">
            <a:extLst>
              <a:ext uri="{FF2B5EF4-FFF2-40B4-BE49-F238E27FC236}">
                <a16:creationId xmlns:a16="http://schemas.microsoft.com/office/drawing/2014/main" id="{DF8B8147-7F19-2A17-B171-55A7605CEFE4}"/>
              </a:ext>
            </a:extLst>
          </p:cNvPr>
          <p:cNvPicPr>
            <a:picLocks noChangeAspect="1"/>
          </p:cNvPicPr>
          <p:nvPr userDrawn="1"/>
        </p:nvPicPr>
        <p:blipFill>
          <a:blip r:embed="rId2">
            <a:extLst>
              <a:ext uri="{28A0092B-C50C-407E-A947-70E740481C1C}">
                <a14:useLocalDpi xmlns:a14="http://schemas.microsoft.com/office/drawing/2010/main" val="0"/>
              </a:ext>
            </a:extLst>
          </a:blip>
          <a:srcRect t="9227"/>
          <a:stretch/>
        </p:blipFill>
        <p:spPr>
          <a:xfrm>
            <a:off x="10600902" y="274419"/>
            <a:ext cx="1410545" cy="1280394"/>
          </a:xfrm>
          <a:prstGeom prst="rect">
            <a:avLst/>
          </a:prstGeom>
        </p:spPr>
      </p:pic>
      <p:sp>
        <p:nvSpPr>
          <p:cNvPr id="20" name="Text Placeholder 14">
            <a:extLst>
              <a:ext uri="{FF2B5EF4-FFF2-40B4-BE49-F238E27FC236}">
                <a16:creationId xmlns:a16="http://schemas.microsoft.com/office/drawing/2014/main" id="{47378B79-A385-8689-EFDF-B7A1F1A0BC53}"/>
              </a:ext>
            </a:extLst>
          </p:cNvPr>
          <p:cNvSpPr>
            <a:spLocks noGrp="1"/>
          </p:cNvSpPr>
          <p:nvPr>
            <p:ph type="body" sz="quarter" idx="15" hasCustomPrompt="1"/>
          </p:nvPr>
        </p:nvSpPr>
        <p:spPr>
          <a:xfrm>
            <a:off x="789187" y="5899151"/>
            <a:ext cx="3439914" cy="521198"/>
          </a:xfrm>
        </p:spPr>
        <p:txBody>
          <a:bodyPr>
            <a:normAutofit/>
          </a:bodyPr>
          <a:lstStyle>
            <a:lvl1pPr marL="0" indent="0">
              <a:buNone/>
              <a:defRPr sz="2800">
                <a:solidFill>
                  <a:schemeClr val="bg2"/>
                </a:solidFill>
                <a:latin typeface="Figtree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Tree>
    <p:extLst>
      <p:ext uri="{BB962C8B-B14F-4D97-AF65-F5344CB8AC3E}">
        <p14:creationId xmlns:p14="http://schemas.microsoft.com/office/powerpoint/2010/main" val="302135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extra branding color">
    <p:bg>
      <p:bgPr>
        <a:solidFill>
          <a:schemeClr val="tx2"/>
        </a:solidFill>
        <a:effectLst/>
      </p:bgPr>
    </p:bg>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0037067F-25BA-102A-29D8-F12766211FBE}"/>
              </a:ext>
            </a:extLst>
          </p:cNvPr>
          <p:cNvSpPr/>
          <p:nvPr userDrawn="1"/>
        </p:nvSpPr>
        <p:spPr>
          <a:xfrm rot="16200000">
            <a:off x="2903982" y="-2430020"/>
            <a:ext cx="6626443" cy="11949596"/>
          </a:xfrm>
          <a:prstGeom prst="round1Rect">
            <a:avLst>
              <a:gd name="adj" fmla="val 307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EF2A06BB-0AFC-ECC9-C327-44E8485D1F95}"/>
              </a:ext>
            </a:extLst>
          </p:cNvPr>
          <p:cNvSpPr/>
          <p:nvPr userDrawn="1"/>
        </p:nvSpPr>
        <p:spPr>
          <a:xfrm rot="10800000" flipV="1">
            <a:off x="508331" y="5674152"/>
            <a:ext cx="4423219" cy="899195"/>
          </a:xfrm>
          <a:prstGeom prst="round2DiagRect">
            <a:avLst>
              <a:gd name="adj1" fmla="val 50000"/>
              <a:gd name="adj2" fmla="val 0"/>
            </a:avLst>
          </a:prstGeom>
          <a:solidFill>
            <a:schemeClr val="tx2"/>
          </a:solidFill>
          <a:ln w="190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ahoma"/>
              <a:ea typeface="+mn-ea"/>
              <a:cs typeface="+mn-cs"/>
            </a:endParaRPr>
          </a:p>
        </p:txBody>
      </p:sp>
      <p:sp>
        <p:nvSpPr>
          <p:cNvPr id="3" name="Rectangle 2">
            <a:extLst>
              <a:ext uri="{FF2B5EF4-FFF2-40B4-BE49-F238E27FC236}">
                <a16:creationId xmlns:a16="http://schemas.microsoft.com/office/drawing/2014/main" id="{E9BBFCB4-721C-60FF-4D1C-89BD96E43D9C}"/>
              </a:ext>
            </a:extLst>
          </p:cNvPr>
          <p:cNvSpPr/>
          <p:nvPr userDrawn="1"/>
        </p:nvSpPr>
        <p:spPr>
          <a:xfrm>
            <a:off x="11141476" y="230333"/>
            <a:ext cx="1050524" cy="66276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56B556A8-CEAD-FAC5-F6DE-94BAAD4F772A}"/>
              </a:ext>
            </a:extLst>
          </p:cNvPr>
          <p:cNvSpPr>
            <a:spLocks noGrp="1"/>
          </p:cNvSpPr>
          <p:nvPr>
            <p:ph idx="1"/>
          </p:nvPr>
        </p:nvSpPr>
        <p:spPr>
          <a:xfrm>
            <a:off x="1164281" y="2048255"/>
            <a:ext cx="9559944" cy="3472898"/>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4">
            <a:extLst>
              <a:ext uri="{FF2B5EF4-FFF2-40B4-BE49-F238E27FC236}">
                <a16:creationId xmlns:a16="http://schemas.microsoft.com/office/drawing/2014/main" id="{CB4317CF-495B-2F6F-95C5-8773B23BEFF6}"/>
              </a:ext>
            </a:extLst>
          </p:cNvPr>
          <p:cNvSpPr>
            <a:spLocks noGrp="1"/>
          </p:cNvSpPr>
          <p:nvPr>
            <p:ph type="body" sz="quarter" idx="15" hasCustomPrompt="1"/>
          </p:nvPr>
        </p:nvSpPr>
        <p:spPr>
          <a:xfrm>
            <a:off x="789187" y="5899151"/>
            <a:ext cx="3439914" cy="521198"/>
          </a:xfrm>
        </p:spPr>
        <p:txBody>
          <a:bodyPr>
            <a:normAutofit/>
          </a:bodyPr>
          <a:lstStyle>
            <a:lvl1pPr marL="0" indent="0">
              <a:buNone/>
              <a:defRPr sz="2800">
                <a:solidFill>
                  <a:schemeClr val="bg2"/>
                </a:solidFill>
                <a:latin typeface="Figtree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2" name="Title 1">
            <a:extLst>
              <a:ext uri="{FF2B5EF4-FFF2-40B4-BE49-F238E27FC236}">
                <a16:creationId xmlns:a16="http://schemas.microsoft.com/office/drawing/2014/main" id="{2C6C7F13-9202-07A2-3375-EF53BCEB31AD}"/>
              </a:ext>
            </a:extLst>
          </p:cNvPr>
          <p:cNvSpPr>
            <a:spLocks noGrp="1"/>
          </p:cNvSpPr>
          <p:nvPr>
            <p:ph type="ctrTitle"/>
          </p:nvPr>
        </p:nvSpPr>
        <p:spPr>
          <a:xfrm>
            <a:off x="1164280" y="963169"/>
            <a:ext cx="7446320" cy="816863"/>
          </a:xfrm>
        </p:spPr>
        <p:txBody>
          <a:bodyPr anchor="b">
            <a:normAutofit/>
          </a:bodyPr>
          <a:lstStyle>
            <a:lvl1pPr algn="l">
              <a:defRPr sz="3600">
                <a:latin typeface="Figtree SemiBold" pitchFamily="2" charset="0"/>
              </a:defRPr>
            </a:lvl1pPr>
          </a:lstStyle>
          <a:p>
            <a:r>
              <a:rPr lang="en-US"/>
              <a:t>Click to edit Master title style</a:t>
            </a:r>
          </a:p>
        </p:txBody>
      </p:sp>
      <p:sp>
        <p:nvSpPr>
          <p:cNvPr id="4" name="Rectangle: Diagonal Corners Rounded 3">
            <a:extLst>
              <a:ext uri="{FF2B5EF4-FFF2-40B4-BE49-F238E27FC236}">
                <a16:creationId xmlns:a16="http://schemas.microsoft.com/office/drawing/2014/main" id="{CE62F116-0864-DFE2-4589-747CBA045E3A}"/>
              </a:ext>
            </a:extLst>
          </p:cNvPr>
          <p:cNvSpPr/>
          <p:nvPr userDrawn="1"/>
        </p:nvSpPr>
        <p:spPr>
          <a:xfrm>
            <a:off x="507621" y="4746291"/>
            <a:ext cx="1290357" cy="899196"/>
          </a:xfrm>
          <a:prstGeom prst="round2DiagRect">
            <a:avLst>
              <a:gd name="adj1" fmla="val 36167"/>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Logo&#10;&#10;AI-generated content may be incorrect.">
            <a:extLst>
              <a:ext uri="{FF2B5EF4-FFF2-40B4-BE49-F238E27FC236}">
                <a16:creationId xmlns:a16="http://schemas.microsoft.com/office/drawing/2014/main" id="{62696A36-7CDE-6ACF-5905-B6A5557BD289}"/>
              </a:ext>
            </a:extLst>
          </p:cNvPr>
          <p:cNvPicPr>
            <a:picLocks noChangeAspect="1"/>
          </p:cNvPicPr>
          <p:nvPr userDrawn="1"/>
        </p:nvPicPr>
        <p:blipFill>
          <a:blip r:embed="rId2">
            <a:extLst>
              <a:ext uri="{28A0092B-C50C-407E-A947-70E740481C1C}">
                <a14:useLocalDpi xmlns:a14="http://schemas.microsoft.com/office/drawing/2010/main" val="0"/>
              </a:ext>
            </a:extLst>
          </a:blip>
          <a:srcRect l="9885" t="11123" r="8605" b="13037"/>
          <a:stretch/>
        </p:blipFill>
        <p:spPr>
          <a:xfrm>
            <a:off x="638995" y="4818444"/>
            <a:ext cx="1076789" cy="765565"/>
          </a:xfrm>
          <a:prstGeom prst="rect">
            <a:avLst/>
          </a:prstGeom>
        </p:spPr>
      </p:pic>
    </p:spTree>
    <p:extLst>
      <p:ext uri="{BB962C8B-B14F-4D97-AF65-F5344CB8AC3E}">
        <p14:creationId xmlns:p14="http://schemas.microsoft.com/office/powerpoint/2010/main" val="604936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photo slide">
    <p:bg>
      <p:bgPr>
        <a:solidFill>
          <a:schemeClr val="tx2"/>
        </a:solidFill>
        <a:effectLst/>
      </p:bgPr>
    </p:bg>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0037067F-25BA-102A-29D8-F12766211FBE}"/>
              </a:ext>
            </a:extLst>
          </p:cNvPr>
          <p:cNvSpPr/>
          <p:nvPr userDrawn="1"/>
        </p:nvSpPr>
        <p:spPr>
          <a:xfrm rot="16200000">
            <a:off x="2903982" y="-2430020"/>
            <a:ext cx="6626443" cy="11949596"/>
          </a:xfrm>
          <a:prstGeom prst="round1Rect">
            <a:avLst>
              <a:gd name="adj" fmla="val 307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EF2A06BB-0AFC-ECC9-C327-44E8485D1F95}"/>
              </a:ext>
            </a:extLst>
          </p:cNvPr>
          <p:cNvSpPr/>
          <p:nvPr userDrawn="1"/>
        </p:nvSpPr>
        <p:spPr>
          <a:xfrm rot="10800000" flipV="1">
            <a:off x="508331" y="5674152"/>
            <a:ext cx="4423219" cy="899195"/>
          </a:xfrm>
          <a:prstGeom prst="round2DiagRect">
            <a:avLst>
              <a:gd name="adj1" fmla="val 50000"/>
              <a:gd name="adj2" fmla="val 0"/>
            </a:avLst>
          </a:prstGeom>
          <a:solidFill>
            <a:schemeClr val="tx2"/>
          </a:solidFill>
          <a:ln w="190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ahoma"/>
              <a:ea typeface="+mn-ea"/>
              <a:cs typeface="+mn-cs"/>
            </a:endParaRPr>
          </a:p>
        </p:txBody>
      </p:sp>
      <p:sp>
        <p:nvSpPr>
          <p:cNvPr id="3" name="Rectangle 2">
            <a:extLst>
              <a:ext uri="{FF2B5EF4-FFF2-40B4-BE49-F238E27FC236}">
                <a16:creationId xmlns:a16="http://schemas.microsoft.com/office/drawing/2014/main" id="{E9BBFCB4-721C-60FF-4D1C-89BD96E43D9C}"/>
              </a:ext>
            </a:extLst>
          </p:cNvPr>
          <p:cNvSpPr/>
          <p:nvPr userDrawn="1"/>
        </p:nvSpPr>
        <p:spPr>
          <a:xfrm>
            <a:off x="11141476" y="230333"/>
            <a:ext cx="1062718" cy="66276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56B556A8-CEAD-FAC5-F6DE-94BAAD4F772A}"/>
              </a:ext>
            </a:extLst>
          </p:cNvPr>
          <p:cNvSpPr>
            <a:spLocks noGrp="1"/>
          </p:cNvSpPr>
          <p:nvPr>
            <p:ph idx="1"/>
          </p:nvPr>
        </p:nvSpPr>
        <p:spPr>
          <a:xfrm>
            <a:off x="1164280" y="2048255"/>
            <a:ext cx="8006353" cy="3625897"/>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a:extLst>
              <a:ext uri="{FF2B5EF4-FFF2-40B4-BE49-F238E27FC236}">
                <a16:creationId xmlns:a16="http://schemas.microsoft.com/office/drawing/2014/main" id="{0AE16567-DFD3-2732-1817-C9D34E18F662}"/>
              </a:ext>
            </a:extLst>
          </p:cNvPr>
          <p:cNvSpPr>
            <a:spLocks noGrp="1"/>
          </p:cNvSpPr>
          <p:nvPr>
            <p:ph type="pic" sz="quarter" idx="13"/>
          </p:nvPr>
        </p:nvSpPr>
        <p:spPr>
          <a:xfrm flipH="1">
            <a:off x="9330824" y="498547"/>
            <a:ext cx="2558535" cy="6074801"/>
          </a:xfrm>
          <a:prstGeom prst="round2DiagRect">
            <a:avLst>
              <a:gd name="adj1" fmla="val 34557"/>
              <a:gd name="adj2" fmla="val 0"/>
            </a:avLst>
          </a:prstGeom>
        </p:spPr>
        <p:txBody>
          <a:bodyPr/>
          <a:lstStyle/>
          <a:p>
            <a:r>
              <a:rPr lang="en-US"/>
              <a:t>Click icon to add picture</a:t>
            </a:r>
          </a:p>
        </p:txBody>
      </p:sp>
      <p:sp>
        <p:nvSpPr>
          <p:cNvPr id="18" name="Text Placeholder 14">
            <a:extLst>
              <a:ext uri="{FF2B5EF4-FFF2-40B4-BE49-F238E27FC236}">
                <a16:creationId xmlns:a16="http://schemas.microsoft.com/office/drawing/2014/main" id="{CB4317CF-495B-2F6F-95C5-8773B23BEFF6}"/>
              </a:ext>
            </a:extLst>
          </p:cNvPr>
          <p:cNvSpPr>
            <a:spLocks noGrp="1"/>
          </p:cNvSpPr>
          <p:nvPr>
            <p:ph type="body" sz="quarter" idx="15" hasCustomPrompt="1"/>
          </p:nvPr>
        </p:nvSpPr>
        <p:spPr>
          <a:xfrm>
            <a:off x="789187" y="5899151"/>
            <a:ext cx="3439914" cy="521198"/>
          </a:xfrm>
        </p:spPr>
        <p:txBody>
          <a:bodyPr>
            <a:normAutofit/>
          </a:bodyPr>
          <a:lstStyle>
            <a:lvl1pPr marL="0" indent="0">
              <a:buNone/>
              <a:defRPr sz="2800">
                <a:solidFill>
                  <a:schemeClr val="bg2"/>
                </a:solidFill>
                <a:latin typeface="Figtree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9" name="Title 1">
            <a:extLst>
              <a:ext uri="{FF2B5EF4-FFF2-40B4-BE49-F238E27FC236}">
                <a16:creationId xmlns:a16="http://schemas.microsoft.com/office/drawing/2014/main" id="{C943273E-9B95-06C6-1F91-C23EFEB026B4}"/>
              </a:ext>
            </a:extLst>
          </p:cNvPr>
          <p:cNvSpPr>
            <a:spLocks noGrp="1"/>
          </p:cNvSpPr>
          <p:nvPr>
            <p:ph type="ctrTitle"/>
          </p:nvPr>
        </p:nvSpPr>
        <p:spPr>
          <a:xfrm>
            <a:off x="1164280" y="963169"/>
            <a:ext cx="7446320" cy="816863"/>
          </a:xfrm>
        </p:spPr>
        <p:txBody>
          <a:bodyPr anchor="b">
            <a:normAutofit/>
          </a:bodyPr>
          <a:lstStyle>
            <a:lvl1pPr algn="l">
              <a:defRPr sz="3600">
                <a:latin typeface="Figtree SemiBold" pitchFamily="2" charset="0"/>
              </a:defRPr>
            </a:lvl1pPr>
          </a:lstStyle>
          <a:p>
            <a:r>
              <a:rPr lang="en-US"/>
              <a:t>Click to edit Master title style</a:t>
            </a:r>
          </a:p>
        </p:txBody>
      </p:sp>
      <p:sp>
        <p:nvSpPr>
          <p:cNvPr id="20" name="Rectangle: Diagonal Corners Rounded 19">
            <a:extLst>
              <a:ext uri="{FF2B5EF4-FFF2-40B4-BE49-F238E27FC236}">
                <a16:creationId xmlns:a16="http://schemas.microsoft.com/office/drawing/2014/main" id="{B5532738-9AD8-27A4-B7D5-A2902B226BB0}"/>
              </a:ext>
            </a:extLst>
          </p:cNvPr>
          <p:cNvSpPr/>
          <p:nvPr userDrawn="1"/>
        </p:nvSpPr>
        <p:spPr>
          <a:xfrm>
            <a:off x="507621" y="4746291"/>
            <a:ext cx="1290357" cy="899196"/>
          </a:xfrm>
          <a:prstGeom prst="round2DiagRect">
            <a:avLst>
              <a:gd name="adj1" fmla="val 36167"/>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Logo&#10;&#10;AI-generated content may be incorrect.">
            <a:extLst>
              <a:ext uri="{FF2B5EF4-FFF2-40B4-BE49-F238E27FC236}">
                <a16:creationId xmlns:a16="http://schemas.microsoft.com/office/drawing/2014/main" id="{F360972A-34BF-047F-245D-BA1151A153C1}"/>
              </a:ext>
            </a:extLst>
          </p:cNvPr>
          <p:cNvPicPr>
            <a:picLocks noChangeAspect="1"/>
          </p:cNvPicPr>
          <p:nvPr userDrawn="1"/>
        </p:nvPicPr>
        <p:blipFill>
          <a:blip r:embed="rId2">
            <a:extLst>
              <a:ext uri="{28A0092B-C50C-407E-A947-70E740481C1C}">
                <a14:useLocalDpi xmlns:a14="http://schemas.microsoft.com/office/drawing/2010/main" val="0"/>
              </a:ext>
            </a:extLst>
          </a:blip>
          <a:srcRect l="9885" t="11123" r="8605" b="13037"/>
          <a:stretch/>
        </p:blipFill>
        <p:spPr>
          <a:xfrm>
            <a:off x="638995" y="4818444"/>
            <a:ext cx="1076789" cy="765565"/>
          </a:xfrm>
          <a:prstGeom prst="rect">
            <a:avLst/>
          </a:prstGeom>
        </p:spPr>
      </p:pic>
    </p:spTree>
    <p:extLst>
      <p:ext uri="{BB962C8B-B14F-4D97-AF65-F5344CB8AC3E}">
        <p14:creationId xmlns:p14="http://schemas.microsoft.com/office/powerpoint/2010/main" val="3922121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photo simple logo">
    <p:bg>
      <p:bgPr>
        <a:solidFill>
          <a:schemeClr val="tx2"/>
        </a:solidFill>
        <a:effectLst/>
      </p:bgPr>
    </p:bg>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0037067F-25BA-102A-29D8-F12766211FBE}"/>
              </a:ext>
            </a:extLst>
          </p:cNvPr>
          <p:cNvSpPr/>
          <p:nvPr userDrawn="1"/>
        </p:nvSpPr>
        <p:spPr>
          <a:xfrm rot="16200000">
            <a:off x="2903982" y="-2430020"/>
            <a:ext cx="6626443" cy="11949596"/>
          </a:xfrm>
          <a:prstGeom prst="round1Rect">
            <a:avLst>
              <a:gd name="adj" fmla="val 307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9BBFCB4-721C-60FF-4D1C-89BD96E43D9C}"/>
              </a:ext>
            </a:extLst>
          </p:cNvPr>
          <p:cNvSpPr/>
          <p:nvPr userDrawn="1"/>
        </p:nvSpPr>
        <p:spPr>
          <a:xfrm>
            <a:off x="11141476" y="230333"/>
            <a:ext cx="1050524" cy="66276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56B556A8-CEAD-FAC5-F6DE-94BAAD4F772A}"/>
              </a:ext>
            </a:extLst>
          </p:cNvPr>
          <p:cNvSpPr>
            <a:spLocks noGrp="1"/>
          </p:cNvSpPr>
          <p:nvPr>
            <p:ph idx="1"/>
          </p:nvPr>
        </p:nvSpPr>
        <p:spPr>
          <a:xfrm>
            <a:off x="1164280" y="2048255"/>
            <a:ext cx="8006353" cy="3625897"/>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a:extLst>
              <a:ext uri="{FF2B5EF4-FFF2-40B4-BE49-F238E27FC236}">
                <a16:creationId xmlns:a16="http://schemas.microsoft.com/office/drawing/2014/main" id="{0AE16567-DFD3-2732-1817-C9D34E18F662}"/>
              </a:ext>
            </a:extLst>
          </p:cNvPr>
          <p:cNvSpPr>
            <a:spLocks noGrp="1"/>
          </p:cNvSpPr>
          <p:nvPr>
            <p:ph type="pic" sz="quarter" idx="13"/>
          </p:nvPr>
        </p:nvSpPr>
        <p:spPr>
          <a:xfrm flipH="1">
            <a:off x="9330824" y="498547"/>
            <a:ext cx="2558535" cy="6074801"/>
          </a:xfrm>
          <a:prstGeom prst="round2DiagRect">
            <a:avLst>
              <a:gd name="adj1" fmla="val 34557"/>
              <a:gd name="adj2" fmla="val 0"/>
            </a:avLst>
          </a:prstGeom>
        </p:spPr>
        <p:txBody>
          <a:bodyPr/>
          <a:lstStyle/>
          <a:p>
            <a:r>
              <a:rPr lang="en-US"/>
              <a:t>Click icon to add picture</a:t>
            </a:r>
          </a:p>
        </p:txBody>
      </p:sp>
      <p:sp>
        <p:nvSpPr>
          <p:cNvPr id="19" name="Title 1">
            <a:extLst>
              <a:ext uri="{FF2B5EF4-FFF2-40B4-BE49-F238E27FC236}">
                <a16:creationId xmlns:a16="http://schemas.microsoft.com/office/drawing/2014/main" id="{C943273E-9B95-06C6-1F91-C23EFEB026B4}"/>
              </a:ext>
            </a:extLst>
          </p:cNvPr>
          <p:cNvSpPr>
            <a:spLocks noGrp="1"/>
          </p:cNvSpPr>
          <p:nvPr>
            <p:ph type="ctrTitle"/>
          </p:nvPr>
        </p:nvSpPr>
        <p:spPr>
          <a:xfrm>
            <a:off x="1164280" y="963169"/>
            <a:ext cx="7446320" cy="816863"/>
          </a:xfrm>
        </p:spPr>
        <p:txBody>
          <a:bodyPr anchor="b">
            <a:normAutofit/>
          </a:bodyPr>
          <a:lstStyle>
            <a:lvl1pPr algn="l">
              <a:defRPr sz="3600">
                <a:latin typeface="Figtree SemiBold" pitchFamily="2" charset="0"/>
              </a:defRPr>
            </a:lvl1pPr>
          </a:lstStyle>
          <a:p>
            <a:r>
              <a:rPr lang="en-US"/>
              <a:t>Click to edit Master title style</a:t>
            </a:r>
          </a:p>
        </p:txBody>
      </p:sp>
      <p:pic>
        <p:nvPicPr>
          <p:cNvPr id="2" name="Picture 1" descr="A picture containing logo&#10;&#10;AI-generated content may be incorrect.">
            <a:extLst>
              <a:ext uri="{FF2B5EF4-FFF2-40B4-BE49-F238E27FC236}">
                <a16:creationId xmlns:a16="http://schemas.microsoft.com/office/drawing/2014/main" id="{2E89A284-68BD-80D4-656F-057BCC9D46E3}"/>
              </a:ext>
            </a:extLst>
          </p:cNvPr>
          <p:cNvPicPr>
            <a:picLocks noChangeAspect="1"/>
          </p:cNvPicPr>
          <p:nvPr userDrawn="1"/>
        </p:nvPicPr>
        <p:blipFill>
          <a:blip r:embed="rId2">
            <a:extLst>
              <a:ext uri="{28A0092B-C50C-407E-A947-70E740481C1C}">
                <a14:useLocalDpi xmlns:a14="http://schemas.microsoft.com/office/drawing/2010/main" val="0"/>
              </a:ext>
            </a:extLst>
          </a:blip>
          <a:srcRect t="12236" b="14627"/>
          <a:stretch/>
        </p:blipFill>
        <p:spPr>
          <a:xfrm>
            <a:off x="360561" y="5548544"/>
            <a:ext cx="1583053" cy="1157799"/>
          </a:xfrm>
          <a:prstGeom prst="rect">
            <a:avLst/>
          </a:prstGeom>
        </p:spPr>
      </p:pic>
    </p:spTree>
    <p:extLst>
      <p:ext uri="{BB962C8B-B14F-4D97-AF65-F5344CB8AC3E}">
        <p14:creationId xmlns:p14="http://schemas.microsoft.com/office/powerpoint/2010/main" val="3444264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no photo simple logo">
    <p:bg>
      <p:bgPr>
        <a:solidFill>
          <a:schemeClr val="tx2"/>
        </a:solidFill>
        <a:effectLst/>
      </p:bgPr>
    </p:bg>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0037067F-25BA-102A-29D8-F12766211FBE}"/>
              </a:ext>
            </a:extLst>
          </p:cNvPr>
          <p:cNvSpPr/>
          <p:nvPr userDrawn="1"/>
        </p:nvSpPr>
        <p:spPr>
          <a:xfrm rot="16200000">
            <a:off x="2903982" y="-2430020"/>
            <a:ext cx="6626443" cy="11949596"/>
          </a:xfrm>
          <a:prstGeom prst="round1Rect">
            <a:avLst>
              <a:gd name="adj" fmla="val 307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9BBFCB4-721C-60FF-4D1C-89BD96E43D9C}"/>
              </a:ext>
            </a:extLst>
          </p:cNvPr>
          <p:cNvSpPr/>
          <p:nvPr userDrawn="1"/>
        </p:nvSpPr>
        <p:spPr>
          <a:xfrm>
            <a:off x="11141476" y="230333"/>
            <a:ext cx="1050524" cy="66276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56B556A8-CEAD-FAC5-F6DE-94BAAD4F772A}"/>
              </a:ext>
            </a:extLst>
          </p:cNvPr>
          <p:cNvSpPr>
            <a:spLocks noGrp="1"/>
          </p:cNvSpPr>
          <p:nvPr>
            <p:ph idx="1"/>
          </p:nvPr>
        </p:nvSpPr>
        <p:spPr>
          <a:xfrm>
            <a:off x="1164280" y="2048255"/>
            <a:ext cx="9790765" cy="3625897"/>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a:extLst>
              <a:ext uri="{FF2B5EF4-FFF2-40B4-BE49-F238E27FC236}">
                <a16:creationId xmlns:a16="http://schemas.microsoft.com/office/drawing/2014/main" id="{C943273E-9B95-06C6-1F91-C23EFEB026B4}"/>
              </a:ext>
            </a:extLst>
          </p:cNvPr>
          <p:cNvSpPr>
            <a:spLocks noGrp="1"/>
          </p:cNvSpPr>
          <p:nvPr>
            <p:ph type="ctrTitle"/>
          </p:nvPr>
        </p:nvSpPr>
        <p:spPr>
          <a:xfrm>
            <a:off x="1164280" y="963169"/>
            <a:ext cx="7446320" cy="816863"/>
          </a:xfrm>
        </p:spPr>
        <p:txBody>
          <a:bodyPr anchor="b">
            <a:normAutofit/>
          </a:bodyPr>
          <a:lstStyle>
            <a:lvl1pPr algn="l">
              <a:defRPr sz="3600">
                <a:latin typeface="Figtree SemiBold" pitchFamily="2" charset="0"/>
              </a:defRPr>
            </a:lvl1pPr>
          </a:lstStyle>
          <a:p>
            <a:r>
              <a:rPr lang="en-US"/>
              <a:t>Click to edit Master title style</a:t>
            </a:r>
          </a:p>
        </p:txBody>
      </p:sp>
      <p:pic>
        <p:nvPicPr>
          <p:cNvPr id="2" name="Picture 1" descr="A picture containing logo&#10;&#10;AI-generated content may be incorrect.">
            <a:extLst>
              <a:ext uri="{FF2B5EF4-FFF2-40B4-BE49-F238E27FC236}">
                <a16:creationId xmlns:a16="http://schemas.microsoft.com/office/drawing/2014/main" id="{2E89A284-68BD-80D4-656F-057BCC9D46E3}"/>
              </a:ext>
            </a:extLst>
          </p:cNvPr>
          <p:cNvPicPr>
            <a:picLocks noChangeAspect="1"/>
          </p:cNvPicPr>
          <p:nvPr userDrawn="1"/>
        </p:nvPicPr>
        <p:blipFill>
          <a:blip r:embed="rId2">
            <a:extLst>
              <a:ext uri="{28A0092B-C50C-407E-A947-70E740481C1C}">
                <a14:useLocalDpi xmlns:a14="http://schemas.microsoft.com/office/drawing/2010/main" val="0"/>
              </a:ext>
            </a:extLst>
          </a:blip>
          <a:srcRect t="12236" b="14627"/>
          <a:stretch/>
        </p:blipFill>
        <p:spPr>
          <a:xfrm>
            <a:off x="360561" y="5548544"/>
            <a:ext cx="1583053" cy="1157799"/>
          </a:xfrm>
          <a:prstGeom prst="rect">
            <a:avLst/>
          </a:prstGeom>
        </p:spPr>
      </p:pic>
    </p:spTree>
    <p:extLst>
      <p:ext uri="{BB962C8B-B14F-4D97-AF65-F5344CB8AC3E}">
        <p14:creationId xmlns:p14="http://schemas.microsoft.com/office/powerpoint/2010/main" val="1416018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no photo simple logo no color">
    <p:bg>
      <p:bgPr>
        <a:solidFill>
          <a:schemeClr val="tx2"/>
        </a:solidFill>
        <a:effectLst/>
      </p:bgPr>
    </p:bg>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0037067F-25BA-102A-29D8-F12766211FBE}"/>
              </a:ext>
            </a:extLst>
          </p:cNvPr>
          <p:cNvSpPr/>
          <p:nvPr userDrawn="1"/>
        </p:nvSpPr>
        <p:spPr>
          <a:xfrm rot="16200000">
            <a:off x="2903982" y="-2430020"/>
            <a:ext cx="6626443" cy="11949596"/>
          </a:xfrm>
          <a:prstGeom prst="round1Rect">
            <a:avLst>
              <a:gd name="adj" fmla="val 307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56B556A8-CEAD-FAC5-F6DE-94BAAD4F772A}"/>
              </a:ext>
            </a:extLst>
          </p:cNvPr>
          <p:cNvSpPr>
            <a:spLocks noGrp="1"/>
          </p:cNvSpPr>
          <p:nvPr>
            <p:ph idx="1"/>
          </p:nvPr>
        </p:nvSpPr>
        <p:spPr>
          <a:xfrm>
            <a:off x="1164280" y="2048255"/>
            <a:ext cx="10438835" cy="3625897"/>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a:extLst>
              <a:ext uri="{FF2B5EF4-FFF2-40B4-BE49-F238E27FC236}">
                <a16:creationId xmlns:a16="http://schemas.microsoft.com/office/drawing/2014/main" id="{C943273E-9B95-06C6-1F91-C23EFEB026B4}"/>
              </a:ext>
            </a:extLst>
          </p:cNvPr>
          <p:cNvSpPr>
            <a:spLocks noGrp="1"/>
          </p:cNvSpPr>
          <p:nvPr>
            <p:ph type="ctrTitle"/>
          </p:nvPr>
        </p:nvSpPr>
        <p:spPr>
          <a:xfrm>
            <a:off x="1164280" y="963169"/>
            <a:ext cx="7446320" cy="816863"/>
          </a:xfrm>
        </p:spPr>
        <p:txBody>
          <a:bodyPr anchor="b">
            <a:normAutofit/>
          </a:bodyPr>
          <a:lstStyle>
            <a:lvl1pPr algn="l">
              <a:defRPr sz="3600">
                <a:latin typeface="Figtree SemiBold" pitchFamily="2" charset="0"/>
              </a:defRPr>
            </a:lvl1pPr>
          </a:lstStyle>
          <a:p>
            <a:r>
              <a:rPr lang="en-US"/>
              <a:t>Click to edit Master title style</a:t>
            </a:r>
          </a:p>
        </p:txBody>
      </p:sp>
      <p:pic>
        <p:nvPicPr>
          <p:cNvPr id="2" name="Picture 1" descr="A picture containing logo&#10;&#10;AI-generated content may be incorrect.">
            <a:extLst>
              <a:ext uri="{FF2B5EF4-FFF2-40B4-BE49-F238E27FC236}">
                <a16:creationId xmlns:a16="http://schemas.microsoft.com/office/drawing/2014/main" id="{2E89A284-68BD-80D4-656F-057BCC9D46E3}"/>
              </a:ext>
            </a:extLst>
          </p:cNvPr>
          <p:cNvPicPr>
            <a:picLocks noChangeAspect="1"/>
          </p:cNvPicPr>
          <p:nvPr userDrawn="1"/>
        </p:nvPicPr>
        <p:blipFill>
          <a:blip r:embed="rId2">
            <a:extLst>
              <a:ext uri="{28A0092B-C50C-407E-A947-70E740481C1C}">
                <a14:useLocalDpi xmlns:a14="http://schemas.microsoft.com/office/drawing/2010/main" val="0"/>
              </a:ext>
            </a:extLst>
          </a:blip>
          <a:srcRect t="12236" b="14627"/>
          <a:stretch/>
        </p:blipFill>
        <p:spPr>
          <a:xfrm>
            <a:off x="360561" y="5548544"/>
            <a:ext cx="1583053" cy="1157799"/>
          </a:xfrm>
          <a:prstGeom prst="rect">
            <a:avLst/>
          </a:prstGeom>
        </p:spPr>
      </p:pic>
    </p:spTree>
    <p:extLst>
      <p:ext uri="{BB962C8B-B14F-4D97-AF65-F5344CB8AC3E}">
        <p14:creationId xmlns:p14="http://schemas.microsoft.com/office/powerpoint/2010/main" val="2798272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title">
    <p:bg>
      <p:bgPr>
        <a:solidFill>
          <a:schemeClr val="tx2"/>
        </a:solidFill>
        <a:effectLst/>
      </p:bgPr>
    </p:bg>
    <p:spTree>
      <p:nvGrpSpPr>
        <p:cNvPr id="1" name=""/>
        <p:cNvGrpSpPr/>
        <p:nvPr/>
      </p:nvGrpSpPr>
      <p:grpSpPr>
        <a:xfrm>
          <a:off x="0" y="0"/>
          <a:ext cx="0" cy="0"/>
          <a:chOff x="0" y="0"/>
          <a:chExt cx="0" cy="0"/>
        </a:xfrm>
      </p:grpSpPr>
      <p:sp>
        <p:nvSpPr>
          <p:cNvPr id="5" name="Rectangle: Single Corner Rounded 4">
            <a:extLst>
              <a:ext uri="{FF2B5EF4-FFF2-40B4-BE49-F238E27FC236}">
                <a16:creationId xmlns:a16="http://schemas.microsoft.com/office/drawing/2014/main" id="{9B66812A-70C7-A1CC-B3BC-7741425ECA0A}"/>
              </a:ext>
            </a:extLst>
          </p:cNvPr>
          <p:cNvSpPr/>
          <p:nvPr userDrawn="1"/>
        </p:nvSpPr>
        <p:spPr>
          <a:xfrm rot="10800000">
            <a:off x="346125" y="5029503"/>
            <a:ext cx="867946" cy="1525056"/>
          </a:xfrm>
          <a:prstGeom prst="round1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Single Corner Rounded 5">
            <a:extLst>
              <a:ext uri="{FF2B5EF4-FFF2-40B4-BE49-F238E27FC236}">
                <a16:creationId xmlns:a16="http://schemas.microsoft.com/office/drawing/2014/main" id="{8ACD71E4-2335-D070-3878-B710ADF9D2F1}"/>
              </a:ext>
            </a:extLst>
          </p:cNvPr>
          <p:cNvSpPr/>
          <p:nvPr userDrawn="1"/>
        </p:nvSpPr>
        <p:spPr>
          <a:xfrm>
            <a:off x="346125" y="4070409"/>
            <a:ext cx="867946" cy="1551010"/>
          </a:xfrm>
          <a:prstGeom prst="round1Rect">
            <a:avLst>
              <a:gd name="adj" fmla="val 4815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icture Placeholder 13">
            <a:extLst>
              <a:ext uri="{FF2B5EF4-FFF2-40B4-BE49-F238E27FC236}">
                <a16:creationId xmlns:a16="http://schemas.microsoft.com/office/drawing/2014/main" id="{35BEDDD6-AE4C-0771-1A18-E39F2AF281D3}"/>
              </a:ext>
            </a:extLst>
          </p:cNvPr>
          <p:cNvSpPr>
            <a:spLocks noGrp="1"/>
          </p:cNvSpPr>
          <p:nvPr>
            <p:ph type="pic" sz="quarter" idx="12"/>
          </p:nvPr>
        </p:nvSpPr>
        <p:spPr>
          <a:xfrm flipH="1">
            <a:off x="4974751" y="361950"/>
            <a:ext cx="7217247" cy="6496050"/>
          </a:xfrm>
          <a:prstGeom prst="round1Rect">
            <a:avLst>
              <a:gd name="adj" fmla="val 27915"/>
            </a:avLst>
          </a:prstGeom>
        </p:spPr>
        <p:txBody>
          <a:bodyPr/>
          <a:lstStyle/>
          <a:p>
            <a:r>
              <a:rPr lang="en-US"/>
              <a:t>Click icon to add picture</a:t>
            </a:r>
          </a:p>
        </p:txBody>
      </p:sp>
      <p:pic>
        <p:nvPicPr>
          <p:cNvPr id="15" name="Picture 14" descr="Logo&#10;&#10;AI-generated content may be incorrect.">
            <a:extLst>
              <a:ext uri="{FF2B5EF4-FFF2-40B4-BE49-F238E27FC236}">
                <a16:creationId xmlns:a16="http://schemas.microsoft.com/office/drawing/2014/main" id="{5D74AF54-DBBA-D89D-19EA-BC5B581EF1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50" y="202182"/>
            <a:ext cx="1608670" cy="1243173"/>
          </a:xfrm>
          <a:prstGeom prst="rect">
            <a:avLst/>
          </a:prstGeom>
        </p:spPr>
      </p:pic>
      <p:sp>
        <p:nvSpPr>
          <p:cNvPr id="16" name="Text Placeholder 14">
            <a:extLst>
              <a:ext uri="{FF2B5EF4-FFF2-40B4-BE49-F238E27FC236}">
                <a16:creationId xmlns:a16="http://schemas.microsoft.com/office/drawing/2014/main" id="{FF7EFB87-10B7-92A2-32CB-B7B4998F3C1E}"/>
              </a:ext>
            </a:extLst>
          </p:cNvPr>
          <p:cNvSpPr>
            <a:spLocks noGrp="1"/>
          </p:cNvSpPr>
          <p:nvPr>
            <p:ph type="body" sz="quarter" idx="15" hasCustomPrompt="1"/>
          </p:nvPr>
        </p:nvSpPr>
        <p:spPr>
          <a:xfrm>
            <a:off x="1279025" y="4700284"/>
            <a:ext cx="4114800" cy="830263"/>
          </a:xfrm>
        </p:spPr>
        <p:txBody>
          <a:bodyPr>
            <a:normAutofit/>
          </a:bodyPr>
          <a:lstStyle>
            <a:lvl1pPr marL="0" indent="0">
              <a:buNone/>
              <a:defRPr sz="3600">
                <a:solidFill>
                  <a:schemeClr val="bg2"/>
                </a:solidFill>
                <a:latin typeface="Figtree SemiBold"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7" name="Picture Placeholder 13">
            <a:extLst>
              <a:ext uri="{FF2B5EF4-FFF2-40B4-BE49-F238E27FC236}">
                <a16:creationId xmlns:a16="http://schemas.microsoft.com/office/drawing/2014/main" id="{C9AC266C-B606-E6FD-250A-97CBA2AFA723}"/>
              </a:ext>
            </a:extLst>
          </p:cNvPr>
          <p:cNvSpPr>
            <a:spLocks noGrp="1"/>
          </p:cNvSpPr>
          <p:nvPr>
            <p:ph type="pic" sz="quarter" idx="16"/>
          </p:nvPr>
        </p:nvSpPr>
        <p:spPr>
          <a:xfrm>
            <a:off x="1279837" y="5337909"/>
            <a:ext cx="2707041" cy="1216650"/>
          </a:xfrm>
          <a:prstGeom prst="round2DiagRect">
            <a:avLst>
              <a:gd name="adj1" fmla="val 41733"/>
              <a:gd name="adj2" fmla="val 0"/>
            </a:avLst>
          </a:prstGeom>
        </p:spPr>
        <p:txBody>
          <a:bodyPr/>
          <a:lstStyle/>
          <a:p>
            <a:r>
              <a:rPr lang="en-US"/>
              <a:t>Click icon to add picture</a:t>
            </a:r>
          </a:p>
        </p:txBody>
      </p:sp>
    </p:spTree>
    <p:extLst>
      <p:ext uri="{BB962C8B-B14F-4D97-AF65-F5344CB8AC3E}">
        <p14:creationId xmlns:p14="http://schemas.microsoft.com/office/powerpoint/2010/main" val="3225472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ACAEEF-5D82-AE0E-35AE-107B9B8A16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B60069-E367-5DC4-E65A-45BC93F28A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798802"/>
      </p:ext>
    </p:extLst>
  </p:cSld>
  <p:clrMap bg1="lt1" tx1="dk1" bg2="lt2" tx2="dk2" accent1="accent1" accent2="accent2" accent3="accent3" accent4="accent4" accent5="accent5" accent6="accent6" hlink="hlink" folHlink="folHlink"/>
  <p:sldLayoutIdLst>
    <p:sldLayoutId id="2147483662" r:id="rId1"/>
    <p:sldLayoutId id="2147483666" r:id="rId2"/>
    <p:sldLayoutId id="2147483649" r:id="rId3"/>
    <p:sldLayoutId id="2147483664" r:id="rId4"/>
    <p:sldLayoutId id="2147483660" r:id="rId5"/>
    <p:sldLayoutId id="2147483677" r:id="rId6"/>
    <p:sldLayoutId id="2147483678" r:id="rId7"/>
    <p:sldLayoutId id="2147483679" r:id="rId8"/>
    <p:sldLayoutId id="2147483661" r:id="rId9"/>
    <p:sldLayoutId id="214748365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Lst>
  <p:txStyles>
    <p:titleStyle>
      <a:lvl1pPr algn="l" defTabSz="914400" rtl="0" eaLnBrk="1" latinLnBrk="0" hangingPunct="1">
        <a:lnSpc>
          <a:spcPct val="90000"/>
        </a:lnSpc>
        <a:spcBef>
          <a:spcPct val="0"/>
        </a:spcBef>
        <a:buNone/>
        <a:defRPr sz="4400" kern="1200">
          <a:solidFill>
            <a:schemeClr val="tx2"/>
          </a:solidFill>
          <a:latin typeface="Figtree"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84602F-344E-1FA6-4CEC-3C49DE1B36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D4D4F7-CD65-1997-9A02-4FEEBC0C86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A01CA6A-288B-61EB-D153-0DB7B9B3C0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bg1">
                    <a:lumMod val="85000"/>
                  </a:schemeClr>
                </a:solidFill>
                <a:latin typeface="Figtree" pitchFamily="2" charset="0"/>
              </a:defRPr>
            </a:lvl1pPr>
          </a:lstStyle>
          <a:p>
            <a:fld id="{9D3298A0-46AF-4C5D-BAE4-079D3EDC17D7}" type="slidenum">
              <a:rPr lang="en-US" smtClean="0"/>
              <a:pPr/>
              <a:t>‹#›</a:t>
            </a:fld>
            <a:endParaRPr lang="en-US"/>
          </a:p>
        </p:txBody>
      </p:sp>
    </p:spTree>
    <p:extLst>
      <p:ext uri="{BB962C8B-B14F-4D97-AF65-F5344CB8AC3E}">
        <p14:creationId xmlns:p14="http://schemas.microsoft.com/office/powerpoint/2010/main" val="17353427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txStyles>
    <p:titleStyle>
      <a:lvl1pPr algn="l" defTabSz="914400" rtl="0" eaLnBrk="1" latinLnBrk="0" hangingPunct="1">
        <a:lnSpc>
          <a:spcPct val="90000"/>
        </a:lnSpc>
        <a:spcBef>
          <a:spcPct val="0"/>
        </a:spcBef>
        <a:buNone/>
        <a:defRPr sz="4400" kern="1200">
          <a:solidFill>
            <a:schemeClr val="tx2"/>
          </a:solidFill>
          <a:latin typeface="Figtree"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75000"/>
              <a:lumOff val="25000"/>
            </a:schemeClr>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21BD52E-D1D0-BEA5-C10C-011F2EAE012A}"/>
              </a:ext>
            </a:extLst>
          </p:cNvPr>
          <p:cNvPicPr>
            <a:picLocks noGrp="1" noChangeAspect="1"/>
          </p:cNvPicPr>
          <p:nvPr>
            <p:ph type="pic" sz="quarter" idx="14"/>
          </p:nvPr>
        </p:nvPicPr>
        <p:blipFill>
          <a:blip r:embed="rId2"/>
          <a:srcRect l="18273" r="18273"/>
          <a:stretch/>
        </p:blipFill>
        <p:spPr/>
      </p:pic>
      <p:sp>
        <p:nvSpPr>
          <p:cNvPr id="3" name="Text Placeholder 2">
            <a:extLst>
              <a:ext uri="{FF2B5EF4-FFF2-40B4-BE49-F238E27FC236}">
                <a16:creationId xmlns:a16="http://schemas.microsoft.com/office/drawing/2014/main" id="{3B8B609D-A34D-F205-6F07-AF18CA3E2CC4}"/>
              </a:ext>
            </a:extLst>
          </p:cNvPr>
          <p:cNvSpPr>
            <a:spLocks noGrp="1"/>
          </p:cNvSpPr>
          <p:nvPr>
            <p:ph type="body" sz="quarter" idx="15"/>
          </p:nvPr>
        </p:nvSpPr>
        <p:spPr/>
        <p:txBody>
          <a:bodyPr/>
          <a:lstStyle/>
          <a:p>
            <a:r>
              <a:rPr lang="en-US" dirty="0"/>
              <a:t>Associate Planner</a:t>
            </a:r>
          </a:p>
        </p:txBody>
      </p:sp>
      <p:sp>
        <p:nvSpPr>
          <p:cNvPr id="4" name="Text Placeholder 3">
            <a:extLst>
              <a:ext uri="{FF2B5EF4-FFF2-40B4-BE49-F238E27FC236}">
                <a16:creationId xmlns:a16="http://schemas.microsoft.com/office/drawing/2014/main" id="{580F8F19-E74C-6318-DA87-FA6B5DBA4AB6}"/>
              </a:ext>
            </a:extLst>
          </p:cNvPr>
          <p:cNvSpPr>
            <a:spLocks noGrp="1"/>
          </p:cNvSpPr>
          <p:nvPr>
            <p:ph type="body" sz="quarter" idx="16"/>
          </p:nvPr>
        </p:nvSpPr>
        <p:spPr>
          <a:xfrm>
            <a:off x="660400" y="3828198"/>
            <a:ext cx="5257090" cy="601052"/>
          </a:xfrm>
        </p:spPr>
        <p:txBody>
          <a:bodyPr/>
          <a:lstStyle/>
          <a:p>
            <a:r>
              <a:rPr lang="en-US" dirty="0"/>
              <a:t>Black Lake Quarry (Littlerock) Rezone and Land Use Amendment</a:t>
            </a:r>
          </a:p>
        </p:txBody>
      </p:sp>
      <p:sp>
        <p:nvSpPr>
          <p:cNvPr id="5" name="Text Placeholder 4">
            <a:extLst>
              <a:ext uri="{FF2B5EF4-FFF2-40B4-BE49-F238E27FC236}">
                <a16:creationId xmlns:a16="http://schemas.microsoft.com/office/drawing/2014/main" id="{8624477A-8C1C-E374-96DA-10A2DA780012}"/>
              </a:ext>
            </a:extLst>
          </p:cNvPr>
          <p:cNvSpPr>
            <a:spLocks noGrp="1"/>
          </p:cNvSpPr>
          <p:nvPr>
            <p:ph type="body" sz="quarter" idx="17"/>
          </p:nvPr>
        </p:nvSpPr>
        <p:spPr/>
        <p:txBody>
          <a:bodyPr/>
          <a:lstStyle/>
          <a:p>
            <a:r>
              <a:rPr lang="en-US" dirty="0"/>
              <a:t>Claire Swearingen</a:t>
            </a:r>
          </a:p>
        </p:txBody>
      </p:sp>
    </p:spTree>
    <p:extLst>
      <p:ext uri="{BB962C8B-B14F-4D97-AF65-F5344CB8AC3E}">
        <p14:creationId xmlns:p14="http://schemas.microsoft.com/office/powerpoint/2010/main" val="2923961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77C91F-4B6F-33D5-A76D-77C415AD575F}"/>
              </a:ext>
            </a:extLst>
          </p:cNvPr>
          <p:cNvSpPr>
            <a:spLocks noGrp="1"/>
          </p:cNvSpPr>
          <p:nvPr>
            <p:ph type="body" sz="quarter" idx="15"/>
          </p:nvPr>
        </p:nvSpPr>
        <p:spPr/>
        <p:txBody>
          <a:bodyPr/>
          <a:lstStyle/>
          <a:p>
            <a:r>
              <a:rPr lang="en-US" dirty="0"/>
              <a:t>Site Analysis</a:t>
            </a:r>
          </a:p>
        </p:txBody>
      </p:sp>
      <p:sp>
        <p:nvSpPr>
          <p:cNvPr id="5" name="Title 4">
            <a:extLst>
              <a:ext uri="{FF2B5EF4-FFF2-40B4-BE49-F238E27FC236}">
                <a16:creationId xmlns:a16="http://schemas.microsoft.com/office/drawing/2014/main" id="{BA2701B1-D294-9FCD-42ED-8C20F9277D73}"/>
              </a:ext>
            </a:extLst>
          </p:cNvPr>
          <p:cNvSpPr>
            <a:spLocks noGrp="1"/>
          </p:cNvSpPr>
          <p:nvPr>
            <p:ph type="ctrTitle"/>
          </p:nvPr>
        </p:nvSpPr>
        <p:spPr/>
        <p:txBody>
          <a:bodyPr/>
          <a:lstStyle/>
          <a:p>
            <a:r>
              <a:rPr lang="en-US" dirty="0"/>
              <a:t>Environment</a:t>
            </a:r>
          </a:p>
        </p:txBody>
      </p:sp>
      <p:pic>
        <p:nvPicPr>
          <p:cNvPr id="9" name="Picture Placeholder 8" descr="Trees and a river">
            <a:extLst>
              <a:ext uri="{FF2B5EF4-FFF2-40B4-BE49-F238E27FC236}">
                <a16:creationId xmlns:a16="http://schemas.microsoft.com/office/drawing/2014/main" id="{CF980E09-59F1-6AA1-A16A-2EC6588BA11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5961" r="35961"/>
          <a:stretch/>
        </p:blipFill>
        <p:spPr/>
      </p:pic>
      <p:sp>
        <p:nvSpPr>
          <p:cNvPr id="14" name="Content Placeholder 13">
            <a:extLst>
              <a:ext uri="{FF2B5EF4-FFF2-40B4-BE49-F238E27FC236}">
                <a16:creationId xmlns:a16="http://schemas.microsoft.com/office/drawing/2014/main" id="{451D723C-4695-85EF-E97F-7614B6EFA36C}"/>
              </a:ext>
            </a:extLst>
          </p:cNvPr>
          <p:cNvSpPr>
            <a:spLocks noGrp="1"/>
          </p:cNvSpPr>
          <p:nvPr>
            <p:ph idx="1"/>
          </p:nvPr>
        </p:nvSpPr>
        <p:spPr>
          <a:xfrm>
            <a:off x="1164280" y="1780032"/>
            <a:ext cx="8006353" cy="3625897"/>
          </a:xfrm>
        </p:spPr>
        <p:txBody>
          <a:bodyPr/>
          <a:lstStyle/>
          <a:p>
            <a:pPr marL="457200" indent="-457200">
              <a:buFont typeface="Arial" panose="020B0604020202020204" pitchFamily="34" charset="0"/>
              <a:buChar char="•"/>
            </a:pPr>
            <a:r>
              <a:rPr lang="en-US" dirty="0"/>
              <a:t>Many critical areas and potential HCP species areas are mapped on the site</a:t>
            </a:r>
          </a:p>
          <a:p>
            <a:pPr marL="457200" indent="-457200">
              <a:buFont typeface="Arial" panose="020B0604020202020204" pitchFamily="34" charset="0"/>
              <a:buChar char="•"/>
            </a:pPr>
            <a:r>
              <a:rPr lang="en-US" dirty="0"/>
              <a:t>Site is adjacent to the Black River and Black River Unit of the </a:t>
            </a:r>
            <a:r>
              <a:rPr lang="en-US" sz="2800" dirty="0">
                <a:effectLst/>
                <a:latin typeface="Segoe UI" panose="020B0502040204020203" pitchFamily="34" charset="0"/>
                <a:ea typeface="Calibri" panose="020F0502020204030204" pitchFamily="34" charset="0"/>
              </a:rPr>
              <a:t>Billy Frank Jr. Nisqually National Wildlife Refuge.</a:t>
            </a:r>
          </a:p>
          <a:p>
            <a:pPr marL="1143000" lvl="1" indent="-457200"/>
            <a:r>
              <a:rPr lang="en-US" dirty="0">
                <a:latin typeface="Segoe UI" panose="020B0502040204020203" pitchFamily="34" charset="0"/>
                <a:ea typeface="Calibri" panose="020F0502020204030204" pitchFamily="34" charset="0"/>
              </a:rPr>
              <a:t>The Black River is an important tributary of the Chehalis River and supports salmon. The refuge contains many rare, unique, and valuable habitat types that support priority species.</a:t>
            </a:r>
            <a:endParaRPr lang="en-US" dirty="0"/>
          </a:p>
        </p:txBody>
      </p:sp>
    </p:spTree>
    <p:extLst>
      <p:ext uri="{BB962C8B-B14F-4D97-AF65-F5344CB8AC3E}">
        <p14:creationId xmlns:p14="http://schemas.microsoft.com/office/powerpoint/2010/main" val="1846743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A3958A-2CA3-CB07-E91B-AD8401D304D6}"/>
              </a:ext>
            </a:extLst>
          </p:cNvPr>
          <p:cNvSpPr>
            <a:spLocks noGrp="1"/>
          </p:cNvSpPr>
          <p:nvPr>
            <p:ph idx="1"/>
          </p:nvPr>
        </p:nvSpPr>
        <p:spPr>
          <a:xfrm>
            <a:off x="1316028" y="1780032"/>
            <a:ext cx="9559944" cy="3472898"/>
          </a:xfrm>
        </p:spPr>
        <p:txBody>
          <a:bodyPr>
            <a:normAutofit/>
          </a:bodyPr>
          <a:lstStyle/>
          <a:p>
            <a:pPr marL="0" marR="0">
              <a:lnSpc>
                <a:spcPct val="107000"/>
              </a:lnSpc>
              <a:spcBef>
                <a:spcPts val="0"/>
              </a:spcBef>
              <a:spcAft>
                <a:spcPts val="800"/>
              </a:spcAft>
            </a:pPr>
            <a:r>
              <a:rPr lang="en-US" sz="2800" dirty="0">
                <a:effectLst/>
                <a:latin typeface="Segoe UI" panose="020B0502040204020203" pitchFamily="34" charset="0"/>
                <a:ea typeface="Calibri" panose="020F0502020204030204" pitchFamily="34" charset="0"/>
              </a:rPr>
              <a:t>An environmental determination for the proposed amendment is required and will be completed prior to the Board of County Commissioners public hearing.</a:t>
            </a:r>
            <a:endParaRPr lang="en-US" sz="2800" dirty="0">
              <a:effectLst/>
              <a:latin typeface="Times New Roman" panose="02020603050405020304" pitchFamily="18" charset="0"/>
              <a:ea typeface="Calibri" panose="020F0502020204030204" pitchFamily="34" charset="0"/>
            </a:endParaRPr>
          </a:p>
          <a:p>
            <a:pPr marL="0" marR="0">
              <a:lnSpc>
                <a:spcPct val="107000"/>
              </a:lnSpc>
              <a:spcBef>
                <a:spcPts val="0"/>
              </a:spcBef>
              <a:spcAft>
                <a:spcPts val="800"/>
              </a:spcAft>
            </a:pPr>
            <a:r>
              <a:rPr lang="en-US" sz="2800" dirty="0">
                <a:effectLst/>
                <a:latin typeface="Segoe UI" panose="020B0502040204020203" pitchFamily="34" charset="0"/>
                <a:ea typeface="Calibri" panose="020F0502020204030204" pitchFamily="34" charset="0"/>
              </a:rPr>
              <a:t>Any future project level applications may require SEPA and environmental review unless they are a categorical exemption. </a:t>
            </a:r>
            <a:endParaRPr lang="en-US" sz="2800" dirty="0">
              <a:effectLst/>
              <a:latin typeface="Times New Roman" panose="02020603050405020304" pitchFamily="18" charset="0"/>
              <a:ea typeface="Calibri" panose="020F0502020204030204" pitchFamily="34" charset="0"/>
            </a:endParaRPr>
          </a:p>
        </p:txBody>
      </p:sp>
      <p:sp>
        <p:nvSpPr>
          <p:cNvPr id="3" name="Text Placeholder 2">
            <a:extLst>
              <a:ext uri="{FF2B5EF4-FFF2-40B4-BE49-F238E27FC236}">
                <a16:creationId xmlns:a16="http://schemas.microsoft.com/office/drawing/2014/main" id="{F77A2C0F-20AE-F6B1-8D15-9B38C713E9F5}"/>
              </a:ext>
            </a:extLst>
          </p:cNvPr>
          <p:cNvSpPr>
            <a:spLocks noGrp="1"/>
          </p:cNvSpPr>
          <p:nvPr>
            <p:ph type="body" sz="quarter" idx="15"/>
          </p:nvPr>
        </p:nvSpPr>
        <p:spPr/>
        <p:txBody>
          <a:bodyPr/>
          <a:lstStyle/>
          <a:p>
            <a:r>
              <a:rPr lang="en-US" dirty="0"/>
              <a:t>Site Analysis</a:t>
            </a:r>
          </a:p>
        </p:txBody>
      </p:sp>
      <p:sp>
        <p:nvSpPr>
          <p:cNvPr id="4" name="Title 3">
            <a:extLst>
              <a:ext uri="{FF2B5EF4-FFF2-40B4-BE49-F238E27FC236}">
                <a16:creationId xmlns:a16="http://schemas.microsoft.com/office/drawing/2014/main" id="{50714279-3F72-1FE4-8DAD-90CF586F07AF}"/>
              </a:ext>
            </a:extLst>
          </p:cNvPr>
          <p:cNvSpPr>
            <a:spLocks noGrp="1"/>
          </p:cNvSpPr>
          <p:nvPr>
            <p:ph type="ctrTitle"/>
          </p:nvPr>
        </p:nvSpPr>
        <p:spPr>
          <a:xfrm>
            <a:off x="1164279" y="963169"/>
            <a:ext cx="8629425" cy="816863"/>
          </a:xfrm>
        </p:spPr>
        <p:txBody>
          <a:bodyPr>
            <a:normAutofit/>
          </a:bodyPr>
          <a:lstStyle/>
          <a:p>
            <a:r>
              <a:rPr lang="en-US" dirty="0"/>
              <a:t>SEPA</a:t>
            </a:r>
          </a:p>
        </p:txBody>
      </p:sp>
    </p:spTree>
    <p:extLst>
      <p:ext uri="{BB962C8B-B14F-4D97-AF65-F5344CB8AC3E}">
        <p14:creationId xmlns:p14="http://schemas.microsoft.com/office/powerpoint/2010/main" val="1680816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A3958A-2CA3-CB07-E91B-AD8401D304D6}"/>
              </a:ext>
            </a:extLst>
          </p:cNvPr>
          <p:cNvSpPr>
            <a:spLocks noGrp="1"/>
          </p:cNvSpPr>
          <p:nvPr>
            <p:ph idx="1"/>
          </p:nvPr>
        </p:nvSpPr>
        <p:spPr>
          <a:xfrm>
            <a:off x="1467777" y="1767359"/>
            <a:ext cx="9559944" cy="3472898"/>
          </a:xfrm>
        </p:spPr>
        <p:txBody>
          <a:bodyPr>
            <a:normAutofit fontScale="85000" lnSpcReduction="10000"/>
          </a:bodyPr>
          <a:lstStyle/>
          <a:p>
            <a:pPr marL="457200" marR="0" indent="-457200">
              <a:lnSpc>
                <a:spcPct val="107000"/>
              </a:lnSpc>
              <a:spcBef>
                <a:spcPts val="0"/>
              </a:spcBef>
              <a:spcAft>
                <a:spcPts val="800"/>
              </a:spcAft>
              <a:buFont typeface="Arial" panose="020B0604020202020204" pitchFamily="34" charset="0"/>
              <a:buChar char="•"/>
            </a:pPr>
            <a:r>
              <a:rPr lang="en-US" sz="2800" dirty="0">
                <a:effectLst/>
                <a:latin typeface="Segoe UI" panose="020B0502040204020203" pitchFamily="34" charset="0"/>
                <a:ea typeface="Calibri" panose="020F0502020204030204" pitchFamily="34" charset="0"/>
              </a:rPr>
              <a:t>April 28</a:t>
            </a:r>
            <a:r>
              <a:rPr lang="en-US" sz="2800" baseline="30000" dirty="0">
                <a:effectLst/>
                <a:latin typeface="Segoe UI" panose="020B0502040204020203" pitchFamily="34" charset="0"/>
                <a:ea typeface="Calibri" panose="020F0502020204030204" pitchFamily="34" charset="0"/>
              </a:rPr>
              <a:t>th</a:t>
            </a:r>
            <a:r>
              <a:rPr lang="en-US" sz="2800" dirty="0">
                <a:effectLst/>
                <a:latin typeface="Segoe UI" panose="020B0502040204020203" pitchFamily="34" charset="0"/>
                <a:ea typeface="Calibri" panose="020F0502020204030204" pitchFamily="34" charset="0"/>
              </a:rPr>
              <a:t> Open House: Noticed through mail, email, and online</a:t>
            </a:r>
          </a:p>
          <a:p>
            <a:pPr marL="457200" marR="0" indent="-457200">
              <a:lnSpc>
                <a:spcPct val="107000"/>
              </a:lnSpc>
              <a:spcBef>
                <a:spcPts val="0"/>
              </a:spcBef>
              <a:spcAft>
                <a:spcPts val="800"/>
              </a:spcAft>
              <a:buFont typeface="Arial" panose="020B0604020202020204" pitchFamily="34" charset="0"/>
              <a:buChar char="•"/>
            </a:pPr>
            <a:r>
              <a:rPr lang="en-US" dirty="0">
                <a:latin typeface="Segoe UI" panose="020B0502040204020203" pitchFamily="34" charset="0"/>
                <a:ea typeface="Calibri" panose="020F0502020204030204" pitchFamily="34" charset="0"/>
              </a:rPr>
              <a:t>C</a:t>
            </a:r>
            <a:r>
              <a:rPr lang="en-US" sz="2800" dirty="0">
                <a:effectLst/>
                <a:latin typeface="Segoe UI" panose="020B0502040204020203" pitchFamily="34" charset="0"/>
                <a:ea typeface="Calibri" panose="020F0502020204030204" pitchFamily="34" charset="0"/>
              </a:rPr>
              <a:t>oncerns about the site’s compatibility with neighboring residential and open space uses. </a:t>
            </a:r>
          </a:p>
          <a:p>
            <a:pPr marL="457200" marR="0" indent="-457200">
              <a:lnSpc>
                <a:spcPct val="107000"/>
              </a:lnSpc>
              <a:spcBef>
                <a:spcPts val="0"/>
              </a:spcBef>
              <a:spcAft>
                <a:spcPts val="800"/>
              </a:spcAft>
              <a:buFont typeface="Arial" panose="020B0604020202020204" pitchFamily="34" charset="0"/>
              <a:buChar char="•"/>
            </a:pPr>
            <a:r>
              <a:rPr lang="en-US" sz="2800" dirty="0">
                <a:effectLst/>
                <a:latin typeface="Segoe UI" panose="020B0502040204020203" pitchFamily="34" charset="0"/>
                <a:ea typeface="Calibri" panose="020F0502020204030204" pitchFamily="34" charset="0"/>
              </a:rPr>
              <a:t>Residents noted that wildlife uses the area, including black bears</a:t>
            </a:r>
          </a:p>
          <a:p>
            <a:pPr marL="457200" marR="0" indent="-457200">
              <a:lnSpc>
                <a:spcPct val="107000"/>
              </a:lnSpc>
              <a:spcBef>
                <a:spcPts val="0"/>
              </a:spcBef>
              <a:spcAft>
                <a:spcPts val="800"/>
              </a:spcAft>
              <a:buFont typeface="Arial" panose="020B0604020202020204" pitchFamily="34" charset="0"/>
              <a:buChar char="•"/>
            </a:pPr>
            <a:r>
              <a:rPr lang="en-US" sz="2800" dirty="0">
                <a:effectLst/>
                <a:latin typeface="Segoe UI" panose="020B0502040204020203" pitchFamily="34" charset="0"/>
                <a:ea typeface="Calibri" panose="020F0502020204030204" pitchFamily="34" charset="0"/>
              </a:rPr>
              <a:t>Neighbors concerned about the current mine using 88th Ave SW as an access point, which is not an approved access for the site. </a:t>
            </a:r>
          </a:p>
          <a:p>
            <a:pPr marL="457200" marR="0" indent="-457200">
              <a:lnSpc>
                <a:spcPct val="107000"/>
              </a:lnSpc>
              <a:spcBef>
                <a:spcPts val="0"/>
              </a:spcBef>
              <a:spcAft>
                <a:spcPts val="800"/>
              </a:spcAft>
              <a:buFont typeface="Arial" panose="020B0604020202020204" pitchFamily="34" charset="0"/>
              <a:buChar char="•"/>
            </a:pPr>
            <a:r>
              <a:rPr lang="en-US" sz="2800" dirty="0">
                <a:effectLst/>
                <a:latin typeface="Segoe UI" panose="020B0502040204020203" pitchFamily="34" charset="0"/>
                <a:ea typeface="Calibri" panose="020F0502020204030204" pitchFamily="34" charset="0"/>
              </a:rPr>
              <a:t>Concern about the presence of critical areas nearby, including habitat areas for important fish, birds, and other wildlife. </a:t>
            </a:r>
            <a:endParaRPr lang="en-US" sz="2800" dirty="0">
              <a:effectLst/>
              <a:latin typeface="Times New Roman" panose="02020603050405020304" pitchFamily="18" charset="0"/>
              <a:ea typeface="Calibri" panose="020F0502020204030204" pitchFamily="34" charset="0"/>
            </a:endParaRPr>
          </a:p>
        </p:txBody>
      </p:sp>
      <p:sp>
        <p:nvSpPr>
          <p:cNvPr id="3" name="Text Placeholder 2">
            <a:extLst>
              <a:ext uri="{FF2B5EF4-FFF2-40B4-BE49-F238E27FC236}">
                <a16:creationId xmlns:a16="http://schemas.microsoft.com/office/drawing/2014/main" id="{F77A2C0F-20AE-F6B1-8D15-9B38C713E9F5}"/>
              </a:ext>
            </a:extLst>
          </p:cNvPr>
          <p:cNvSpPr>
            <a:spLocks noGrp="1"/>
          </p:cNvSpPr>
          <p:nvPr>
            <p:ph type="body" sz="quarter" idx="15"/>
          </p:nvPr>
        </p:nvSpPr>
        <p:spPr/>
        <p:txBody>
          <a:bodyPr/>
          <a:lstStyle/>
          <a:p>
            <a:r>
              <a:rPr lang="en-US" dirty="0"/>
              <a:t>Site Analysis</a:t>
            </a:r>
          </a:p>
        </p:txBody>
      </p:sp>
      <p:sp>
        <p:nvSpPr>
          <p:cNvPr id="4" name="Title 3">
            <a:extLst>
              <a:ext uri="{FF2B5EF4-FFF2-40B4-BE49-F238E27FC236}">
                <a16:creationId xmlns:a16="http://schemas.microsoft.com/office/drawing/2014/main" id="{50714279-3F72-1FE4-8DAD-90CF586F07AF}"/>
              </a:ext>
            </a:extLst>
          </p:cNvPr>
          <p:cNvSpPr>
            <a:spLocks noGrp="1"/>
          </p:cNvSpPr>
          <p:nvPr>
            <p:ph type="ctrTitle"/>
          </p:nvPr>
        </p:nvSpPr>
        <p:spPr>
          <a:xfrm>
            <a:off x="1164279" y="963169"/>
            <a:ext cx="8629425" cy="816863"/>
          </a:xfrm>
        </p:spPr>
        <p:txBody>
          <a:bodyPr>
            <a:normAutofit/>
          </a:bodyPr>
          <a:lstStyle/>
          <a:p>
            <a:r>
              <a:rPr lang="en-US" dirty="0"/>
              <a:t>Public Engagement</a:t>
            </a:r>
          </a:p>
        </p:txBody>
      </p:sp>
    </p:spTree>
    <p:extLst>
      <p:ext uri="{BB962C8B-B14F-4D97-AF65-F5344CB8AC3E}">
        <p14:creationId xmlns:p14="http://schemas.microsoft.com/office/powerpoint/2010/main" val="1599835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29EA6-5165-7169-8475-906BA58DE132}"/>
              </a:ext>
            </a:extLst>
          </p:cNvPr>
          <p:cNvSpPr>
            <a:spLocks noGrp="1"/>
          </p:cNvSpPr>
          <p:nvPr>
            <p:ph type="ctrTitle"/>
          </p:nvPr>
        </p:nvSpPr>
        <p:spPr/>
        <p:txBody>
          <a:bodyPr/>
          <a:lstStyle/>
          <a:p>
            <a:r>
              <a:rPr lang="en-US" dirty="0"/>
              <a:t>Thurston County Code and Zoning</a:t>
            </a:r>
          </a:p>
        </p:txBody>
      </p:sp>
      <p:pic>
        <p:nvPicPr>
          <p:cNvPr id="6" name="Picture Placeholder 5" descr="Top view of a green plant">
            <a:extLst>
              <a:ext uri="{FF2B5EF4-FFF2-40B4-BE49-F238E27FC236}">
                <a16:creationId xmlns:a16="http://schemas.microsoft.com/office/drawing/2014/main" id="{D21B7BB7-9C48-078A-7DDD-4283939C3AA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4242" r="24242"/>
          <a:stretch/>
        </p:blipFill>
        <p:spPr/>
      </p:pic>
    </p:spTree>
    <p:extLst>
      <p:ext uri="{BB962C8B-B14F-4D97-AF65-F5344CB8AC3E}">
        <p14:creationId xmlns:p14="http://schemas.microsoft.com/office/powerpoint/2010/main" val="890067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77C91F-4B6F-33D5-A76D-77C415AD575F}"/>
              </a:ext>
            </a:extLst>
          </p:cNvPr>
          <p:cNvSpPr>
            <a:spLocks noGrp="1"/>
          </p:cNvSpPr>
          <p:nvPr>
            <p:ph type="body" sz="quarter" idx="15"/>
          </p:nvPr>
        </p:nvSpPr>
        <p:spPr>
          <a:xfrm>
            <a:off x="789187" y="5899151"/>
            <a:ext cx="3915160" cy="521198"/>
          </a:xfrm>
        </p:spPr>
        <p:txBody>
          <a:bodyPr>
            <a:normAutofit/>
          </a:bodyPr>
          <a:lstStyle/>
          <a:p>
            <a:r>
              <a:rPr lang="en-US" dirty="0"/>
              <a:t>TCC and Zoning</a:t>
            </a:r>
          </a:p>
        </p:txBody>
      </p:sp>
      <p:pic>
        <p:nvPicPr>
          <p:cNvPr id="9" name="Picture Placeholder 8" descr="Rice saplings">
            <a:extLst>
              <a:ext uri="{FF2B5EF4-FFF2-40B4-BE49-F238E27FC236}">
                <a16:creationId xmlns:a16="http://schemas.microsoft.com/office/drawing/2014/main" id="{CF980E09-59F1-6AA1-A16A-2EC6588BA11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5371" r="6581"/>
          <a:stretch/>
        </p:blipFill>
        <p:spPr>
          <a:xfrm flipH="1">
            <a:off x="9330824" y="498547"/>
            <a:ext cx="2558535" cy="6074801"/>
          </a:xfrm>
        </p:spPr>
      </p:pic>
      <p:sp>
        <p:nvSpPr>
          <p:cNvPr id="3" name="Content Placeholder 2">
            <a:extLst>
              <a:ext uri="{FF2B5EF4-FFF2-40B4-BE49-F238E27FC236}">
                <a16:creationId xmlns:a16="http://schemas.microsoft.com/office/drawing/2014/main" id="{00D6FFF8-6D59-B2B4-A42B-F528BB810C23}"/>
              </a:ext>
            </a:extLst>
          </p:cNvPr>
          <p:cNvSpPr>
            <a:spLocks noGrp="1"/>
          </p:cNvSpPr>
          <p:nvPr>
            <p:ph idx="1"/>
          </p:nvPr>
        </p:nvSpPr>
        <p:spPr>
          <a:xfrm>
            <a:off x="1816768" y="1879813"/>
            <a:ext cx="7353865" cy="3625897"/>
          </a:xfrm>
        </p:spPr>
        <p:txBody>
          <a:bodyPr/>
          <a:lstStyle/>
          <a:p>
            <a:pPr marL="457200" indent="-457200">
              <a:buFont typeface="Arial" panose="020B0604020202020204" pitchFamily="34" charset="0"/>
              <a:buChar char="•"/>
            </a:pPr>
            <a:r>
              <a:rPr lang="en-US" dirty="0"/>
              <a:t>Minimize development in environmentally sensitive areas</a:t>
            </a:r>
          </a:p>
          <a:p>
            <a:pPr marL="457200" indent="-457200">
              <a:buFont typeface="Arial" panose="020B0604020202020204" pitchFamily="34" charset="0"/>
              <a:buChar char="•"/>
            </a:pPr>
            <a:r>
              <a:rPr lang="en-US" dirty="0"/>
              <a:t>Protect environment and open space</a:t>
            </a:r>
          </a:p>
          <a:p>
            <a:pPr marL="457200" indent="-457200">
              <a:buFont typeface="Arial" panose="020B0604020202020204" pitchFamily="34" charset="0"/>
              <a:buChar char="•"/>
            </a:pPr>
            <a:r>
              <a:rPr lang="en-US" dirty="0"/>
              <a:t>Provide low density residential uses</a:t>
            </a:r>
          </a:p>
          <a:p>
            <a:pPr marL="457200" indent="-457200">
              <a:buFont typeface="Arial" panose="020B0604020202020204" pitchFamily="34" charset="0"/>
              <a:buChar char="•"/>
            </a:pPr>
            <a:r>
              <a:rPr lang="en-US" dirty="0"/>
              <a:t>Provide rural resource uses</a:t>
            </a:r>
          </a:p>
        </p:txBody>
      </p:sp>
      <p:sp>
        <p:nvSpPr>
          <p:cNvPr id="7" name="Title 6">
            <a:extLst>
              <a:ext uri="{FF2B5EF4-FFF2-40B4-BE49-F238E27FC236}">
                <a16:creationId xmlns:a16="http://schemas.microsoft.com/office/drawing/2014/main" id="{314F190F-A869-EF37-3BDC-C0D3BC8DD319}"/>
              </a:ext>
            </a:extLst>
          </p:cNvPr>
          <p:cNvSpPr>
            <a:spLocks noGrp="1"/>
          </p:cNvSpPr>
          <p:nvPr>
            <p:ph type="ctrTitle"/>
          </p:nvPr>
        </p:nvSpPr>
        <p:spPr/>
        <p:txBody>
          <a:bodyPr/>
          <a:lstStyle/>
          <a:p>
            <a:r>
              <a:rPr lang="en-US" dirty="0"/>
              <a:t>R 1/20 Purpose</a:t>
            </a:r>
          </a:p>
        </p:txBody>
      </p:sp>
    </p:spTree>
    <p:extLst>
      <p:ext uri="{BB962C8B-B14F-4D97-AF65-F5344CB8AC3E}">
        <p14:creationId xmlns:p14="http://schemas.microsoft.com/office/powerpoint/2010/main" val="4145774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77C91F-4B6F-33D5-A76D-77C415AD575F}"/>
              </a:ext>
            </a:extLst>
          </p:cNvPr>
          <p:cNvSpPr>
            <a:spLocks noGrp="1"/>
          </p:cNvSpPr>
          <p:nvPr>
            <p:ph type="body" sz="quarter" idx="15"/>
          </p:nvPr>
        </p:nvSpPr>
        <p:spPr>
          <a:xfrm>
            <a:off x="789187" y="5899151"/>
            <a:ext cx="3915160" cy="521198"/>
          </a:xfrm>
        </p:spPr>
        <p:txBody>
          <a:bodyPr>
            <a:normAutofit/>
          </a:bodyPr>
          <a:lstStyle/>
          <a:p>
            <a:r>
              <a:rPr lang="en-US" dirty="0"/>
              <a:t>TCC and Zoning</a:t>
            </a:r>
          </a:p>
        </p:txBody>
      </p:sp>
      <p:sp>
        <p:nvSpPr>
          <p:cNvPr id="3" name="Content Placeholder 2">
            <a:extLst>
              <a:ext uri="{FF2B5EF4-FFF2-40B4-BE49-F238E27FC236}">
                <a16:creationId xmlns:a16="http://schemas.microsoft.com/office/drawing/2014/main" id="{00D6FFF8-6D59-B2B4-A42B-F528BB810C23}"/>
              </a:ext>
            </a:extLst>
          </p:cNvPr>
          <p:cNvSpPr>
            <a:spLocks noGrp="1"/>
          </p:cNvSpPr>
          <p:nvPr>
            <p:ph idx="1"/>
          </p:nvPr>
        </p:nvSpPr>
        <p:spPr>
          <a:xfrm>
            <a:off x="1441006" y="2026643"/>
            <a:ext cx="8006353" cy="3625897"/>
          </a:xfrm>
        </p:spPr>
        <p:txBody>
          <a:bodyPr/>
          <a:lstStyle/>
          <a:p>
            <a:pPr marL="457200" indent="-457200">
              <a:buFont typeface="Arial" panose="020B0604020202020204" pitchFamily="34" charset="0"/>
              <a:buChar char="•"/>
            </a:pPr>
            <a:r>
              <a:rPr lang="en-US" dirty="0"/>
              <a:t>Single-family residential</a:t>
            </a:r>
          </a:p>
          <a:p>
            <a:pPr marL="457200" indent="-457200">
              <a:buFont typeface="Arial" panose="020B0604020202020204" pitchFamily="34" charset="0"/>
              <a:buChar char="•"/>
            </a:pPr>
            <a:r>
              <a:rPr lang="en-US" dirty="0"/>
              <a:t>Agriculture, forestry, recreation</a:t>
            </a:r>
          </a:p>
          <a:p>
            <a:pPr marL="457200" indent="-457200">
              <a:buFont typeface="Arial" panose="020B0604020202020204" pitchFamily="34" charset="0"/>
              <a:buChar char="•"/>
            </a:pPr>
            <a:r>
              <a:rPr lang="en-US" dirty="0"/>
              <a:t>Related accessory uses</a:t>
            </a:r>
          </a:p>
          <a:p>
            <a:pPr marL="457200" indent="-457200">
              <a:buFont typeface="Arial" panose="020B0604020202020204" pitchFamily="34" charset="0"/>
              <a:buChar char="•"/>
            </a:pPr>
            <a:r>
              <a:rPr lang="en-US" dirty="0"/>
              <a:t>Schools, public facilities, some recreation, churches, community centers, and mines are allowed through a special use permit</a:t>
            </a:r>
          </a:p>
          <a:p>
            <a:pPr marL="457200" indent="-457200">
              <a:buFont typeface="Arial" panose="020B0604020202020204" pitchFamily="34" charset="0"/>
              <a:buChar char="•"/>
            </a:pPr>
            <a:endParaRPr lang="en-US" dirty="0"/>
          </a:p>
        </p:txBody>
      </p:sp>
      <p:sp>
        <p:nvSpPr>
          <p:cNvPr id="7" name="Title 6">
            <a:extLst>
              <a:ext uri="{FF2B5EF4-FFF2-40B4-BE49-F238E27FC236}">
                <a16:creationId xmlns:a16="http://schemas.microsoft.com/office/drawing/2014/main" id="{314F190F-A869-EF37-3BDC-C0D3BC8DD319}"/>
              </a:ext>
            </a:extLst>
          </p:cNvPr>
          <p:cNvSpPr>
            <a:spLocks noGrp="1"/>
          </p:cNvSpPr>
          <p:nvPr>
            <p:ph type="ctrTitle"/>
          </p:nvPr>
        </p:nvSpPr>
        <p:spPr/>
        <p:txBody>
          <a:bodyPr/>
          <a:lstStyle/>
          <a:p>
            <a:r>
              <a:rPr lang="en-US" dirty="0"/>
              <a:t>R 1/20 Allowed Uses</a:t>
            </a:r>
          </a:p>
        </p:txBody>
      </p:sp>
    </p:spTree>
    <p:extLst>
      <p:ext uri="{BB962C8B-B14F-4D97-AF65-F5344CB8AC3E}">
        <p14:creationId xmlns:p14="http://schemas.microsoft.com/office/powerpoint/2010/main" val="687000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77C91F-4B6F-33D5-A76D-77C415AD575F}"/>
              </a:ext>
            </a:extLst>
          </p:cNvPr>
          <p:cNvSpPr>
            <a:spLocks noGrp="1"/>
          </p:cNvSpPr>
          <p:nvPr>
            <p:ph type="body" sz="quarter" idx="15"/>
          </p:nvPr>
        </p:nvSpPr>
        <p:spPr>
          <a:xfrm>
            <a:off x="789187" y="5899151"/>
            <a:ext cx="3915160" cy="521198"/>
          </a:xfrm>
        </p:spPr>
        <p:txBody>
          <a:bodyPr>
            <a:normAutofit/>
          </a:bodyPr>
          <a:lstStyle/>
          <a:p>
            <a:r>
              <a:rPr lang="en-US" dirty="0"/>
              <a:t>TCC and Zoning</a:t>
            </a:r>
          </a:p>
        </p:txBody>
      </p:sp>
      <p:sp>
        <p:nvSpPr>
          <p:cNvPr id="3" name="Content Placeholder 2">
            <a:extLst>
              <a:ext uri="{FF2B5EF4-FFF2-40B4-BE49-F238E27FC236}">
                <a16:creationId xmlns:a16="http://schemas.microsoft.com/office/drawing/2014/main" id="{00D6FFF8-6D59-B2B4-A42B-F528BB810C23}"/>
              </a:ext>
            </a:extLst>
          </p:cNvPr>
          <p:cNvSpPr>
            <a:spLocks noGrp="1"/>
          </p:cNvSpPr>
          <p:nvPr>
            <p:ph idx="1"/>
          </p:nvPr>
        </p:nvSpPr>
        <p:spPr>
          <a:xfrm>
            <a:off x="1441006" y="2026643"/>
            <a:ext cx="8006353" cy="3625897"/>
          </a:xfrm>
        </p:spPr>
        <p:txBody>
          <a:bodyPr/>
          <a:lstStyle/>
          <a:p>
            <a:pPr marL="457200" indent="-457200">
              <a:buFont typeface="Arial" panose="020B0604020202020204" pitchFamily="34" charset="0"/>
              <a:buChar char="•"/>
            </a:pPr>
            <a:r>
              <a:rPr lang="en-US" dirty="0"/>
              <a:t>Site industrial uses reliant on rural resources</a:t>
            </a:r>
          </a:p>
          <a:p>
            <a:pPr marL="457200" indent="-457200">
              <a:buFont typeface="Arial" panose="020B0604020202020204" pitchFamily="34" charset="0"/>
              <a:buChar char="•"/>
            </a:pPr>
            <a:r>
              <a:rPr lang="en-US" dirty="0"/>
              <a:t>Storage, processing, fabrication, wholesaling of good associated with natural resources</a:t>
            </a:r>
          </a:p>
          <a:p>
            <a:pPr marL="457200" indent="-457200">
              <a:buFont typeface="Arial" panose="020B0604020202020204" pitchFamily="34" charset="0"/>
              <a:buChar char="•"/>
            </a:pPr>
            <a:r>
              <a:rPr lang="en-US" dirty="0"/>
              <a:t>Protect rural area from industrial impacts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7" name="Title 6">
            <a:extLst>
              <a:ext uri="{FF2B5EF4-FFF2-40B4-BE49-F238E27FC236}">
                <a16:creationId xmlns:a16="http://schemas.microsoft.com/office/drawing/2014/main" id="{314F190F-A869-EF37-3BDC-C0D3BC8DD319}"/>
              </a:ext>
            </a:extLst>
          </p:cNvPr>
          <p:cNvSpPr>
            <a:spLocks noGrp="1"/>
          </p:cNvSpPr>
          <p:nvPr>
            <p:ph type="ctrTitle"/>
          </p:nvPr>
        </p:nvSpPr>
        <p:spPr/>
        <p:txBody>
          <a:bodyPr/>
          <a:lstStyle/>
          <a:p>
            <a:r>
              <a:rPr lang="en-US" dirty="0"/>
              <a:t>RRI Purpose</a:t>
            </a:r>
          </a:p>
        </p:txBody>
      </p:sp>
      <p:pic>
        <p:nvPicPr>
          <p:cNvPr id="2" name="Picture Placeholder 8" descr="Plants in a field">
            <a:extLst>
              <a:ext uri="{FF2B5EF4-FFF2-40B4-BE49-F238E27FC236}">
                <a16:creationId xmlns:a16="http://schemas.microsoft.com/office/drawing/2014/main" id="{1B163A48-5808-6E36-5437-E4C81588D3B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5967" r="35967"/>
          <a:stretch/>
        </p:blipFill>
        <p:spPr>
          <a:xfrm flipH="1">
            <a:off x="9330824" y="498547"/>
            <a:ext cx="2558535" cy="6074801"/>
          </a:xfrm>
        </p:spPr>
      </p:pic>
    </p:spTree>
    <p:extLst>
      <p:ext uri="{BB962C8B-B14F-4D97-AF65-F5344CB8AC3E}">
        <p14:creationId xmlns:p14="http://schemas.microsoft.com/office/powerpoint/2010/main" val="2416796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77C91F-4B6F-33D5-A76D-77C415AD575F}"/>
              </a:ext>
            </a:extLst>
          </p:cNvPr>
          <p:cNvSpPr>
            <a:spLocks noGrp="1"/>
          </p:cNvSpPr>
          <p:nvPr>
            <p:ph type="body" sz="quarter" idx="15"/>
          </p:nvPr>
        </p:nvSpPr>
        <p:spPr>
          <a:xfrm>
            <a:off x="789187" y="5899151"/>
            <a:ext cx="3915160" cy="521198"/>
          </a:xfrm>
        </p:spPr>
        <p:txBody>
          <a:bodyPr>
            <a:normAutofit/>
          </a:bodyPr>
          <a:lstStyle/>
          <a:p>
            <a:r>
              <a:rPr lang="en-US" dirty="0"/>
              <a:t>TCC and Zoning</a:t>
            </a:r>
          </a:p>
        </p:txBody>
      </p:sp>
      <p:sp>
        <p:nvSpPr>
          <p:cNvPr id="3" name="Content Placeholder 2">
            <a:extLst>
              <a:ext uri="{FF2B5EF4-FFF2-40B4-BE49-F238E27FC236}">
                <a16:creationId xmlns:a16="http://schemas.microsoft.com/office/drawing/2014/main" id="{00D6FFF8-6D59-B2B4-A42B-F528BB810C23}"/>
              </a:ext>
            </a:extLst>
          </p:cNvPr>
          <p:cNvSpPr>
            <a:spLocks noGrp="1"/>
          </p:cNvSpPr>
          <p:nvPr>
            <p:ph idx="1"/>
          </p:nvPr>
        </p:nvSpPr>
        <p:spPr>
          <a:xfrm>
            <a:off x="1441006" y="2026643"/>
            <a:ext cx="8006353" cy="3625897"/>
          </a:xfrm>
        </p:spPr>
        <p:txBody>
          <a:bodyPr/>
          <a:lstStyle/>
          <a:p>
            <a:pPr marL="457200" indent="-457200">
              <a:buFont typeface="Arial" panose="020B0604020202020204" pitchFamily="34" charset="0"/>
              <a:buChar char="•"/>
            </a:pPr>
            <a:r>
              <a:rPr lang="en-US" dirty="0"/>
              <a:t>Service and retail</a:t>
            </a:r>
          </a:p>
          <a:p>
            <a:pPr marL="457200" indent="-457200">
              <a:buFont typeface="Arial" panose="020B0604020202020204" pitchFamily="34" charset="0"/>
              <a:buChar char="•"/>
            </a:pPr>
            <a:r>
              <a:rPr lang="en-US" dirty="0"/>
              <a:t>Agriculture, forestry and mineral related industrial uses</a:t>
            </a:r>
          </a:p>
          <a:p>
            <a:pPr marL="457200" indent="-457200">
              <a:buFont typeface="Arial" panose="020B0604020202020204" pitchFamily="34" charset="0"/>
              <a:buChar char="•"/>
            </a:pPr>
            <a:r>
              <a:rPr lang="en-US" dirty="0"/>
              <a:t>Other uses that support or relate to natural resources</a:t>
            </a:r>
          </a:p>
          <a:p>
            <a:pPr marL="457200" indent="-457200">
              <a:buFont typeface="Arial" panose="020B0604020202020204" pitchFamily="34" charset="0"/>
              <a:buChar char="•"/>
            </a:pPr>
            <a:endParaRPr lang="en-US" dirty="0"/>
          </a:p>
        </p:txBody>
      </p:sp>
      <p:sp>
        <p:nvSpPr>
          <p:cNvPr id="7" name="Title 6">
            <a:extLst>
              <a:ext uri="{FF2B5EF4-FFF2-40B4-BE49-F238E27FC236}">
                <a16:creationId xmlns:a16="http://schemas.microsoft.com/office/drawing/2014/main" id="{314F190F-A869-EF37-3BDC-C0D3BC8DD319}"/>
              </a:ext>
            </a:extLst>
          </p:cNvPr>
          <p:cNvSpPr>
            <a:spLocks noGrp="1"/>
          </p:cNvSpPr>
          <p:nvPr>
            <p:ph type="ctrTitle"/>
          </p:nvPr>
        </p:nvSpPr>
        <p:spPr/>
        <p:txBody>
          <a:bodyPr/>
          <a:lstStyle/>
          <a:p>
            <a:r>
              <a:rPr lang="en-US" dirty="0"/>
              <a:t>RRI Allowed Uses</a:t>
            </a:r>
          </a:p>
        </p:txBody>
      </p:sp>
    </p:spTree>
    <p:extLst>
      <p:ext uri="{BB962C8B-B14F-4D97-AF65-F5344CB8AC3E}">
        <p14:creationId xmlns:p14="http://schemas.microsoft.com/office/powerpoint/2010/main" val="1650549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77C91F-4B6F-33D5-A76D-77C415AD575F}"/>
              </a:ext>
            </a:extLst>
          </p:cNvPr>
          <p:cNvSpPr>
            <a:spLocks noGrp="1"/>
          </p:cNvSpPr>
          <p:nvPr>
            <p:ph type="body" sz="quarter" idx="15"/>
          </p:nvPr>
        </p:nvSpPr>
        <p:spPr>
          <a:xfrm>
            <a:off x="789187" y="5899151"/>
            <a:ext cx="3915160" cy="521198"/>
          </a:xfrm>
        </p:spPr>
        <p:txBody>
          <a:bodyPr>
            <a:normAutofit/>
          </a:bodyPr>
          <a:lstStyle/>
          <a:p>
            <a:r>
              <a:rPr lang="en-US" dirty="0"/>
              <a:t>TCC and Zoning</a:t>
            </a:r>
          </a:p>
        </p:txBody>
      </p:sp>
      <p:sp>
        <p:nvSpPr>
          <p:cNvPr id="3" name="Content Placeholder 2">
            <a:extLst>
              <a:ext uri="{FF2B5EF4-FFF2-40B4-BE49-F238E27FC236}">
                <a16:creationId xmlns:a16="http://schemas.microsoft.com/office/drawing/2014/main" id="{00D6FFF8-6D59-B2B4-A42B-F528BB810C23}"/>
              </a:ext>
            </a:extLst>
          </p:cNvPr>
          <p:cNvSpPr>
            <a:spLocks noGrp="1"/>
          </p:cNvSpPr>
          <p:nvPr>
            <p:ph idx="1"/>
          </p:nvPr>
        </p:nvSpPr>
        <p:spPr>
          <a:xfrm>
            <a:off x="1441006" y="2026643"/>
            <a:ext cx="8006353" cy="3625897"/>
          </a:xfrm>
        </p:spPr>
        <p:txBody>
          <a:bodyPr/>
          <a:lstStyle/>
          <a:p>
            <a:pPr marL="457200" indent="-457200">
              <a:buFont typeface="Arial" panose="020B0604020202020204" pitchFamily="34" charset="0"/>
              <a:buChar char="•"/>
            </a:pPr>
            <a:r>
              <a:rPr lang="en-US" dirty="0"/>
              <a:t>This site does </a:t>
            </a:r>
            <a:r>
              <a:rPr lang="en-US" i="1" dirty="0"/>
              <a:t>not</a:t>
            </a:r>
            <a:r>
              <a:rPr lang="en-US" dirty="0"/>
              <a:t> meet the criteria in TCC 20.29.020 (5)(a), which would allow for some non-resource related warehouse, storage, manufacturing, and wholesaling uses. </a:t>
            </a:r>
          </a:p>
          <a:p>
            <a:pPr marL="457200" indent="-457200">
              <a:buFont typeface="Arial" panose="020B0604020202020204" pitchFamily="34" charset="0"/>
              <a:buChar char="•"/>
            </a:pPr>
            <a:endParaRPr lang="en-US" dirty="0"/>
          </a:p>
        </p:txBody>
      </p:sp>
      <p:sp>
        <p:nvSpPr>
          <p:cNvPr id="7" name="Title 6">
            <a:extLst>
              <a:ext uri="{FF2B5EF4-FFF2-40B4-BE49-F238E27FC236}">
                <a16:creationId xmlns:a16="http://schemas.microsoft.com/office/drawing/2014/main" id="{314F190F-A869-EF37-3BDC-C0D3BC8DD319}"/>
              </a:ext>
            </a:extLst>
          </p:cNvPr>
          <p:cNvSpPr>
            <a:spLocks noGrp="1"/>
          </p:cNvSpPr>
          <p:nvPr>
            <p:ph type="ctrTitle"/>
          </p:nvPr>
        </p:nvSpPr>
        <p:spPr/>
        <p:txBody>
          <a:bodyPr/>
          <a:lstStyle/>
          <a:p>
            <a:r>
              <a:rPr lang="en-US" dirty="0"/>
              <a:t>RRI: Additional Uses</a:t>
            </a:r>
          </a:p>
        </p:txBody>
      </p:sp>
    </p:spTree>
    <p:extLst>
      <p:ext uri="{BB962C8B-B14F-4D97-AF65-F5344CB8AC3E}">
        <p14:creationId xmlns:p14="http://schemas.microsoft.com/office/powerpoint/2010/main" val="2047792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29EA6-5165-7169-8475-906BA58DE132}"/>
              </a:ext>
            </a:extLst>
          </p:cNvPr>
          <p:cNvSpPr>
            <a:spLocks noGrp="1"/>
          </p:cNvSpPr>
          <p:nvPr>
            <p:ph type="ctrTitle"/>
          </p:nvPr>
        </p:nvSpPr>
        <p:spPr/>
        <p:txBody>
          <a:bodyPr/>
          <a:lstStyle/>
          <a:p>
            <a:r>
              <a:rPr lang="en-US" dirty="0"/>
              <a:t>Comprehensive Plan</a:t>
            </a:r>
          </a:p>
        </p:txBody>
      </p:sp>
      <p:pic>
        <p:nvPicPr>
          <p:cNvPr id="6" name="Picture Placeholder 5" descr="Aerial water and trees">
            <a:extLst>
              <a:ext uri="{FF2B5EF4-FFF2-40B4-BE49-F238E27FC236}">
                <a16:creationId xmlns:a16="http://schemas.microsoft.com/office/drawing/2014/main" id="{D21B7BB7-9C48-078A-7DDD-4283939C3AA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522" b="1522"/>
          <a:stretch/>
        </p:blipFill>
        <p:spPr/>
      </p:pic>
    </p:spTree>
    <p:extLst>
      <p:ext uri="{BB962C8B-B14F-4D97-AF65-F5344CB8AC3E}">
        <p14:creationId xmlns:p14="http://schemas.microsoft.com/office/powerpoint/2010/main" val="2159283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29EA6-5165-7169-8475-906BA58DE132}"/>
              </a:ext>
            </a:extLst>
          </p:cNvPr>
          <p:cNvSpPr>
            <a:spLocks noGrp="1"/>
          </p:cNvSpPr>
          <p:nvPr>
            <p:ph type="ctrTitle"/>
          </p:nvPr>
        </p:nvSpPr>
        <p:spPr/>
        <p:txBody>
          <a:bodyPr/>
          <a:lstStyle/>
          <a:p>
            <a:r>
              <a:rPr lang="en-US" dirty="0"/>
              <a:t>Background</a:t>
            </a:r>
          </a:p>
        </p:txBody>
      </p:sp>
      <p:pic>
        <p:nvPicPr>
          <p:cNvPr id="6" name="Picture Placeholder 5">
            <a:extLst>
              <a:ext uri="{FF2B5EF4-FFF2-40B4-BE49-F238E27FC236}">
                <a16:creationId xmlns:a16="http://schemas.microsoft.com/office/drawing/2014/main" id="{D21B7BB7-9C48-078A-7DDD-4283939C3AA5}"/>
              </a:ext>
            </a:extLst>
          </p:cNvPr>
          <p:cNvPicPr>
            <a:picLocks noGrp="1" noChangeAspect="1"/>
          </p:cNvPicPr>
          <p:nvPr>
            <p:ph type="pic" sz="quarter" idx="11"/>
          </p:nvPr>
        </p:nvPicPr>
        <p:blipFill>
          <a:blip r:embed="rId2"/>
          <a:srcRect t="6832" b="6832"/>
          <a:stretch/>
        </p:blipFill>
        <p:spPr/>
      </p:pic>
    </p:spTree>
    <p:extLst>
      <p:ext uri="{BB962C8B-B14F-4D97-AF65-F5344CB8AC3E}">
        <p14:creationId xmlns:p14="http://schemas.microsoft.com/office/powerpoint/2010/main" val="1668405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77C91F-4B6F-33D5-A76D-77C415AD575F}"/>
              </a:ext>
            </a:extLst>
          </p:cNvPr>
          <p:cNvSpPr>
            <a:spLocks noGrp="1"/>
          </p:cNvSpPr>
          <p:nvPr>
            <p:ph type="body" sz="quarter" idx="15"/>
          </p:nvPr>
        </p:nvSpPr>
        <p:spPr>
          <a:xfrm>
            <a:off x="789187" y="5899151"/>
            <a:ext cx="3915160" cy="521198"/>
          </a:xfrm>
        </p:spPr>
        <p:txBody>
          <a:bodyPr>
            <a:normAutofit/>
          </a:bodyPr>
          <a:lstStyle/>
          <a:p>
            <a:r>
              <a:rPr lang="en-US" dirty="0"/>
              <a:t>Comprehensive Plan</a:t>
            </a:r>
          </a:p>
        </p:txBody>
      </p:sp>
      <p:pic>
        <p:nvPicPr>
          <p:cNvPr id="9" name="Picture Placeholder 8" descr="Grassy valley in sunlight">
            <a:extLst>
              <a:ext uri="{FF2B5EF4-FFF2-40B4-BE49-F238E27FC236}">
                <a16:creationId xmlns:a16="http://schemas.microsoft.com/office/drawing/2014/main" id="{CF980E09-59F1-6AA1-A16A-2EC6588BA11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5974" r="35974"/>
          <a:stretch/>
        </p:blipFill>
        <p:spPr/>
      </p:pic>
      <p:sp>
        <p:nvSpPr>
          <p:cNvPr id="3" name="Content Placeholder 2">
            <a:extLst>
              <a:ext uri="{FF2B5EF4-FFF2-40B4-BE49-F238E27FC236}">
                <a16:creationId xmlns:a16="http://schemas.microsoft.com/office/drawing/2014/main" id="{00D6FFF8-6D59-B2B4-A42B-F528BB810C23}"/>
              </a:ext>
            </a:extLst>
          </p:cNvPr>
          <p:cNvSpPr>
            <a:spLocks noGrp="1"/>
          </p:cNvSpPr>
          <p:nvPr>
            <p:ph idx="1"/>
          </p:nvPr>
        </p:nvSpPr>
        <p:spPr>
          <a:xfrm>
            <a:off x="1949116" y="1879813"/>
            <a:ext cx="7221517" cy="3625897"/>
          </a:xfrm>
        </p:spPr>
        <p:txBody>
          <a:bodyPr/>
          <a:lstStyle/>
          <a:p>
            <a:r>
              <a:rPr lang="en-US" dirty="0"/>
              <a:t>Land Capability and Environmental Characteristics: </a:t>
            </a:r>
          </a:p>
          <a:p>
            <a:pPr marL="457200" indent="-457200">
              <a:buFont typeface="Arial" panose="020B0604020202020204" pitchFamily="34" charset="0"/>
              <a:buChar char="•"/>
            </a:pPr>
            <a:r>
              <a:rPr lang="en-US" dirty="0"/>
              <a:t>Capable of supporting industrial development with minimal environmental constraints </a:t>
            </a:r>
          </a:p>
          <a:p>
            <a:pPr marL="457200" indent="-457200">
              <a:buFont typeface="Arial" panose="020B0604020202020204" pitchFamily="34" charset="0"/>
              <a:buChar char="•"/>
            </a:pPr>
            <a:r>
              <a:rPr lang="en-US" dirty="0"/>
              <a:t>No significant adverse effects on surface or ground water</a:t>
            </a:r>
          </a:p>
          <a:p>
            <a:pPr marL="457200" indent="-457200">
              <a:buFont typeface="Arial" panose="020B0604020202020204" pitchFamily="34" charset="0"/>
              <a:buChar char="•"/>
            </a:pPr>
            <a:r>
              <a:rPr lang="en-US" dirty="0"/>
              <a:t>Level and free of critical areas</a:t>
            </a:r>
          </a:p>
        </p:txBody>
      </p:sp>
      <p:sp>
        <p:nvSpPr>
          <p:cNvPr id="7" name="Title 6">
            <a:extLst>
              <a:ext uri="{FF2B5EF4-FFF2-40B4-BE49-F238E27FC236}">
                <a16:creationId xmlns:a16="http://schemas.microsoft.com/office/drawing/2014/main" id="{314F190F-A869-EF37-3BDC-C0D3BC8DD319}"/>
              </a:ext>
            </a:extLst>
          </p:cNvPr>
          <p:cNvSpPr>
            <a:spLocks noGrp="1"/>
          </p:cNvSpPr>
          <p:nvPr>
            <p:ph type="ctrTitle"/>
          </p:nvPr>
        </p:nvSpPr>
        <p:spPr/>
        <p:txBody>
          <a:bodyPr/>
          <a:lstStyle/>
          <a:p>
            <a:r>
              <a:rPr lang="en-US" dirty="0"/>
              <a:t>Locational Criteria: RRI</a:t>
            </a:r>
          </a:p>
        </p:txBody>
      </p:sp>
    </p:spTree>
    <p:extLst>
      <p:ext uri="{BB962C8B-B14F-4D97-AF65-F5344CB8AC3E}">
        <p14:creationId xmlns:p14="http://schemas.microsoft.com/office/powerpoint/2010/main" val="912000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77C91F-4B6F-33D5-A76D-77C415AD575F}"/>
              </a:ext>
            </a:extLst>
          </p:cNvPr>
          <p:cNvSpPr>
            <a:spLocks noGrp="1"/>
          </p:cNvSpPr>
          <p:nvPr>
            <p:ph type="body" sz="quarter" idx="15"/>
          </p:nvPr>
        </p:nvSpPr>
        <p:spPr>
          <a:xfrm>
            <a:off x="789187" y="5899151"/>
            <a:ext cx="3915160" cy="521198"/>
          </a:xfrm>
        </p:spPr>
        <p:txBody>
          <a:bodyPr>
            <a:normAutofit/>
          </a:bodyPr>
          <a:lstStyle/>
          <a:p>
            <a:r>
              <a:rPr lang="en-US" dirty="0"/>
              <a:t>Comprehensive Plan</a:t>
            </a:r>
          </a:p>
        </p:txBody>
      </p:sp>
      <p:sp>
        <p:nvSpPr>
          <p:cNvPr id="3" name="Content Placeholder 2">
            <a:extLst>
              <a:ext uri="{FF2B5EF4-FFF2-40B4-BE49-F238E27FC236}">
                <a16:creationId xmlns:a16="http://schemas.microsoft.com/office/drawing/2014/main" id="{00D6FFF8-6D59-B2B4-A42B-F528BB810C23}"/>
              </a:ext>
            </a:extLst>
          </p:cNvPr>
          <p:cNvSpPr>
            <a:spLocks noGrp="1"/>
          </p:cNvSpPr>
          <p:nvPr>
            <p:ph idx="1"/>
          </p:nvPr>
        </p:nvSpPr>
        <p:spPr>
          <a:xfrm>
            <a:off x="1441006" y="2026643"/>
            <a:ext cx="8006353" cy="3625897"/>
          </a:xfrm>
        </p:spPr>
        <p:txBody>
          <a:bodyPr/>
          <a:lstStyle/>
          <a:p>
            <a:r>
              <a:rPr lang="en-US" dirty="0"/>
              <a:t>Natural Resources: </a:t>
            </a:r>
          </a:p>
          <a:p>
            <a:pPr marL="457200" indent="-457200">
              <a:buFont typeface="Arial" panose="020B0604020202020204" pitchFamily="34" charset="0"/>
              <a:buChar char="•"/>
            </a:pPr>
            <a:r>
              <a:rPr lang="en-US" dirty="0"/>
              <a:t>Development should not detrimentally impact agriculture, forestry, aquaculture or other natural resource uses </a:t>
            </a:r>
          </a:p>
          <a:p>
            <a:pPr marL="457200" indent="-457200">
              <a:buFont typeface="Arial" panose="020B0604020202020204" pitchFamily="34" charset="0"/>
              <a:buChar char="•"/>
            </a:pPr>
            <a:r>
              <a:rPr lang="en-US" dirty="0"/>
              <a:t>The area should have minimal potential for natural resource management/utilization. </a:t>
            </a:r>
          </a:p>
        </p:txBody>
      </p:sp>
      <p:sp>
        <p:nvSpPr>
          <p:cNvPr id="7" name="Title 6">
            <a:extLst>
              <a:ext uri="{FF2B5EF4-FFF2-40B4-BE49-F238E27FC236}">
                <a16:creationId xmlns:a16="http://schemas.microsoft.com/office/drawing/2014/main" id="{314F190F-A869-EF37-3BDC-C0D3BC8DD319}"/>
              </a:ext>
            </a:extLst>
          </p:cNvPr>
          <p:cNvSpPr>
            <a:spLocks noGrp="1"/>
          </p:cNvSpPr>
          <p:nvPr>
            <p:ph type="ctrTitle"/>
          </p:nvPr>
        </p:nvSpPr>
        <p:spPr/>
        <p:txBody>
          <a:bodyPr/>
          <a:lstStyle/>
          <a:p>
            <a:r>
              <a:rPr lang="en-US" dirty="0"/>
              <a:t>Locational Criteria: RRI</a:t>
            </a:r>
          </a:p>
        </p:txBody>
      </p:sp>
    </p:spTree>
    <p:extLst>
      <p:ext uri="{BB962C8B-B14F-4D97-AF65-F5344CB8AC3E}">
        <p14:creationId xmlns:p14="http://schemas.microsoft.com/office/powerpoint/2010/main" val="3708141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77C91F-4B6F-33D5-A76D-77C415AD575F}"/>
              </a:ext>
            </a:extLst>
          </p:cNvPr>
          <p:cNvSpPr>
            <a:spLocks noGrp="1"/>
          </p:cNvSpPr>
          <p:nvPr>
            <p:ph type="body" sz="quarter" idx="15"/>
          </p:nvPr>
        </p:nvSpPr>
        <p:spPr>
          <a:xfrm>
            <a:off x="789187" y="5899151"/>
            <a:ext cx="3915160" cy="521198"/>
          </a:xfrm>
        </p:spPr>
        <p:txBody>
          <a:bodyPr>
            <a:normAutofit/>
          </a:bodyPr>
          <a:lstStyle/>
          <a:p>
            <a:r>
              <a:rPr lang="en-US" dirty="0"/>
              <a:t>Comprehensive Plan</a:t>
            </a:r>
          </a:p>
        </p:txBody>
      </p:sp>
      <p:sp>
        <p:nvSpPr>
          <p:cNvPr id="3" name="Content Placeholder 2">
            <a:extLst>
              <a:ext uri="{FF2B5EF4-FFF2-40B4-BE49-F238E27FC236}">
                <a16:creationId xmlns:a16="http://schemas.microsoft.com/office/drawing/2014/main" id="{00D6FFF8-6D59-B2B4-A42B-F528BB810C23}"/>
              </a:ext>
            </a:extLst>
          </p:cNvPr>
          <p:cNvSpPr>
            <a:spLocks noGrp="1"/>
          </p:cNvSpPr>
          <p:nvPr>
            <p:ph idx="1"/>
          </p:nvPr>
        </p:nvSpPr>
        <p:spPr>
          <a:xfrm>
            <a:off x="1859493" y="1876284"/>
            <a:ext cx="9329875" cy="3625897"/>
          </a:xfrm>
        </p:spPr>
        <p:txBody>
          <a:bodyPr>
            <a:normAutofit fontScale="85000" lnSpcReduction="10000"/>
          </a:bodyPr>
          <a:lstStyle/>
          <a:p>
            <a:r>
              <a:rPr lang="en-US" dirty="0"/>
              <a:t>Utilities: </a:t>
            </a:r>
          </a:p>
          <a:p>
            <a:pPr marL="457200" indent="-457200">
              <a:buFont typeface="Arial" panose="020B0604020202020204" pitchFamily="34" charset="0"/>
              <a:buChar char="•"/>
            </a:pPr>
            <a:r>
              <a:rPr lang="en-US" dirty="0"/>
              <a:t>Appropriate rural utilities for industrial use </a:t>
            </a:r>
          </a:p>
          <a:p>
            <a:pPr marL="457200" indent="-457200">
              <a:buFont typeface="Arial" panose="020B0604020202020204" pitchFamily="34" charset="0"/>
              <a:buChar char="•"/>
            </a:pPr>
            <a:r>
              <a:rPr lang="en-US" dirty="0"/>
              <a:t>Land can support the industrial uses with on-site septic systems and water without adversely affecting surface or groundwater</a:t>
            </a:r>
          </a:p>
          <a:p>
            <a:r>
              <a:rPr lang="en-US" dirty="0"/>
              <a:t>Transportation: </a:t>
            </a:r>
          </a:p>
          <a:p>
            <a:pPr marL="457200" indent="-457200">
              <a:buFont typeface="Arial" panose="020B0604020202020204" pitchFamily="34" charset="0"/>
              <a:buChar char="•"/>
            </a:pPr>
            <a:r>
              <a:rPr lang="en-US" dirty="0"/>
              <a:t>Rail access or proximity to highway</a:t>
            </a:r>
          </a:p>
          <a:p>
            <a:pPr marL="457200" indent="-457200">
              <a:buFont typeface="Arial" panose="020B0604020202020204" pitchFamily="34" charset="0"/>
              <a:buChar char="•"/>
            </a:pPr>
            <a:r>
              <a:rPr lang="en-US" dirty="0"/>
              <a:t>Direct access to arterial or collector roads </a:t>
            </a:r>
          </a:p>
          <a:p>
            <a:pPr marL="457200" indent="-457200">
              <a:buFont typeface="Arial" panose="020B0604020202020204" pitchFamily="34" charset="0"/>
              <a:buChar char="•"/>
            </a:pPr>
            <a:r>
              <a:rPr lang="en-US" dirty="0"/>
              <a:t>No adverse traffic impacts on surrounding rural areas and uses.</a:t>
            </a:r>
          </a:p>
          <a:p>
            <a:endParaRPr lang="en-US" dirty="0"/>
          </a:p>
        </p:txBody>
      </p:sp>
      <p:sp>
        <p:nvSpPr>
          <p:cNvPr id="7" name="Title 6">
            <a:extLst>
              <a:ext uri="{FF2B5EF4-FFF2-40B4-BE49-F238E27FC236}">
                <a16:creationId xmlns:a16="http://schemas.microsoft.com/office/drawing/2014/main" id="{314F190F-A869-EF37-3BDC-C0D3BC8DD319}"/>
              </a:ext>
            </a:extLst>
          </p:cNvPr>
          <p:cNvSpPr>
            <a:spLocks noGrp="1"/>
          </p:cNvSpPr>
          <p:nvPr>
            <p:ph type="ctrTitle"/>
          </p:nvPr>
        </p:nvSpPr>
        <p:spPr/>
        <p:txBody>
          <a:bodyPr/>
          <a:lstStyle/>
          <a:p>
            <a:r>
              <a:rPr lang="en-US" dirty="0"/>
              <a:t>Locational Criteria: RRI</a:t>
            </a:r>
          </a:p>
        </p:txBody>
      </p:sp>
    </p:spTree>
    <p:extLst>
      <p:ext uri="{BB962C8B-B14F-4D97-AF65-F5344CB8AC3E}">
        <p14:creationId xmlns:p14="http://schemas.microsoft.com/office/powerpoint/2010/main" val="2304786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77C91F-4B6F-33D5-A76D-77C415AD575F}"/>
              </a:ext>
            </a:extLst>
          </p:cNvPr>
          <p:cNvSpPr>
            <a:spLocks noGrp="1"/>
          </p:cNvSpPr>
          <p:nvPr>
            <p:ph type="body" sz="quarter" idx="15"/>
          </p:nvPr>
        </p:nvSpPr>
        <p:spPr>
          <a:xfrm>
            <a:off x="789187" y="5899151"/>
            <a:ext cx="3915160" cy="521198"/>
          </a:xfrm>
        </p:spPr>
        <p:txBody>
          <a:bodyPr>
            <a:normAutofit/>
          </a:bodyPr>
          <a:lstStyle/>
          <a:p>
            <a:r>
              <a:rPr lang="en-US" dirty="0"/>
              <a:t>Comprehensive Plan</a:t>
            </a:r>
          </a:p>
        </p:txBody>
      </p:sp>
      <p:sp>
        <p:nvSpPr>
          <p:cNvPr id="3" name="Content Placeholder 2">
            <a:extLst>
              <a:ext uri="{FF2B5EF4-FFF2-40B4-BE49-F238E27FC236}">
                <a16:creationId xmlns:a16="http://schemas.microsoft.com/office/drawing/2014/main" id="{00D6FFF8-6D59-B2B4-A42B-F528BB810C23}"/>
              </a:ext>
            </a:extLst>
          </p:cNvPr>
          <p:cNvSpPr>
            <a:spLocks noGrp="1"/>
          </p:cNvSpPr>
          <p:nvPr>
            <p:ph idx="1"/>
          </p:nvPr>
        </p:nvSpPr>
        <p:spPr>
          <a:xfrm>
            <a:off x="1387642" y="1533421"/>
            <a:ext cx="9640078" cy="3625897"/>
          </a:xfrm>
        </p:spPr>
        <p:txBody>
          <a:bodyPr>
            <a:normAutofit lnSpcReduction="10000"/>
          </a:bodyPr>
          <a:lstStyle/>
          <a:p>
            <a:r>
              <a:rPr lang="en-US" dirty="0"/>
              <a:t>Existing Land Uses: </a:t>
            </a:r>
          </a:p>
          <a:p>
            <a:pPr marL="457200" indent="-457200">
              <a:buFont typeface="Arial" panose="020B0604020202020204" pitchFamily="34" charset="0"/>
              <a:buChar char="•"/>
            </a:pPr>
            <a:r>
              <a:rPr lang="en-US" dirty="0"/>
              <a:t>Visually and functionally compatible with rural character</a:t>
            </a:r>
          </a:p>
          <a:p>
            <a:pPr marL="457200" indent="-457200">
              <a:buFont typeface="Arial" panose="020B0604020202020204" pitchFamily="34" charset="0"/>
              <a:buChar char="•"/>
            </a:pPr>
            <a:r>
              <a:rPr lang="en-US" dirty="0"/>
              <a:t>Uses must be dependent on rural setting and resources</a:t>
            </a:r>
          </a:p>
          <a:p>
            <a:pPr marL="457200" indent="-457200">
              <a:buFont typeface="Arial" panose="020B0604020202020204" pitchFamily="34" charset="0"/>
              <a:buChar char="•"/>
            </a:pPr>
            <a:r>
              <a:rPr lang="en-US" dirty="0"/>
              <a:t>No interference with rural uses or resources</a:t>
            </a:r>
          </a:p>
          <a:p>
            <a:pPr marL="457200" indent="-457200">
              <a:buFont typeface="Arial" panose="020B0604020202020204" pitchFamily="34" charset="0"/>
              <a:buChar char="•"/>
            </a:pPr>
            <a:r>
              <a:rPr lang="en-US" dirty="0"/>
              <a:t>Must not affect the visual character of the rural landscape.</a:t>
            </a:r>
          </a:p>
          <a:p>
            <a:pPr marL="457200" indent="-457200">
              <a:buFont typeface="Arial" panose="020B0604020202020204" pitchFamily="34" charset="0"/>
              <a:buChar char="•"/>
            </a:pPr>
            <a:r>
              <a:rPr lang="en-US" dirty="0"/>
              <a:t>Site design should reinforce the boundaries and rural nature of the industrial area.</a:t>
            </a:r>
          </a:p>
          <a:p>
            <a:endParaRPr lang="en-US" dirty="0"/>
          </a:p>
        </p:txBody>
      </p:sp>
      <p:sp>
        <p:nvSpPr>
          <p:cNvPr id="7" name="Title 6">
            <a:extLst>
              <a:ext uri="{FF2B5EF4-FFF2-40B4-BE49-F238E27FC236}">
                <a16:creationId xmlns:a16="http://schemas.microsoft.com/office/drawing/2014/main" id="{314F190F-A869-EF37-3BDC-C0D3BC8DD319}"/>
              </a:ext>
            </a:extLst>
          </p:cNvPr>
          <p:cNvSpPr>
            <a:spLocks noGrp="1"/>
          </p:cNvSpPr>
          <p:nvPr>
            <p:ph type="ctrTitle"/>
          </p:nvPr>
        </p:nvSpPr>
        <p:spPr>
          <a:xfrm>
            <a:off x="1176311" y="716558"/>
            <a:ext cx="7446320" cy="816863"/>
          </a:xfrm>
        </p:spPr>
        <p:txBody>
          <a:bodyPr/>
          <a:lstStyle/>
          <a:p>
            <a:r>
              <a:rPr lang="en-US" dirty="0"/>
              <a:t>Locational Criteria: RRI</a:t>
            </a:r>
          </a:p>
        </p:txBody>
      </p:sp>
    </p:spTree>
    <p:extLst>
      <p:ext uri="{BB962C8B-B14F-4D97-AF65-F5344CB8AC3E}">
        <p14:creationId xmlns:p14="http://schemas.microsoft.com/office/powerpoint/2010/main" val="1821870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77C91F-4B6F-33D5-A76D-77C415AD575F}"/>
              </a:ext>
            </a:extLst>
          </p:cNvPr>
          <p:cNvSpPr>
            <a:spLocks noGrp="1"/>
          </p:cNvSpPr>
          <p:nvPr>
            <p:ph type="body" sz="quarter" idx="15"/>
          </p:nvPr>
        </p:nvSpPr>
        <p:spPr>
          <a:xfrm>
            <a:off x="789187" y="5899151"/>
            <a:ext cx="3915160" cy="521198"/>
          </a:xfrm>
        </p:spPr>
        <p:txBody>
          <a:bodyPr>
            <a:normAutofit/>
          </a:bodyPr>
          <a:lstStyle/>
          <a:p>
            <a:r>
              <a:rPr lang="en-US" dirty="0"/>
              <a:t>Comprehensive Plan</a:t>
            </a:r>
          </a:p>
        </p:txBody>
      </p:sp>
      <p:pic>
        <p:nvPicPr>
          <p:cNvPr id="9" name="Picture Placeholder 8" descr="Trees in forest">
            <a:extLst>
              <a:ext uri="{FF2B5EF4-FFF2-40B4-BE49-F238E27FC236}">
                <a16:creationId xmlns:a16="http://schemas.microsoft.com/office/drawing/2014/main" id="{CF980E09-59F1-6AA1-A16A-2EC6588BA11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7281" r="37281"/>
          <a:stretch/>
        </p:blipFill>
        <p:spPr/>
      </p:pic>
      <p:sp>
        <p:nvSpPr>
          <p:cNvPr id="3" name="Content Placeholder 2">
            <a:extLst>
              <a:ext uri="{FF2B5EF4-FFF2-40B4-BE49-F238E27FC236}">
                <a16:creationId xmlns:a16="http://schemas.microsoft.com/office/drawing/2014/main" id="{00D6FFF8-6D59-B2B4-A42B-F528BB810C23}"/>
              </a:ext>
            </a:extLst>
          </p:cNvPr>
          <p:cNvSpPr>
            <a:spLocks noGrp="1"/>
          </p:cNvSpPr>
          <p:nvPr>
            <p:ph idx="1"/>
          </p:nvPr>
        </p:nvSpPr>
        <p:spPr>
          <a:xfrm>
            <a:off x="1760391" y="2026643"/>
            <a:ext cx="7570433" cy="3625897"/>
          </a:xfrm>
        </p:spPr>
        <p:txBody>
          <a:bodyPr>
            <a:normAutofit/>
          </a:bodyPr>
          <a:lstStyle/>
          <a:p>
            <a:pPr marR="0">
              <a:spcAft>
                <a:spcPts val="1000"/>
              </a:spcAft>
            </a:pPr>
            <a:r>
              <a:rPr lang="en-US" dirty="0"/>
              <a:t>Land Capability and Environmental Characteristics: Lands that are within the Black River Corridor, along the Nisqually Bluff or severely constrained by environmentally sensitive or hazardous areas. </a:t>
            </a:r>
          </a:p>
          <a:p>
            <a:pPr marR="0">
              <a:spcAft>
                <a:spcPts val="1000"/>
              </a:spcAft>
            </a:pPr>
            <a:r>
              <a:rPr lang="en-US" dirty="0"/>
              <a:t>Natural Resources: The area may contain forests, mineral deposits, critical areas and soils suitable for agriculture. </a:t>
            </a:r>
          </a:p>
        </p:txBody>
      </p:sp>
      <p:sp>
        <p:nvSpPr>
          <p:cNvPr id="7" name="Title 6">
            <a:extLst>
              <a:ext uri="{FF2B5EF4-FFF2-40B4-BE49-F238E27FC236}">
                <a16:creationId xmlns:a16="http://schemas.microsoft.com/office/drawing/2014/main" id="{314F190F-A869-EF37-3BDC-C0D3BC8DD319}"/>
              </a:ext>
            </a:extLst>
          </p:cNvPr>
          <p:cNvSpPr>
            <a:spLocks noGrp="1"/>
          </p:cNvSpPr>
          <p:nvPr>
            <p:ph type="ctrTitle"/>
          </p:nvPr>
        </p:nvSpPr>
        <p:spPr/>
        <p:txBody>
          <a:bodyPr/>
          <a:lstStyle/>
          <a:p>
            <a:r>
              <a:rPr lang="en-US" dirty="0"/>
              <a:t>Locational Criteria: R 1/20</a:t>
            </a:r>
          </a:p>
        </p:txBody>
      </p:sp>
    </p:spTree>
    <p:extLst>
      <p:ext uri="{BB962C8B-B14F-4D97-AF65-F5344CB8AC3E}">
        <p14:creationId xmlns:p14="http://schemas.microsoft.com/office/powerpoint/2010/main" val="993938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77C91F-4B6F-33D5-A76D-77C415AD575F}"/>
              </a:ext>
            </a:extLst>
          </p:cNvPr>
          <p:cNvSpPr>
            <a:spLocks noGrp="1"/>
          </p:cNvSpPr>
          <p:nvPr>
            <p:ph type="body" sz="quarter" idx="15"/>
          </p:nvPr>
        </p:nvSpPr>
        <p:spPr>
          <a:xfrm>
            <a:off x="789187" y="5899151"/>
            <a:ext cx="3915160" cy="521198"/>
          </a:xfrm>
        </p:spPr>
        <p:txBody>
          <a:bodyPr>
            <a:normAutofit/>
          </a:bodyPr>
          <a:lstStyle/>
          <a:p>
            <a:r>
              <a:rPr lang="en-US" dirty="0"/>
              <a:t>Comprehensive Plan</a:t>
            </a:r>
          </a:p>
        </p:txBody>
      </p:sp>
      <p:sp>
        <p:nvSpPr>
          <p:cNvPr id="3" name="Content Placeholder 2">
            <a:extLst>
              <a:ext uri="{FF2B5EF4-FFF2-40B4-BE49-F238E27FC236}">
                <a16:creationId xmlns:a16="http://schemas.microsoft.com/office/drawing/2014/main" id="{00D6FFF8-6D59-B2B4-A42B-F528BB810C23}"/>
              </a:ext>
            </a:extLst>
          </p:cNvPr>
          <p:cNvSpPr>
            <a:spLocks noGrp="1"/>
          </p:cNvSpPr>
          <p:nvPr>
            <p:ph idx="1"/>
          </p:nvPr>
        </p:nvSpPr>
        <p:spPr>
          <a:xfrm>
            <a:off x="1387642" y="1533421"/>
            <a:ext cx="9640078" cy="3625897"/>
          </a:xfrm>
        </p:spPr>
        <p:txBody>
          <a:bodyPr>
            <a:normAutofit lnSpcReduction="10000"/>
          </a:bodyPr>
          <a:lstStyle/>
          <a:p>
            <a:r>
              <a:rPr lang="en-US" dirty="0"/>
              <a:t>Public Services: Uses do not require provision of urban services or utilities. Area may be located along arterials, within areas containing pre-existing small-lot development, and/or relatively close to existing centers of employment and/or personal services. </a:t>
            </a:r>
          </a:p>
          <a:p>
            <a:r>
              <a:rPr lang="en-US" dirty="0"/>
              <a:t>Existing Land Uses: The land is comprised of parcels twenty acres or larger in size. Residences, agriculture, forestry, mineral extraction, open space, or undeveloped land may be present. </a:t>
            </a:r>
          </a:p>
        </p:txBody>
      </p:sp>
      <p:sp>
        <p:nvSpPr>
          <p:cNvPr id="7" name="Title 6">
            <a:extLst>
              <a:ext uri="{FF2B5EF4-FFF2-40B4-BE49-F238E27FC236}">
                <a16:creationId xmlns:a16="http://schemas.microsoft.com/office/drawing/2014/main" id="{314F190F-A869-EF37-3BDC-C0D3BC8DD319}"/>
              </a:ext>
            </a:extLst>
          </p:cNvPr>
          <p:cNvSpPr>
            <a:spLocks noGrp="1"/>
          </p:cNvSpPr>
          <p:nvPr>
            <p:ph type="ctrTitle"/>
          </p:nvPr>
        </p:nvSpPr>
        <p:spPr>
          <a:xfrm>
            <a:off x="1176311" y="716558"/>
            <a:ext cx="7446320" cy="816863"/>
          </a:xfrm>
        </p:spPr>
        <p:txBody>
          <a:bodyPr/>
          <a:lstStyle/>
          <a:p>
            <a:r>
              <a:rPr lang="en-US" dirty="0"/>
              <a:t>Locational Criteria: R 1/20</a:t>
            </a:r>
          </a:p>
        </p:txBody>
      </p:sp>
    </p:spTree>
    <p:extLst>
      <p:ext uri="{BB962C8B-B14F-4D97-AF65-F5344CB8AC3E}">
        <p14:creationId xmlns:p14="http://schemas.microsoft.com/office/powerpoint/2010/main" val="3613646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29EA6-5165-7169-8475-906BA58DE132}"/>
              </a:ext>
            </a:extLst>
          </p:cNvPr>
          <p:cNvSpPr>
            <a:spLocks noGrp="1"/>
          </p:cNvSpPr>
          <p:nvPr>
            <p:ph type="ctrTitle"/>
          </p:nvPr>
        </p:nvSpPr>
        <p:spPr/>
        <p:txBody>
          <a:bodyPr/>
          <a:lstStyle/>
          <a:p>
            <a:r>
              <a:rPr lang="en-US" dirty="0"/>
              <a:t>Review Timeline</a:t>
            </a:r>
          </a:p>
        </p:txBody>
      </p:sp>
      <p:pic>
        <p:nvPicPr>
          <p:cNvPr id="6" name="Picture Placeholder 5" descr="Close up of green clover">
            <a:extLst>
              <a:ext uri="{FF2B5EF4-FFF2-40B4-BE49-F238E27FC236}">
                <a16:creationId xmlns:a16="http://schemas.microsoft.com/office/drawing/2014/main" id="{D21B7BB7-9C48-078A-7DDD-4283939C3AA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4343" r="24343"/>
          <a:stretch/>
        </p:blipFill>
        <p:spPr/>
      </p:pic>
    </p:spTree>
    <p:extLst>
      <p:ext uri="{BB962C8B-B14F-4D97-AF65-F5344CB8AC3E}">
        <p14:creationId xmlns:p14="http://schemas.microsoft.com/office/powerpoint/2010/main" val="2005268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77C91F-4B6F-33D5-A76D-77C415AD575F}"/>
              </a:ext>
            </a:extLst>
          </p:cNvPr>
          <p:cNvSpPr>
            <a:spLocks noGrp="1"/>
          </p:cNvSpPr>
          <p:nvPr>
            <p:ph type="body" sz="quarter" idx="15"/>
          </p:nvPr>
        </p:nvSpPr>
        <p:spPr>
          <a:xfrm>
            <a:off x="789187" y="5899151"/>
            <a:ext cx="3915160" cy="521198"/>
          </a:xfrm>
        </p:spPr>
        <p:txBody>
          <a:bodyPr>
            <a:normAutofit/>
          </a:bodyPr>
          <a:lstStyle/>
          <a:p>
            <a:r>
              <a:rPr lang="en-US"/>
              <a:t>Review Timeline</a:t>
            </a:r>
            <a:endParaRPr lang="en-US" dirty="0"/>
          </a:p>
        </p:txBody>
      </p:sp>
      <p:sp>
        <p:nvSpPr>
          <p:cNvPr id="3" name="Content Placeholder 2">
            <a:extLst>
              <a:ext uri="{FF2B5EF4-FFF2-40B4-BE49-F238E27FC236}">
                <a16:creationId xmlns:a16="http://schemas.microsoft.com/office/drawing/2014/main" id="{00D6FFF8-6D59-B2B4-A42B-F528BB810C23}"/>
              </a:ext>
            </a:extLst>
          </p:cNvPr>
          <p:cNvSpPr>
            <a:spLocks noGrp="1"/>
          </p:cNvSpPr>
          <p:nvPr>
            <p:ph idx="1"/>
          </p:nvPr>
        </p:nvSpPr>
        <p:spPr>
          <a:xfrm>
            <a:off x="1387642" y="1533421"/>
            <a:ext cx="9640078" cy="3625897"/>
          </a:xfrm>
        </p:spPr>
        <p:txBody>
          <a:bodyPr>
            <a:normAutofit/>
          </a:bodyPr>
          <a:lstStyle/>
          <a:p>
            <a:r>
              <a:rPr lang="en-US" dirty="0"/>
              <a:t>Set a hearing date for 7/16, no additional study session</a:t>
            </a:r>
          </a:p>
          <a:p>
            <a:endParaRPr lang="en-US" dirty="0"/>
          </a:p>
        </p:txBody>
      </p:sp>
      <p:sp>
        <p:nvSpPr>
          <p:cNvPr id="7" name="Title 6">
            <a:extLst>
              <a:ext uri="{FF2B5EF4-FFF2-40B4-BE49-F238E27FC236}">
                <a16:creationId xmlns:a16="http://schemas.microsoft.com/office/drawing/2014/main" id="{314F190F-A869-EF37-3BDC-C0D3BC8DD319}"/>
              </a:ext>
            </a:extLst>
          </p:cNvPr>
          <p:cNvSpPr>
            <a:spLocks noGrp="1"/>
          </p:cNvSpPr>
          <p:nvPr>
            <p:ph type="ctrTitle"/>
          </p:nvPr>
        </p:nvSpPr>
        <p:spPr>
          <a:xfrm>
            <a:off x="1176311" y="716558"/>
            <a:ext cx="7446320" cy="816863"/>
          </a:xfrm>
        </p:spPr>
        <p:txBody>
          <a:bodyPr/>
          <a:lstStyle/>
          <a:p>
            <a:r>
              <a:rPr lang="en-US" dirty="0"/>
              <a:t>Option 1: </a:t>
            </a:r>
          </a:p>
        </p:txBody>
      </p:sp>
      <p:sp>
        <p:nvSpPr>
          <p:cNvPr id="2" name="Title 6">
            <a:extLst>
              <a:ext uri="{FF2B5EF4-FFF2-40B4-BE49-F238E27FC236}">
                <a16:creationId xmlns:a16="http://schemas.microsoft.com/office/drawing/2014/main" id="{78827C9E-FCE0-CDE6-C31E-C328FC911073}"/>
              </a:ext>
            </a:extLst>
          </p:cNvPr>
          <p:cNvSpPr txBox="1">
            <a:spLocks/>
          </p:cNvSpPr>
          <p:nvPr/>
        </p:nvSpPr>
        <p:spPr>
          <a:xfrm>
            <a:off x="1164280" y="2121075"/>
            <a:ext cx="7446320" cy="8168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2"/>
                </a:solidFill>
                <a:latin typeface="Figtree SemiBold" pitchFamily="2" charset="0"/>
                <a:ea typeface="+mj-ea"/>
                <a:cs typeface="+mj-cs"/>
              </a:defRPr>
            </a:lvl1pPr>
          </a:lstStyle>
          <a:p>
            <a:r>
              <a:rPr lang="en-US" dirty="0"/>
              <a:t>Option 2: </a:t>
            </a:r>
          </a:p>
        </p:txBody>
      </p:sp>
      <p:sp>
        <p:nvSpPr>
          <p:cNvPr id="5" name="Content Placeholder 2">
            <a:extLst>
              <a:ext uri="{FF2B5EF4-FFF2-40B4-BE49-F238E27FC236}">
                <a16:creationId xmlns:a16="http://schemas.microsoft.com/office/drawing/2014/main" id="{633AC74C-E380-3DA4-A9BE-060F14AE7387}"/>
              </a:ext>
            </a:extLst>
          </p:cNvPr>
          <p:cNvSpPr txBox="1">
            <a:spLocks/>
          </p:cNvSpPr>
          <p:nvPr/>
        </p:nvSpPr>
        <p:spPr>
          <a:xfrm>
            <a:off x="1387642" y="2937938"/>
            <a:ext cx="9640078" cy="36258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75000"/>
                    <a:lumOff val="25000"/>
                  </a:schemeClr>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Wait to set a hearing date, schedule a second study session for 6/18</a:t>
            </a:r>
          </a:p>
          <a:p>
            <a:endParaRPr lang="en-US" dirty="0"/>
          </a:p>
        </p:txBody>
      </p:sp>
    </p:spTree>
    <p:extLst>
      <p:ext uri="{BB962C8B-B14F-4D97-AF65-F5344CB8AC3E}">
        <p14:creationId xmlns:p14="http://schemas.microsoft.com/office/powerpoint/2010/main" val="96661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77C91F-4B6F-33D5-A76D-77C415AD575F}"/>
              </a:ext>
            </a:extLst>
          </p:cNvPr>
          <p:cNvSpPr>
            <a:spLocks noGrp="1"/>
          </p:cNvSpPr>
          <p:nvPr>
            <p:ph type="body" sz="quarter" idx="15"/>
          </p:nvPr>
        </p:nvSpPr>
        <p:spPr/>
        <p:txBody>
          <a:bodyPr/>
          <a:lstStyle/>
          <a:p>
            <a:r>
              <a:rPr lang="en-US" dirty="0"/>
              <a:t>Background</a:t>
            </a:r>
          </a:p>
        </p:txBody>
      </p:sp>
      <p:sp>
        <p:nvSpPr>
          <p:cNvPr id="5" name="Title 4">
            <a:extLst>
              <a:ext uri="{FF2B5EF4-FFF2-40B4-BE49-F238E27FC236}">
                <a16:creationId xmlns:a16="http://schemas.microsoft.com/office/drawing/2014/main" id="{BA2701B1-D294-9FCD-42ED-8C20F9277D73}"/>
              </a:ext>
            </a:extLst>
          </p:cNvPr>
          <p:cNvSpPr>
            <a:spLocks noGrp="1"/>
          </p:cNvSpPr>
          <p:nvPr>
            <p:ph type="ctrTitle"/>
          </p:nvPr>
        </p:nvSpPr>
        <p:spPr/>
        <p:txBody>
          <a:bodyPr/>
          <a:lstStyle/>
          <a:p>
            <a:r>
              <a:rPr lang="en-US" dirty="0"/>
              <a:t>Applicant Request</a:t>
            </a:r>
          </a:p>
        </p:txBody>
      </p:sp>
      <p:pic>
        <p:nvPicPr>
          <p:cNvPr id="9" name="Picture Placeholder 8" descr="Thick forest fog">
            <a:extLst>
              <a:ext uri="{FF2B5EF4-FFF2-40B4-BE49-F238E27FC236}">
                <a16:creationId xmlns:a16="http://schemas.microsoft.com/office/drawing/2014/main" id="{CF980E09-59F1-6AA1-A16A-2EC6588BA11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5961" r="35961"/>
          <a:stretch/>
        </p:blipFill>
        <p:spPr/>
      </p:pic>
      <p:sp>
        <p:nvSpPr>
          <p:cNvPr id="14" name="Content Placeholder 13">
            <a:extLst>
              <a:ext uri="{FF2B5EF4-FFF2-40B4-BE49-F238E27FC236}">
                <a16:creationId xmlns:a16="http://schemas.microsoft.com/office/drawing/2014/main" id="{451D723C-4695-85EF-E97F-7614B6EFA36C}"/>
              </a:ext>
            </a:extLst>
          </p:cNvPr>
          <p:cNvSpPr>
            <a:spLocks noGrp="1"/>
          </p:cNvSpPr>
          <p:nvPr>
            <p:ph idx="1"/>
          </p:nvPr>
        </p:nvSpPr>
        <p:spPr/>
        <p:txBody>
          <a:bodyPr/>
          <a:lstStyle/>
          <a:p>
            <a:pPr marL="457200" indent="-457200">
              <a:buFont typeface="Arial" panose="020B0604020202020204" pitchFamily="34" charset="0"/>
              <a:buChar char="•"/>
            </a:pPr>
            <a:r>
              <a:rPr lang="en-US" dirty="0"/>
              <a:t>Amend the Comprehensive Plan to rezone ~270 acres from R 1/20 to RRI</a:t>
            </a:r>
          </a:p>
          <a:p>
            <a:pPr marL="457200" indent="-457200">
              <a:buFont typeface="Arial" panose="020B0604020202020204" pitchFamily="34" charset="0"/>
              <a:buChar char="•"/>
            </a:pPr>
            <a:r>
              <a:rPr lang="en-US" dirty="0"/>
              <a:t>Current zone: rural residential and resource uses</a:t>
            </a:r>
          </a:p>
          <a:p>
            <a:pPr marL="457200" indent="-457200">
              <a:buFont typeface="Arial" panose="020B0604020202020204" pitchFamily="34" charset="0"/>
              <a:buChar char="•"/>
            </a:pPr>
            <a:r>
              <a:rPr lang="en-US" dirty="0"/>
              <a:t>Requested zone: industrial uses related to rural resources</a:t>
            </a:r>
          </a:p>
        </p:txBody>
      </p:sp>
    </p:spTree>
    <p:extLst>
      <p:ext uri="{BB962C8B-B14F-4D97-AF65-F5344CB8AC3E}">
        <p14:creationId xmlns:p14="http://schemas.microsoft.com/office/powerpoint/2010/main" val="2617538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AI-generated content may be incorrect.">
            <a:extLst>
              <a:ext uri="{FF2B5EF4-FFF2-40B4-BE49-F238E27FC236}">
                <a16:creationId xmlns:a16="http://schemas.microsoft.com/office/drawing/2014/main" id="{96EDC62A-D2A3-E881-7134-3736CAD57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7" name="Rectangle 6">
            <a:extLst>
              <a:ext uri="{FF2B5EF4-FFF2-40B4-BE49-F238E27FC236}">
                <a16:creationId xmlns:a16="http://schemas.microsoft.com/office/drawing/2014/main" id="{C126135C-99B4-5BE3-8CFF-E2132C135AA5}"/>
              </a:ext>
            </a:extLst>
          </p:cNvPr>
          <p:cNvSpPr/>
          <p:nvPr/>
        </p:nvSpPr>
        <p:spPr>
          <a:xfrm>
            <a:off x="10287000" y="-147320"/>
            <a:ext cx="2164080" cy="715264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75EB711-CEEE-A96C-14BF-FED137EEE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8023" y="5475554"/>
            <a:ext cx="1633977" cy="1189406"/>
          </a:xfrm>
          <a:prstGeom prst="rect">
            <a:avLst/>
          </a:prstGeom>
        </p:spPr>
      </p:pic>
    </p:spTree>
    <p:extLst>
      <p:ext uri="{BB962C8B-B14F-4D97-AF65-F5344CB8AC3E}">
        <p14:creationId xmlns:p14="http://schemas.microsoft.com/office/powerpoint/2010/main" val="1587928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A3958A-2CA3-CB07-E91B-AD8401D304D6}"/>
              </a:ext>
            </a:extLst>
          </p:cNvPr>
          <p:cNvSpPr>
            <a:spLocks noGrp="1"/>
          </p:cNvSpPr>
          <p:nvPr>
            <p:ph idx="1"/>
          </p:nvPr>
        </p:nvSpPr>
        <p:spPr>
          <a:xfrm>
            <a:off x="1164280" y="1939971"/>
            <a:ext cx="9559944" cy="3472898"/>
          </a:xfrm>
        </p:spPr>
        <p:txBody>
          <a:bodyPr>
            <a:normAutofit/>
          </a:bodyPr>
          <a:lstStyle/>
          <a:p>
            <a:pPr marL="457200" marR="0" lvl="0" indent="-457200">
              <a:spcAft>
                <a:spcPts val="0"/>
              </a:spcAft>
              <a:buFont typeface="Arial" panose="020B0604020202020204" pitchFamily="34" charset="0"/>
              <a:buChar char="•"/>
            </a:pPr>
            <a:r>
              <a:rPr lang="en-US" dirty="0"/>
              <a:t>West: Black River Refuge</a:t>
            </a:r>
          </a:p>
          <a:p>
            <a:pPr marL="457200" marR="0" lvl="0" indent="-457200">
              <a:spcAft>
                <a:spcPts val="0"/>
              </a:spcAft>
              <a:buFont typeface="Arial" panose="020B0604020202020204" pitchFamily="34" charset="0"/>
              <a:buChar char="•"/>
            </a:pPr>
            <a:r>
              <a:rPr lang="en-US" dirty="0"/>
              <a:t>Northeast: single-family residential, and one parcel to the east hosts an agriculture use.</a:t>
            </a:r>
          </a:p>
          <a:p>
            <a:pPr marL="457200" marR="0" lvl="0" indent="-457200">
              <a:spcAft>
                <a:spcPts val="1000"/>
              </a:spcAft>
              <a:buFont typeface="Arial" panose="020B0604020202020204" pitchFamily="34" charset="0"/>
              <a:buChar char="•"/>
            </a:pPr>
            <a:r>
              <a:rPr lang="en-US" dirty="0"/>
              <a:t>The remaining parcels to the southeast and south are undeveloped. </a:t>
            </a:r>
          </a:p>
          <a:p>
            <a:endParaRPr lang="en-US" dirty="0"/>
          </a:p>
        </p:txBody>
      </p:sp>
      <p:sp>
        <p:nvSpPr>
          <p:cNvPr id="3" name="Text Placeholder 2">
            <a:extLst>
              <a:ext uri="{FF2B5EF4-FFF2-40B4-BE49-F238E27FC236}">
                <a16:creationId xmlns:a16="http://schemas.microsoft.com/office/drawing/2014/main" id="{F77A2C0F-20AE-F6B1-8D15-9B38C713E9F5}"/>
              </a:ext>
            </a:extLst>
          </p:cNvPr>
          <p:cNvSpPr>
            <a:spLocks noGrp="1"/>
          </p:cNvSpPr>
          <p:nvPr>
            <p:ph type="body" sz="quarter" idx="15"/>
          </p:nvPr>
        </p:nvSpPr>
        <p:spPr/>
        <p:txBody>
          <a:bodyPr/>
          <a:lstStyle/>
          <a:p>
            <a:r>
              <a:rPr lang="en-US" dirty="0"/>
              <a:t>Background</a:t>
            </a:r>
          </a:p>
        </p:txBody>
      </p:sp>
      <p:sp>
        <p:nvSpPr>
          <p:cNvPr id="4" name="Title 3">
            <a:extLst>
              <a:ext uri="{FF2B5EF4-FFF2-40B4-BE49-F238E27FC236}">
                <a16:creationId xmlns:a16="http://schemas.microsoft.com/office/drawing/2014/main" id="{50714279-3F72-1FE4-8DAD-90CF586F07AF}"/>
              </a:ext>
            </a:extLst>
          </p:cNvPr>
          <p:cNvSpPr>
            <a:spLocks noGrp="1"/>
          </p:cNvSpPr>
          <p:nvPr>
            <p:ph type="ctrTitle"/>
          </p:nvPr>
        </p:nvSpPr>
        <p:spPr>
          <a:xfrm>
            <a:off x="1164279" y="963169"/>
            <a:ext cx="8629425" cy="816863"/>
          </a:xfrm>
        </p:spPr>
        <p:txBody>
          <a:bodyPr>
            <a:normAutofit/>
          </a:bodyPr>
          <a:lstStyle/>
          <a:p>
            <a:r>
              <a:rPr lang="en-US" dirty="0"/>
              <a:t>Surrounding Areas and Existing Uses</a:t>
            </a:r>
          </a:p>
        </p:txBody>
      </p:sp>
    </p:spTree>
    <p:extLst>
      <p:ext uri="{BB962C8B-B14F-4D97-AF65-F5344CB8AC3E}">
        <p14:creationId xmlns:p14="http://schemas.microsoft.com/office/powerpoint/2010/main" val="4294770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26135C-99B4-5BE3-8CFF-E2132C135AA5}"/>
              </a:ext>
            </a:extLst>
          </p:cNvPr>
          <p:cNvSpPr/>
          <p:nvPr/>
        </p:nvSpPr>
        <p:spPr>
          <a:xfrm>
            <a:off x="10287000" y="-147320"/>
            <a:ext cx="2164080" cy="715264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75EB711-CEEE-A96C-14BF-FED137EEE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8023" y="5475554"/>
            <a:ext cx="1633977" cy="1189406"/>
          </a:xfrm>
          <a:prstGeom prst="rect">
            <a:avLst/>
          </a:prstGeom>
        </p:spPr>
      </p:pic>
      <p:pic>
        <p:nvPicPr>
          <p:cNvPr id="2" name="Picture 1">
            <a:extLst>
              <a:ext uri="{FF2B5EF4-FFF2-40B4-BE49-F238E27FC236}">
                <a16:creationId xmlns:a16="http://schemas.microsoft.com/office/drawing/2014/main" id="{BD917E59-A796-8E47-AADC-7BC4D549C681}"/>
              </a:ext>
            </a:extLst>
          </p:cNvPr>
          <p:cNvPicPr>
            <a:picLocks noChangeAspect="1"/>
          </p:cNvPicPr>
          <p:nvPr/>
        </p:nvPicPr>
        <p:blipFill>
          <a:blip r:embed="rId4">
            <a:extLst>
              <a:ext uri="{28A0092B-C50C-407E-A947-70E740481C1C}">
                <a14:useLocalDpi xmlns:a14="http://schemas.microsoft.com/office/drawing/2010/main" val="0"/>
              </a:ext>
            </a:extLst>
          </a:blip>
          <a:srcRect t="1150" b="1150"/>
          <a:stretch>
            <a:fillRect/>
          </a:stretch>
        </p:blipFill>
        <p:spPr bwMode="auto">
          <a:xfrm>
            <a:off x="203300" y="262263"/>
            <a:ext cx="9919109" cy="63334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0105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29EA6-5165-7169-8475-906BA58DE132}"/>
              </a:ext>
            </a:extLst>
          </p:cNvPr>
          <p:cNvSpPr>
            <a:spLocks noGrp="1"/>
          </p:cNvSpPr>
          <p:nvPr>
            <p:ph type="ctrTitle"/>
          </p:nvPr>
        </p:nvSpPr>
        <p:spPr/>
        <p:txBody>
          <a:bodyPr/>
          <a:lstStyle/>
          <a:p>
            <a:r>
              <a:rPr lang="en-US" dirty="0"/>
              <a:t>Site Analysis</a:t>
            </a:r>
          </a:p>
        </p:txBody>
      </p:sp>
      <p:pic>
        <p:nvPicPr>
          <p:cNvPr id="6" name="Picture Placeholder 5" descr="Roads running through forest">
            <a:extLst>
              <a:ext uri="{FF2B5EF4-FFF2-40B4-BE49-F238E27FC236}">
                <a16:creationId xmlns:a16="http://schemas.microsoft.com/office/drawing/2014/main" id="{D21B7BB7-9C48-078A-7DDD-4283939C3AA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090" r="19090"/>
          <a:stretch/>
        </p:blipFill>
        <p:spPr/>
      </p:pic>
    </p:spTree>
    <p:extLst>
      <p:ext uri="{BB962C8B-B14F-4D97-AF65-F5344CB8AC3E}">
        <p14:creationId xmlns:p14="http://schemas.microsoft.com/office/powerpoint/2010/main" val="4164435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77C91F-4B6F-33D5-A76D-77C415AD575F}"/>
              </a:ext>
            </a:extLst>
          </p:cNvPr>
          <p:cNvSpPr>
            <a:spLocks noGrp="1"/>
          </p:cNvSpPr>
          <p:nvPr>
            <p:ph type="body" sz="quarter" idx="15"/>
          </p:nvPr>
        </p:nvSpPr>
        <p:spPr/>
        <p:txBody>
          <a:bodyPr/>
          <a:lstStyle/>
          <a:p>
            <a:r>
              <a:rPr lang="en-US" dirty="0"/>
              <a:t>Site Analysis</a:t>
            </a:r>
          </a:p>
        </p:txBody>
      </p:sp>
      <p:sp>
        <p:nvSpPr>
          <p:cNvPr id="5" name="Title 4">
            <a:extLst>
              <a:ext uri="{FF2B5EF4-FFF2-40B4-BE49-F238E27FC236}">
                <a16:creationId xmlns:a16="http://schemas.microsoft.com/office/drawing/2014/main" id="{BA2701B1-D294-9FCD-42ED-8C20F9277D73}"/>
              </a:ext>
            </a:extLst>
          </p:cNvPr>
          <p:cNvSpPr>
            <a:spLocks noGrp="1"/>
          </p:cNvSpPr>
          <p:nvPr>
            <p:ph type="ctrTitle"/>
          </p:nvPr>
        </p:nvSpPr>
        <p:spPr/>
        <p:txBody>
          <a:bodyPr/>
          <a:lstStyle/>
          <a:p>
            <a:r>
              <a:rPr lang="en-US" dirty="0"/>
              <a:t>Access</a:t>
            </a:r>
          </a:p>
        </p:txBody>
      </p:sp>
      <p:pic>
        <p:nvPicPr>
          <p:cNvPr id="9" name="Picture Placeholder 8" descr="Road in forest">
            <a:extLst>
              <a:ext uri="{FF2B5EF4-FFF2-40B4-BE49-F238E27FC236}">
                <a16:creationId xmlns:a16="http://schemas.microsoft.com/office/drawing/2014/main" id="{CF980E09-59F1-6AA1-A16A-2EC6588BA11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5973" r="35973"/>
          <a:stretch/>
        </p:blipFill>
        <p:spPr/>
      </p:pic>
      <p:sp>
        <p:nvSpPr>
          <p:cNvPr id="14" name="Content Placeholder 13">
            <a:extLst>
              <a:ext uri="{FF2B5EF4-FFF2-40B4-BE49-F238E27FC236}">
                <a16:creationId xmlns:a16="http://schemas.microsoft.com/office/drawing/2014/main" id="{451D723C-4695-85EF-E97F-7614B6EFA36C}"/>
              </a:ext>
            </a:extLst>
          </p:cNvPr>
          <p:cNvSpPr>
            <a:spLocks noGrp="1"/>
          </p:cNvSpPr>
          <p:nvPr>
            <p:ph idx="1"/>
          </p:nvPr>
        </p:nvSpPr>
        <p:spPr/>
        <p:txBody>
          <a:bodyPr/>
          <a:lstStyle/>
          <a:p>
            <a:pPr marL="457200" indent="-457200">
              <a:buFont typeface="Arial" panose="020B0604020202020204" pitchFamily="34" charset="0"/>
              <a:buChar char="•"/>
            </a:pPr>
            <a:r>
              <a:rPr lang="en-US" dirty="0"/>
              <a:t>Site is accessed via a private driveway that connects to Littlerock Road</a:t>
            </a:r>
          </a:p>
          <a:p>
            <a:pPr marL="457200" indent="-457200">
              <a:buFont typeface="Arial" panose="020B0604020202020204" pitchFamily="34" charset="0"/>
              <a:buChar char="•"/>
            </a:pPr>
            <a:r>
              <a:rPr lang="en-US" dirty="0"/>
              <a:t>Open house: neighborhood residents expressed concern about the use of 88</a:t>
            </a:r>
            <a:r>
              <a:rPr lang="en-US" baseline="30000" dirty="0"/>
              <a:t>th</a:t>
            </a:r>
            <a:r>
              <a:rPr lang="en-US" dirty="0"/>
              <a:t> Ave SW</a:t>
            </a:r>
          </a:p>
          <a:p>
            <a:pPr marL="1143000" lvl="1" indent="-457200"/>
            <a:r>
              <a:rPr lang="en-US" dirty="0"/>
              <a:t>Use of 88</a:t>
            </a:r>
            <a:r>
              <a:rPr lang="en-US" baseline="30000" dirty="0"/>
              <a:t>th</a:t>
            </a:r>
            <a:r>
              <a:rPr lang="en-US" dirty="0"/>
              <a:t> Ave SW is not approved for the current use</a:t>
            </a:r>
          </a:p>
        </p:txBody>
      </p:sp>
    </p:spTree>
    <p:extLst>
      <p:ext uri="{BB962C8B-B14F-4D97-AF65-F5344CB8AC3E}">
        <p14:creationId xmlns:p14="http://schemas.microsoft.com/office/powerpoint/2010/main" val="1038340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A3958A-2CA3-CB07-E91B-AD8401D304D6}"/>
              </a:ext>
            </a:extLst>
          </p:cNvPr>
          <p:cNvSpPr>
            <a:spLocks noGrp="1"/>
          </p:cNvSpPr>
          <p:nvPr>
            <p:ph idx="1"/>
          </p:nvPr>
        </p:nvSpPr>
        <p:spPr>
          <a:xfrm>
            <a:off x="1164280" y="1939971"/>
            <a:ext cx="9559944" cy="3472898"/>
          </a:xfrm>
        </p:spPr>
        <p:txBody>
          <a:bodyPr>
            <a:normAutofit/>
          </a:bodyPr>
          <a:lstStyle/>
          <a:p>
            <a:pPr marL="457200" marR="0" indent="-457200">
              <a:spcBef>
                <a:spcPts val="0"/>
              </a:spcBef>
              <a:spcAft>
                <a:spcPts val="1000"/>
              </a:spcAft>
              <a:buFont typeface="Arial" panose="020B0604020202020204" pitchFamily="34" charset="0"/>
              <a:buChar char="•"/>
            </a:pPr>
            <a:r>
              <a:rPr lang="en-US" sz="2800" dirty="0">
                <a:effectLst/>
                <a:latin typeface="Segoe UI" panose="020B0502040204020203" pitchFamily="34" charset="0"/>
                <a:ea typeface="Calibri" panose="020F0502020204030204" pitchFamily="34" charset="0"/>
              </a:rPr>
              <a:t>The site is not part of a Thurston County water or sewer ULID.</a:t>
            </a:r>
            <a:r>
              <a:rPr lang="en-US" sz="1400" dirty="0">
                <a:effectLst/>
                <a:latin typeface="Times New Roman" panose="02020603050405020304" pitchFamily="18" charset="0"/>
                <a:ea typeface="Calibri" panose="020F0502020204030204" pitchFamily="34" charset="0"/>
              </a:rPr>
              <a:t>  </a:t>
            </a:r>
            <a:r>
              <a:rPr lang="en-US" sz="2800" dirty="0">
                <a:effectLst/>
                <a:latin typeface="Segoe UI" panose="020B0502040204020203" pitchFamily="34" charset="0"/>
                <a:ea typeface="Calibri" panose="020F0502020204030204" pitchFamily="34" charset="0"/>
              </a:rPr>
              <a:t> </a:t>
            </a:r>
          </a:p>
          <a:p>
            <a:pPr marL="457200" marR="0" indent="-457200">
              <a:spcBef>
                <a:spcPts val="0"/>
              </a:spcBef>
              <a:spcAft>
                <a:spcPts val="1000"/>
              </a:spcAft>
              <a:buFont typeface="Arial" panose="020B0604020202020204" pitchFamily="34" charset="0"/>
              <a:buChar char="•"/>
            </a:pPr>
            <a:r>
              <a:rPr lang="en-US" sz="2800" dirty="0">
                <a:effectLst/>
                <a:latin typeface="Segoe UI" panose="020B0502040204020203" pitchFamily="34" charset="0"/>
                <a:ea typeface="Calibri" panose="020F0502020204030204" pitchFamily="34" charset="0"/>
              </a:rPr>
              <a:t>According to a Hearing Examiner’s decision from April of 2018, the site is served by an on-site septic system and utilizes groundwater under Water Right G2-30523.</a:t>
            </a:r>
            <a:r>
              <a:rPr lang="en-US" dirty="0">
                <a:effectLst/>
              </a:rPr>
              <a:t> </a:t>
            </a:r>
            <a:endParaRPr lang="en-US" dirty="0"/>
          </a:p>
        </p:txBody>
      </p:sp>
      <p:sp>
        <p:nvSpPr>
          <p:cNvPr id="3" name="Text Placeholder 2">
            <a:extLst>
              <a:ext uri="{FF2B5EF4-FFF2-40B4-BE49-F238E27FC236}">
                <a16:creationId xmlns:a16="http://schemas.microsoft.com/office/drawing/2014/main" id="{F77A2C0F-20AE-F6B1-8D15-9B38C713E9F5}"/>
              </a:ext>
            </a:extLst>
          </p:cNvPr>
          <p:cNvSpPr>
            <a:spLocks noGrp="1"/>
          </p:cNvSpPr>
          <p:nvPr>
            <p:ph type="body" sz="quarter" idx="15"/>
          </p:nvPr>
        </p:nvSpPr>
        <p:spPr/>
        <p:txBody>
          <a:bodyPr/>
          <a:lstStyle/>
          <a:p>
            <a:r>
              <a:rPr lang="en-US" dirty="0"/>
              <a:t>Site Analysis</a:t>
            </a:r>
          </a:p>
        </p:txBody>
      </p:sp>
      <p:sp>
        <p:nvSpPr>
          <p:cNvPr id="4" name="Title 3">
            <a:extLst>
              <a:ext uri="{FF2B5EF4-FFF2-40B4-BE49-F238E27FC236}">
                <a16:creationId xmlns:a16="http://schemas.microsoft.com/office/drawing/2014/main" id="{50714279-3F72-1FE4-8DAD-90CF586F07AF}"/>
              </a:ext>
            </a:extLst>
          </p:cNvPr>
          <p:cNvSpPr>
            <a:spLocks noGrp="1"/>
          </p:cNvSpPr>
          <p:nvPr>
            <p:ph type="ctrTitle"/>
          </p:nvPr>
        </p:nvSpPr>
        <p:spPr>
          <a:xfrm>
            <a:off x="1164279" y="963169"/>
            <a:ext cx="8629425" cy="816863"/>
          </a:xfrm>
        </p:spPr>
        <p:txBody>
          <a:bodyPr>
            <a:normAutofit/>
          </a:bodyPr>
          <a:lstStyle/>
          <a:p>
            <a:r>
              <a:rPr lang="en-US" dirty="0"/>
              <a:t>Utilities</a:t>
            </a:r>
          </a:p>
        </p:txBody>
      </p:sp>
    </p:spTree>
    <p:extLst>
      <p:ext uri="{BB962C8B-B14F-4D97-AF65-F5344CB8AC3E}">
        <p14:creationId xmlns:p14="http://schemas.microsoft.com/office/powerpoint/2010/main" val="3361696216"/>
      </p:ext>
    </p:extLst>
  </p:cSld>
  <p:clrMapOvr>
    <a:masterClrMapping/>
  </p:clrMapOvr>
</p:sld>
</file>

<file path=ppt/theme/theme1.xml><?xml version="1.0" encoding="utf-8"?>
<a:theme xmlns:a="http://schemas.openxmlformats.org/drawingml/2006/main" name="Office Theme">
  <a:themeElements>
    <a:clrScheme name="CPED Brand">
      <a:dk1>
        <a:sysClr val="windowText" lastClr="000000"/>
      </a:dk1>
      <a:lt1>
        <a:sysClr val="window" lastClr="FFFFFF"/>
      </a:lt1>
      <a:dk2>
        <a:srgbClr val="0E2841"/>
      </a:dk2>
      <a:lt2>
        <a:srgbClr val="E8E8E8"/>
      </a:lt2>
      <a:accent1>
        <a:srgbClr val="363A68"/>
      </a:accent1>
      <a:accent2>
        <a:srgbClr val="146067"/>
      </a:accent2>
      <a:accent3>
        <a:srgbClr val="5BC3BF"/>
      </a:accent3>
      <a:accent4>
        <a:srgbClr val="A26628"/>
      </a:accent4>
      <a:accent5>
        <a:srgbClr val="EBCCA2"/>
      </a:accent5>
      <a:accent6>
        <a:srgbClr val="465F49"/>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9638ECA6-8364-48E6-BADF-9DC3A74F159A}" vid="{2233F0D9-4675-4DF9-9E3C-41A486E1D3F6}"/>
    </a:ext>
  </a:extLst>
</a:theme>
</file>

<file path=ppt/theme/theme2.xml><?xml version="1.0" encoding="utf-8"?>
<a:theme xmlns:a="http://schemas.openxmlformats.org/drawingml/2006/main" name="Custom Design">
  <a:themeElements>
    <a:clrScheme name="CPED Brand">
      <a:dk1>
        <a:sysClr val="windowText" lastClr="000000"/>
      </a:dk1>
      <a:lt1>
        <a:sysClr val="window" lastClr="FFFFFF"/>
      </a:lt1>
      <a:dk2>
        <a:srgbClr val="0E2841"/>
      </a:dk2>
      <a:lt2>
        <a:srgbClr val="E8E8E8"/>
      </a:lt2>
      <a:accent1>
        <a:srgbClr val="363A68"/>
      </a:accent1>
      <a:accent2>
        <a:srgbClr val="146067"/>
      </a:accent2>
      <a:accent3>
        <a:srgbClr val="5BC3BF"/>
      </a:accent3>
      <a:accent4>
        <a:srgbClr val="A26628"/>
      </a:accent4>
      <a:accent5>
        <a:srgbClr val="EBCCA2"/>
      </a:accent5>
      <a:accent6>
        <a:srgbClr val="465F49"/>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9638ECA6-8364-48E6-BADF-9DC3A74F159A}" vid="{44DBBA00-3564-4EC8-8502-C7AE19DFB8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CPED PPT Template New Branding</Template>
  <TotalTime>6</TotalTime>
  <Words>2754</Words>
  <Application>Microsoft Office PowerPoint</Application>
  <PresentationFormat>Widescreen</PresentationFormat>
  <Paragraphs>201</Paragraphs>
  <Slides>27</Slides>
  <Notes>21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Aptos</vt:lpstr>
      <vt:lpstr>Arial</vt:lpstr>
      <vt:lpstr>Calibri</vt:lpstr>
      <vt:lpstr>Figtree</vt:lpstr>
      <vt:lpstr>Figtree Light</vt:lpstr>
      <vt:lpstr>Figtree Medium</vt:lpstr>
      <vt:lpstr>Figtree SemiBold</vt:lpstr>
      <vt:lpstr>Segoe UI</vt:lpstr>
      <vt:lpstr>Symbol</vt:lpstr>
      <vt:lpstr>Tahoma</vt:lpstr>
      <vt:lpstr>Times New Roman</vt:lpstr>
      <vt:lpstr>Office Theme</vt:lpstr>
      <vt:lpstr>Custom Design</vt:lpstr>
      <vt:lpstr>PowerPoint Presentation</vt:lpstr>
      <vt:lpstr>Background</vt:lpstr>
      <vt:lpstr>Applicant Request</vt:lpstr>
      <vt:lpstr>PowerPoint Presentation</vt:lpstr>
      <vt:lpstr>Surrounding Areas and Existing Uses</vt:lpstr>
      <vt:lpstr>PowerPoint Presentation</vt:lpstr>
      <vt:lpstr>Site Analysis</vt:lpstr>
      <vt:lpstr>Access</vt:lpstr>
      <vt:lpstr>Utilities</vt:lpstr>
      <vt:lpstr>Environment</vt:lpstr>
      <vt:lpstr>SEPA</vt:lpstr>
      <vt:lpstr>Public Engagement</vt:lpstr>
      <vt:lpstr>Thurston County Code and Zoning</vt:lpstr>
      <vt:lpstr>R 1/20 Purpose</vt:lpstr>
      <vt:lpstr>R 1/20 Allowed Uses</vt:lpstr>
      <vt:lpstr>RRI Purpose</vt:lpstr>
      <vt:lpstr>RRI Allowed Uses</vt:lpstr>
      <vt:lpstr>RRI: Additional Uses</vt:lpstr>
      <vt:lpstr>Comprehensive Plan</vt:lpstr>
      <vt:lpstr>Locational Criteria: RRI</vt:lpstr>
      <vt:lpstr>Locational Criteria: RRI</vt:lpstr>
      <vt:lpstr>Locational Criteria: RRI</vt:lpstr>
      <vt:lpstr>Locational Criteria: RRI</vt:lpstr>
      <vt:lpstr>Locational Criteria: R 1/20</vt:lpstr>
      <vt:lpstr>Locational Criteria: R 1/20</vt:lpstr>
      <vt:lpstr>Review Timeline</vt:lpstr>
      <vt:lpstr>Option 1: </vt:lpstr>
    </vt:vector>
  </TitlesOfParts>
  <Company>Thurston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Lara Tukarski</dc:creator>
  <cp:lastModifiedBy>Claire Swearingen</cp:lastModifiedBy>
  <cp:revision>4</cp:revision>
  <dcterms:created xsi:type="dcterms:W3CDTF">2025-05-06T18:18:55Z</dcterms:created>
  <dcterms:modified xsi:type="dcterms:W3CDTF">2025-06-03T20:49:49Z</dcterms:modified>
</cp:coreProperties>
</file>