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18"/>
  </p:notesMasterIdLst>
  <p:sldIdLst>
    <p:sldId id="256" r:id="rId6"/>
    <p:sldId id="265" r:id="rId7"/>
    <p:sldId id="259" r:id="rId8"/>
    <p:sldId id="286" r:id="rId9"/>
    <p:sldId id="266" r:id="rId10"/>
    <p:sldId id="284" r:id="rId11"/>
    <p:sldId id="287" r:id="rId12"/>
    <p:sldId id="276" r:id="rId13"/>
    <p:sldId id="268" r:id="rId14"/>
    <p:sldId id="280" r:id="rId15"/>
    <p:sldId id="285"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BCF3C-3089-731E-235C-4787309F8915}" name="Lara Tukarski" initials="LT" userId="S::lara.tukarski@co.thurston.wa.us::01320660-e742-4d9a-97c6-65abac80f446" providerId="AD"/>
  <p188:author id="{3228494B-3519-3837-ECA0-3DA46D0D413E}" name="Andrew Deffobis" initials="AD" userId="S::deffoba@co.thurston.wa.us::ae654e70-6e0b-457a-987a-0d0345f0b00a" providerId="AD"/>
  <p188:author id="{9B73307E-8E85-B4D7-BD06-96F6E8D540B3}" name="Claire Swearingen" initials="CS" userId="S::claire.swearingen@co.thurston.wa.us::fef25060-8156-43c6-8f23-5266c265601f" providerId="AD"/>
  <p188:author id="{35CE7B84-E52F-A4F4-F3F8-FF1F5A1E5634}" name="Ashley Arai" initials="AA" userId="S::ashley.arai@co.thurston.wa.us::7291e7db-28dd-4324-8552-fbf426f0a0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2617"/>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5DBA3-3591-4D2B-1CDA-7FC3B30F70A9}" v="918" dt="2026-01-28T22:52:47.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8A5A4-1CD5-4C39-A7CB-AB27806042CC}"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8C60A-4A56-488F-A3BF-D5182D9FAB82}" type="slidenum">
              <a:rPr lang="en-US" smtClean="0"/>
              <a:t>‹#›</a:t>
            </a:fld>
            <a:endParaRPr lang="en-US"/>
          </a:p>
        </p:txBody>
      </p:sp>
    </p:spTree>
    <p:extLst>
      <p:ext uri="{BB962C8B-B14F-4D97-AF65-F5344CB8AC3E}">
        <p14:creationId xmlns:p14="http://schemas.microsoft.com/office/powerpoint/2010/main" val="199195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FF"/>
                </a:highlight>
              </a:rPr>
              <a:t>Critical aquifer recharge areas (CARAs) are parts of the environment where soil conditions and other factors help surface waters to infiltrate into groundwater. Because water can infiltrate into the ground easily in these areas, they are important for replenishing groundwater resources, but are also susceptible to contamination. The most sensitive CARAs include areas with very coarse soil types, which allow for quick infiltration with little filtering of contaminants, and areas near wellheads, called wellhead protection areas.</a:t>
            </a:r>
            <a:endParaRPr lang="en-US"/>
          </a:p>
        </p:txBody>
      </p:sp>
      <p:sp>
        <p:nvSpPr>
          <p:cNvPr id="4" name="Slide Number Placeholder 3"/>
          <p:cNvSpPr>
            <a:spLocks noGrp="1"/>
          </p:cNvSpPr>
          <p:nvPr>
            <p:ph type="sldNum" sz="quarter" idx="5"/>
          </p:nvPr>
        </p:nvSpPr>
        <p:spPr/>
        <p:txBody>
          <a:bodyPr/>
          <a:lstStyle/>
          <a:p>
            <a:fld id="{8E48C60A-4A56-488F-A3BF-D5182D9FAB82}" type="slidenum">
              <a:rPr lang="en-US" smtClean="0"/>
              <a:t>3</a:t>
            </a:fld>
            <a:endParaRPr lang="en-US"/>
          </a:p>
        </p:txBody>
      </p:sp>
    </p:spTree>
    <p:extLst>
      <p:ext uri="{BB962C8B-B14F-4D97-AF65-F5344CB8AC3E}">
        <p14:creationId xmlns:p14="http://schemas.microsoft.com/office/powerpoint/2010/main" val="356625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DD2E-E321-97C3-5E26-812FACB86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3B0B4-92D2-C9B9-E538-8A685F0F4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587025-3FBF-3F38-6ACF-7050F5D9AF14}"/>
              </a:ext>
            </a:extLst>
          </p:cNvPr>
          <p:cNvSpPr>
            <a:spLocks noGrp="1"/>
          </p:cNvSpPr>
          <p:nvPr>
            <p:ph type="body" idx="1"/>
          </p:nvPr>
        </p:nvSpPr>
        <p:spPr/>
        <p:txBody>
          <a:bodyPr/>
          <a:lstStyle/>
          <a:p>
            <a:r>
              <a:rPr lang="en-US">
                <a:highlight>
                  <a:srgbClr val="FFFFFF"/>
                </a:highlight>
              </a:rPr>
              <a:t>Protecting groundwater involves understanding the locations and characteristics of aquifers and water quality threats, planning for implementation of protective rules, and monitoring for contamination and other risks. Protecting CARAs ensures that Thurston County has clean water for drinking, and helps support other important habitat like streams, rivers, and lakes. </a:t>
            </a:r>
          </a:p>
          <a:p>
            <a:endParaRPr lang="en-US">
              <a:highlight>
                <a:srgbClr val="FFFFFF"/>
              </a:highlight>
              <a:latin typeface="Aptos"/>
              <a:ea typeface="Calibri"/>
              <a:cs typeface="Calibri"/>
            </a:endParaRPr>
          </a:p>
          <a:p>
            <a:r>
              <a:rPr lang="en-US">
                <a:latin typeface="Aptos"/>
                <a:ea typeface="Calibri"/>
                <a:cs typeface="Calibri"/>
              </a:rPr>
              <a:t>Pierce County doesn't use classifications but instead refers to specific mapped features and wellhead protection areas, Skagit and Kitsap only use two classifications (Skagit includes seawater infiltration areas), Snohomish designates sole source aquifers and </a:t>
            </a:r>
            <a:r>
              <a:rPr lang="en-US" err="1">
                <a:latin typeface="Aptos"/>
                <a:ea typeface="Calibri"/>
                <a:cs typeface="Calibri"/>
              </a:rPr>
              <a:t>and</a:t>
            </a:r>
            <a:r>
              <a:rPr lang="en-US">
                <a:latin typeface="Aptos"/>
                <a:ea typeface="Calibri"/>
                <a:cs typeface="Calibri"/>
              </a:rPr>
              <a:t> </a:t>
            </a:r>
            <a:r>
              <a:rPr lang="en-US" err="1">
                <a:latin typeface="Aptos"/>
                <a:ea typeface="Calibri"/>
                <a:cs typeface="Calibri"/>
              </a:rPr>
              <a:t>wellheald</a:t>
            </a:r>
            <a:r>
              <a:rPr lang="en-US">
                <a:latin typeface="Aptos"/>
                <a:ea typeface="Calibri"/>
                <a:cs typeface="Calibri"/>
              </a:rPr>
              <a:t> protection areas in addition to three levels of CARA sensitivity based on aquifer depth. </a:t>
            </a:r>
            <a:endParaRPr lang="en-US"/>
          </a:p>
        </p:txBody>
      </p:sp>
      <p:sp>
        <p:nvSpPr>
          <p:cNvPr id="4" name="Slide Number Placeholder 3">
            <a:extLst>
              <a:ext uri="{FF2B5EF4-FFF2-40B4-BE49-F238E27FC236}">
                <a16:creationId xmlns:a16="http://schemas.microsoft.com/office/drawing/2014/main" id="{89E7C9D8-BD75-4E5B-5557-9492CBE0CB14}"/>
              </a:ext>
            </a:extLst>
          </p:cNvPr>
          <p:cNvSpPr>
            <a:spLocks noGrp="1"/>
          </p:cNvSpPr>
          <p:nvPr>
            <p:ph type="sldNum" sz="quarter" idx="5"/>
          </p:nvPr>
        </p:nvSpPr>
        <p:spPr/>
        <p:txBody>
          <a:bodyPr/>
          <a:lstStyle/>
          <a:p>
            <a:fld id="{8E48C60A-4A56-488F-A3BF-D5182D9FAB82}" type="slidenum">
              <a:rPr lang="en-US" smtClean="0"/>
              <a:t>4</a:t>
            </a:fld>
            <a:endParaRPr lang="en-US"/>
          </a:p>
        </p:txBody>
      </p:sp>
    </p:spTree>
    <p:extLst>
      <p:ext uri="{BB962C8B-B14F-4D97-AF65-F5344CB8AC3E}">
        <p14:creationId xmlns:p14="http://schemas.microsoft.com/office/powerpoint/2010/main" val="71231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ndParaRPr>
          </a:p>
          <a:p>
            <a:r>
              <a:rPr lang="en-US">
                <a:highlight>
                  <a:srgbClr val="FFFFFF"/>
                </a:highlight>
              </a:rPr>
              <a:t>Groundwater is a primary source of drinking water in Thurston County, and protecting it from contamination or depletion is important for maintaining human health and safety. If aquifers cannot recharge due to changes on the surface (like increased impervious areas), drinking water wells run dry. If water is contaminated by chemicals from spills or sewage from septic systems, people may become sick. Other factors, like climate change, sea level rise, and water overconsumption can impact the quality and quantity of available groundwater. The Critical Areas Ordinance (CAO) can help when a specific development might impact a CARA, but other programmatic approaches can help mitigate impacts at a larger scale. </a:t>
            </a:r>
          </a:p>
          <a:p>
            <a:endParaRPr lang="en-US">
              <a:highlight>
                <a:srgbClr val="FFFFFF"/>
              </a:highlight>
            </a:endParaRPr>
          </a:p>
          <a:p>
            <a:r>
              <a:rPr lang="en-US">
                <a:highlight>
                  <a:srgbClr val="FFFFFF"/>
                </a:highlight>
              </a:rPr>
              <a:t>Aquifers also help provide a consistent source of cold water to streams, lakes, and rivers, especially in the hot, dry season in the late summer and early fall. Many species of fish, especially salmonids, rely on clean, cold water for spawning habitat. Groundwater can discharge through springs or streambanks year-round, and aquifers keep water cold inside the earth. Human impacts and climate change mean that stream temperatures are rising, and water quantity is low in the dry season. Cold, full streams are important for habitat quality and fish survival, and if aquifers cannot recharge, many aquatic species may not have a healthy habitat. If aquifers are contaminated, those contaminants can make their way to surface waters, and harm the environment and human health.</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E48C60A-4A56-488F-A3BF-D5182D9FAB82}" type="slidenum">
              <a:rPr lang="en-US" smtClean="0"/>
              <a:t>5</a:t>
            </a:fld>
            <a:endParaRPr lang="en-US"/>
          </a:p>
        </p:txBody>
      </p:sp>
    </p:spTree>
    <p:extLst>
      <p:ext uri="{BB962C8B-B14F-4D97-AF65-F5344CB8AC3E}">
        <p14:creationId xmlns:p14="http://schemas.microsoft.com/office/powerpoint/2010/main" val="216605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12A8C-8899-D5C3-A784-447C833D9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45AFB-F12B-0C05-6E62-8DDAF6B35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4CCAE-A72B-3CB5-5D80-4D081EF0CF43}"/>
              </a:ext>
            </a:extLst>
          </p:cNvPr>
          <p:cNvSpPr>
            <a:spLocks noGrp="1"/>
          </p:cNvSpPr>
          <p:nvPr>
            <p:ph type="body" idx="1"/>
          </p:nvPr>
        </p:nvSpPr>
        <p:spPr/>
        <p:txBody>
          <a:bodyPr/>
          <a:lstStyle/>
          <a:p>
            <a:r>
              <a:rPr lang="en-US">
                <a:highlight>
                  <a:srgbClr val="FFFFFF"/>
                </a:highlight>
              </a:rPr>
              <a:t>The vulnerability (or risk of contamination) of a CARA is determined by two major factors. The first is the CARA’s susceptibility to contamination, which is determined by the geologic setting of the aquifer. The depth of the aquifer, the soil types and geologic formations above it, and the speed at which the groundwater moves all affect susceptibility. The second is the possibility of contamination. Threats of contamination can come from many kinds of human development, and include things like contaminated runoff, chemical spills, and failing septic tanks. Part of the strategy for protecting CARAs is to ensure that high-risk activities are kept away from susceptible areas, and that proper mitigation efforts are used to reduce risk. </a:t>
            </a:r>
          </a:p>
        </p:txBody>
      </p:sp>
      <p:sp>
        <p:nvSpPr>
          <p:cNvPr id="4" name="Slide Number Placeholder 3">
            <a:extLst>
              <a:ext uri="{FF2B5EF4-FFF2-40B4-BE49-F238E27FC236}">
                <a16:creationId xmlns:a16="http://schemas.microsoft.com/office/drawing/2014/main" id="{FB1463B1-55A8-3A4B-522C-494B51305B44}"/>
              </a:ext>
            </a:extLst>
          </p:cNvPr>
          <p:cNvSpPr>
            <a:spLocks noGrp="1"/>
          </p:cNvSpPr>
          <p:nvPr>
            <p:ph type="sldNum" sz="quarter" idx="5"/>
          </p:nvPr>
        </p:nvSpPr>
        <p:spPr/>
        <p:txBody>
          <a:bodyPr/>
          <a:lstStyle/>
          <a:p>
            <a:fld id="{8E48C60A-4A56-488F-A3BF-D5182D9FAB82}" type="slidenum">
              <a:rPr lang="en-US" smtClean="0"/>
              <a:t>6</a:t>
            </a:fld>
            <a:endParaRPr lang="en-US"/>
          </a:p>
        </p:txBody>
      </p:sp>
    </p:spTree>
    <p:extLst>
      <p:ext uri="{BB962C8B-B14F-4D97-AF65-F5344CB8AC3E}">
        <p14:creationId xmlns:p14="http://schemas.microsoft.com/office/powerpoint/2010/main" val="358703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F5CA-916C-67DA-C26C-A916D6F52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344A8-8A16-5647-97B0-3C025E7E3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223F5-8D45-FF43-8CF4-C60C514B1DDF}"/>
              </a:ext>
            </a:extLst>
          </p:cNvPr>
          <p:cNvSpPr>
            <a:spLocks noGrp="1"/>
          </p:cNvSpPr>
          <p:nvPr>
            <p:ph type="body" idx="1"/>
          </p:nvPr>
        </p:nvSpPr>
        <p:spPr/>
        <p:txBody>
          <a:bodyPr/>
          <a:lstStyle/>
          <a:p>
            <a:r>
              <a:rPr lang="en-US">
                <a:highlight>
                  <a:srgbClr val="FFFFFF"/>
                </a:highlight>
              </a:rPr>
              <a:t>The vulnerability (or risk of contamination) of a CARA is determined by two major factors. The first is the CARA’s susceptibility to contamination, which is determined by the geologic setting of the aquifer. The depth of the aquifer, the soil types and geologic formations above it, and the speed at which the groundwater moves all affect susceptibility. The second is the possibility of contamination. Threats of contamination can come from many kinds of human development, and include things like contaminated runoff, chemical spills, and failing septic tanks. Part of the strategy for protecting CARAs is to ensure that high-risk activities are kept away from susceptible areas, and that proper mitigation efforts are used to reduce risk. </a:t>
            </a:r>
          </a:p>
        </p:txBody>
      </p:sp>
      <p:sp>
        <p:nvSpPr>
          <p:cNvPr id="4" name="Slide Number Placeholder 3">
            <a:extLst>
              <a:ext uri="{FF2B5EF4-FFF2-40B4-BE49-F238E27FC236}">
                <a16:creationId xmlns:a16="http://schemas.microsoft.com/office/drawing/2014/main" id="{48EC0680-70BA-F0C0-6D02-A69152D62BA3}"/>
              </a:ext>
            </a:extLst>
          </p:cNvPr>
          <p:cNvSpPr>
            <a:spLocks noGrp="1"/>
          </p:cNvSpPr>
          <p:nvPr>
            <p:ph type="sldNum" sz="quarter" idx="5"/>
          </p:nvPr>
        </p:nvSpPr>
        <p:spPr/>
        <p:txBody>
          <a:bodyPr/>
          <a:lstStyle/>
          <a:p>
            <a:fld id="{8E48C60A-4A56-488F-A3BF-D5182D9FAB82}" type="slidenum">
              <a:rPr lang="en-US" smtClean="0"/>
              <a:t>7</a:t>
            </a:fld>
            <a:endParaRPr lang="en-US"/>
          </a:p>
        </p:txBody>
      </p:sp>
    </p:spTree>
    <p:extLst>
      <p:ext uri="{BB962C8B-B14F-4D97-AF65-F5344CB8AC3E}">
        <p14:creationId xmlns:p14="http://schemas.microsoft.com/office/powerpoint/2010/main" val="60929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FF"/>
                </a:highlight>
              </a:rPr>
              <a:t>CARAs can be impacted by a variety of factors related to climate change and human development on the landscape. </a:t>
            </a:r>
            <a:r>
              <a:rPr lang="en-US" b="0" i="0" kern="1200">
                <a:solidFill>
                  <a:schemeClr val="tx1"/>
                </a:solidFill>
                <a:effectLst/>
                <a:highlight>
                  <a:srgbClr val="FFFFFF"/>
                </a:highlight>
              </a:rPr>
              <a:t>Climate change </a:t>
            </a:r>
            <a:r>
              <a:rPr lang="en-US">
                <a:highlight>
                  <a:srgbClr val="FFFFFF"/>
                </a:highlight>
              </a:rPr>
              <a:t>affects the timing and intensity of precipitation, often resulting </a:t>
            </a:r>
            <a:r>
              <a:rPr lang="en-US" b="0" i="0" kern="1200">
                <a:solidFill>
                  <a:schemeClr val="tx1"/>
                </a:solidFill>
                <a:effectLst/>
                <a:highlight>
                  <a:srgbClr val="FFFFFF"/>
                </a:highlight>
              </a:rPr>
              <a:t>in </a:t>
            </a:r>
            <a:r>
              <a:rPr lang="en-US">
                <a:highlight>
                  <a:srgbClr val="FFFFFF"/>
                </a:highlight>
              </a:rPr>
              <a:t>hotter, dryer summers, and more </a:t>
            </a:r>
            <a:r>
              <a:rPr lang="en-US" b="0" i="0" kern="1200">
                <a:solidFill>
                  <a:schemeClr val="tx1"/>
                </a:solidFill>
                <a:effectLst/>
                <a:highlight>
                  <a:srgbClr val="FFFFFF"/>
                </a:highlight>
              </a:rPr>
              <a:t>intense rainfall events </a:t>
            </a:r>
            <a:r>
              <a:rPr lang="en-US">
                <a:highlight>
                  <a:srgbClr val="FFFFFF"/>
                </a:highlight>
              </a:rPr>
              <a:t>in the rainy seasons. Intense dry seasons </a:t>
            </a:r>
            <a:r>
              <a:rPr lang="en-US" b="0" i="0" kern="1200">
                <a:solidFill>
                  <a:schemeClr val="tx1"/>
                </a:solidFill>
                <a:effectLst/>
                <a:highlight>
                  <a:srgbClr val="FFFFFF"/>
                </a:highlight>
              </a:rPr>
              <a:t>can </a:t>
            </a:r>
            <a:r>
              <a:rPr lang="en-US">
                <a:highlight>
                  <a:srgbClr val="FFFFFF"/>
                </a:highlight>
              </a:rPr>
              <a:t>require people to draw more out of groundwater, especially for watering crops</a:t>
            </a:r>
            <a:r>
              <a:rPr lang="en-US" b="0" i="0" kern="1200">
                <a:solidFill>
                  <a:schemeClr val="tx1"/>
                </a:solidFill>
                <a:effectLst/>
                <a:highlight>
                  <a:srgbClr val="FFFFFF"/>
                </a:highlight>
              </a:rPr>
              <a:t>, and </a:t>
            </a:r>
            <a:r>
              <a:rPr lang="en-US">
                <a:highlight>
                  <a:srgbClr val="FFFFFF"/>
                </a:highlight>
              </a:rPr>
              <a:t>disrupt surface water features, like wetlands, which can have a recharging effect on aquifers</a:t>
            </a:r>
            <a:r>
              <a:rPr lang="en-US" b="0" i="0" kern="1200">
                <a:solidFill>
                  <a:schemeClr val="tx1"/>
                </a:solidFill>
                <a:effectLst/>
                <a:highlight>
                  <a:srgbClr val="FFFFFF"/>
                </a:highlight>
              </a:rPr>
              <a:t>.</a:t>
            </a:r>
            <a:r>
              <a:rPr lang="en-US">
                <a:highlight>
                  <a:srgbClr val="FFFFFF"/>
                </a:highlight>
              </a:rPr>
              <a:t> Intense rainfall in the wet seasons, combined with increased impervious area from human development,</a:t>
            </a:r>
            <a:r>
              <a:rPr lang="en-US" b="0" i="0" kern="1200">
                <a:solidFill>
                  <a:schemeClr val="tx1"/>
                </a:solidFill>
                <a:effectLst/>
                <a:highlight>
                  <a:srgbClr val="FFFFFF"/>
                </a:highlight>
              </a:rPr>
              <a:t> can </a:t>
            </a:r>
            <a:r>
              <a:rPr lang="en-US">
                <a:highlight>
                  <a:srgbClr val="FFFFFF"/>
                </a:highlight>
              </a:rPr>
              <a:t>lead </a:t>
            </a:r>
            <a:r>
              <a:rPr lang="en-US" b="0" i="0" kern="1200">
                <a:solidFill>
                  <a:schemeClr val="tx1"/>
                </a:solidFill>
                <a:effectLst/>
                <a:highlight>
                  <a:srgbClr val="FFFFFF"/>
                </a:highlight>
              </a:rPr>
              <a:t>to </a:t>
            </a:r>
            <a:r>
              <a:rPr lang="en-US">
                <a:highlight>
                  <a:srgbClr val="FFFFFF"/>
                </a:highlight>
              </a:rPr>
              <a:t>high peak surface flows and flooding. In this case, more water moves across the surface</a:t>
            </a:r>
            <a:r>
              <a:rPr lang="en-US" b="0" i="0" kern="1200">
                <a:solidFill>
                  <a:schemeClr val="tx1"/>
                </a:solidFill>
                <a:effectLst/>
                <a:highlight>
                  <a:srgbClr val="FFFFFF"/>
                </a:highlight>
              </a:rPr>
              <a:t>, and </a:t>
            </a:r>
            <a:r>
              <a:rPr lang="en-US">
                <a:highlight>
                  <a:srgbClr val="FFFFFF"/>
                </a:highlight>
              </a:rPr>
              <a:t>through </a:t>
            </a:r>
            <a:r>
              <a:rPr lang="en-US" b="0" i="0" kern="1200">
                <a:solidFill>
                  <a:schemeClr val="tx1"/>
                </a:solidFill>
                <a:effectLst/>
                <a:highlight>
                  <a:srgbClr val="FFFFFF"/>
                </a:highlight>
              </a:rPr>
              <a:t>rivers and streams </a:t>
            </a:r>
            <a:r>
              <a:rPr lang="en-US">
                <a:highlight>
                  <a:srgbClr val="FFFFFF"/>
                </a:highlight>
              </a:rPr>
              <a:t>to the sea, rather than infiltrating into groundwater to </a:t>
            </a:r>
            <a:r>
              <a:rPr lang="en-US" b="0" i="0" kern="1200">
                <a:solidFill>
                  <a:schemeClr val="tx1"/>
                </a:solidFill>
                <a:effectLst/>
                <a:highlight>
                  <a:srgbClr val="FFFFFF"/>
                </a:highlight>
              </a:rPr>
              <a:t>be </a:t>
            </a:r>
            <a:r>
              <a:rPr lang="en-US">
                <a:highlight>
                  <a:srgbClr val="FFFFFF"/>
                </a:highlight>
              </a:rPr>
              <a:t>stored. When flooding occurs</a:t>
            </a:r>
            <a:r>
              <a:rPr lang="en-US" b="0" i="0" kern="1200">
                <a:solidFill>
                  <a:schemeClr val="tx1"/>
                </a:solidFill>
                <a:effectLst/>
                <a:highlight>
                  <a:srgbClr val="FFFFFF"/>
                </a:highlight>
              </a:rPr>
              <a:t>, </a:t>
            </a:r>
            <a:r>
              <a:rPr lang="en-US">
                <a:highlight>
                  <a:srgbClr val="FFFFFF"/>
                </a:highlight>
              </a:rPr>
              <a:t>floodwaters can become exposed to contaminants </a:t>
            </a:r>
            <a:r>
              <a:rPr lang="en-US" b="0" i="0" kern="1200">
                <a:solidFill>
                  <a:schemeClr val="tx1"/>
                </a:solidFill>
                <a:effectLst/>
                <a:highlight>
                  <a:srgbClr val="FFFFFF"/>
                </a:highlight>
              </a:rPr>
              <a:t>and </a:t>
            </a:r>
            <a:r>
              <a:rPr lang="en-US">
                <a:highlight>
                  <a:srgbClr val="FFFFFF"/>
                </a:highlight>
              </a:rPr>
              <a:t>then carry those contaminants to both surface water </a:t>
            </a:r>
            <a:r>
              <a:rPr lang="en-US" b="0" i="0" kern="1200">
                <a:solidFill>
                  <a:schemeClr val="tx1"/>
                </a:solidFill>
                <a:effectLst/>
                <a:highlight>
                  <a:srgbClr val="FFFFFF"/>
                </a:highlight>
              </a:rPr>
              <a:t>and </a:t>
            </a:r>
            <a:r>
              <a:rPr lang="en-US">
                <a:highlight>
                  <a:srgbClr val="FFFFFF"/>
                </a:highlight>
              </a:rPr>
              <a:t>groundwater</a:t>
            </a:r>
            <a:r>
              <a:rPr lang="en-US" b="0" i="0" kern="1200">
                <a:solidFill>
                  <a:schemeClr val="tx1"/>
                </a:solidFill>
                <a:effectLst/>
                <a:highlight>
                  <a:srgbClr val="FFFFFF"/>
                </a:highlight>
              </a:rPr>
              <a:t>.</a:t>
            </a:r>
            <a:r>
              <a:rPr lang="en-US">
                <a:highlight>
                  <a:srgbClr val="FFFFFF"/>
                </a:highlight>
              </a:rPr>
              <a:t> Sea level rise can also cause saltwater infiltration into aquifers, making the water inside unsuitable</a:t>
            </a:r>
            <a:r>
              <a:rPr lang="en-US" b="0" i="0" kern="1200">
                <a:solidFill>
                  <a:schemeClr val="tx1"/>
                </a:solidFill>
                <a:effectLst/>
                <a:highlight>
                  <a:srgbClr val="FFFFFF"/>
                </a:highlight>
              </a:rPr>
              <a:t> for </a:t>
            </a:r>
            <a:r>
              <a:rPr lang="en-US">
                <a:highlight>
                  <a:srgbClr val="FFFFFF"/>
                </a:highlight>
              </a:rPr>
              <a:t>drinking or watering crops. Wildfires can release airborne contaminates that settle into ground and surface waters, and </a:t>
            </a:r>
            <a:r>
              <a:rPr lang="en-US" b="0" i="0" kern="1200">
                <a:solidFill>
                  <a:schemeClr val="tx1"/>
                </a:solidFill>
                <a:effectLst/>
                <a:highlight>
                  <a:srgbClr val="FFFFFF"/>
                </a:highlight>
              </a:rPr>
              <a:t>the </a:t>
            </a:r>
            <a:r>
              <a:rPr lang="en-US">
                <a:highlight>
                  <a:srgbClr val="FFFFFF"/>
                </a:highlight>
              </a:rPr>
              <a:t>loss </a:t>
            </a:r>
            <a:r>
              <a:rPr lang="en-US" b="0" i="0" kern="1200">
                <a:solidFill>
                  <a:schemeClr val="tx1"/>
                </a:solidFill>
                <a:effectLst/>
                <a:highlight>
                  <a:srgbClr val="FFFFFF"/>
                </a:highlight>
              </a:rPr>
              <a:t>of </a:t>
            </a:r>
            <a:r>
              <a:rPr lang="en-US">
                <a:highlight>
                  <a:srgbClr val="FFFFFF"/>
                </a:highlight>
              </a:rPr>
              <a:t>forest to wildfires increases fast-moving runoff after rain</a:t>
            </a:r>
            <a:r>
              <a:rPr lang="en-US" b="0" i="0" kern="1200">
                <a:solidFill>
                  <a:schemeClr val="tx1"/>
                </a:solidFill>
                <a:effectLst/>
                <a:highlight>
                  <a:srgbClr val="FFFFFF"/>
                </a:highlight>
              </a:rPr>
              <a:t>, </a:t>
            </a:r>
            <a:r>
              <a:rPr lang="en-US">
                <a:highlight>
                  <a:srgbClr val="FFFFFF"/>
                </a:highlight>
              </a:rPr>
              <a:t>decreasing the amount of water </a:t>
            </a:r>
            <a:r>
              <a:rPr lang="en-US" b="0" i="0" kern="1200">
                <a:solidFill>
                  <a:schemeClr val="tx1"/>
                </a:solidFill>
                <a:effectLst/>
                <a:highlight>
                  <a:srgbClr val="FFFFFF"/>
                </a:highlight>
              </a:rPr>
              <a:t>available </a:t>
            </a:r>
            <a:r>
              <a:rPr lang="en-US">
                <a:highlight>
                  <a:srgbClr val="FFFFFF"/>
                </a:highlight>
              </a:rPr>
              <a:t>to infiltrate into aquifers.</a:t>
            </a:r>
            <a:r>
              <a:rPr lang="en-US" b="0" i="0" kern="1200">
                <a:solidFill>
                  <a:schemeClr val="tx1"/>
                </a:solidFill>
                <a:effectLst/>
                <a:highlight>
                  <a:srgbClr val="FFFFFF"/>
                </a:highlight>
              </a:rPr>
              <a:t> </a:t>
            </a:r>
            <a:endParaRPr lang="en-US">
              <a:highlight>
                <a:srgbClr val="FFFFFF"/>
              </a:highlight>
            </a:endParaRPr>
          </a:p>
        </p:txBody>
      </p:sp>
      <p:sp>
        <p:nvSpPr>
          <p:cNvPr id="4" name="Slide Number Placeholder 3"/>
          <p:cNvSpPr>
            <a:spLocks noGrp="1"/>
          </p:cNvSpPr>
          <p:nvPr>
            <p:ph type="sldNum" sz="quarter" idx="5"/>
          </p:nvPr>
        </p:nvSpPr>
        <p:spPr/>
        <p:txBody>
          <a:bodyPr/>
          <a:lstStyle/>
          <a:p>
            <a:fld id="{8E48C60A-4A56-488F-A3BF-D5182D9FAB82}" type="slidenum">
              <a:rPr lang="en-US" smtClean="0"/>
              <a:t>8</a:t>
            </a:fld>
            <a:endParaRPr lang="en-US"/>
          </a:p>
        </p:txBody>
      </p:sp>
    </p:spTree>
    <p:extLst>
      <p:ext uri="{BB962C8B-B14F-4D97-AF65-F5344CB8AC3E}">
        <p14:creationId xmlns:p14="http://schemas.microsoft.com/office/powerpoint/2010/main" val="384905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FF"/>
                </a:highlight>
              </a:rPr>
              <a:t>In its </a:t>
            </a:r>
            <a:r>
              <a:rPr lang="en-US" i="1">
                <a:highlight>
                  <a:srgbClr val="FFFFFF"/>
                </a:highlight>
              </a:rPr>
              <a:t>Critical Aquifer Recharge Areas Guidance, </a:t>
            </a:r>
            <a:r>
              <a:rPr lang="en-US">
                <a:highlight>
                  <a:srgbClr val="FFFFFF"/>
                </a:highlight>
              </a:rPr>
              <a:t>the WA Dept. Of Ecology recommends the following steps to regulate development and protect CARAs:</a:t>
            </a:r>
          </a:p>
          <a:p>
            <a:pPr marL="285750" indent="-285750">
              <a:buFont typeface="Arial"/>
              <a:buChar char="•"/>
            </a:pPr>
            <a:r>
              <a:rPr lang="en-US">
                <a:highlight>
                  <a:srgbClr val="FFFFFF"/>
                </a:highlight>
              </a:rPr>
              <a:t>Identify where groundwater resources are located. </a:t>
            </a:r>
          </a:p>
          <a:p>
            <a:pPr marL="285750" indent="-285750">
              <a:buFont typeface="Arial"/>
              <a:buChar char="•"/>
            </a:pPr>
            <a:r>
              <a:rPr lang="en-US">
                <a:highlight>
                  <a:srgbClr val="FFFFFF"/>
                </a:highlight>
              </a:rPr>
              <a:t>Analyze the susceptibility of the natural setting where groundwater occurs. </a:t>
            </a:r>
          </a:p>
          <a:p>
            <a:pPr marL="285750" indent="-285750">
              <a:buFont typeface="Arial"/>
              <a:buChar char="•"/>
            </a:pPr>
            <a:r>
              <a:rPr lang="en-US">
                <a:highlight>
                  <a:srgbClr val="FFFFFF"/>
                </a:highlight>
              </a:rPr>
              <a:t>Inventory existing potential sources of groundwater contamination. </a:t>
            </a:r>
          </a:p>
          <a:p>
            <a:pPr marL="285750" indent="-285750">
              <a:buFont typeface="Arial"/>
              <a:buChar char="•"/>
            </a:pPr>
            <a:r>
              <a:rPr lang="en-US">
                <a:highlight>
                  <a:srgbClr val="FFFFFF"/>
                </a:highlight>
              </a:rPr>
              <a:t>Classify the relative vulnerability of groundwater to contamination events. </a:t>
            </a:r>
          </a:p>
          <a:p>
            <a:pPr marL="285750" indent="-285750">
              <a:buFont typeface="Arial"/>
              <a:buChar char="•"/>
            </a:pPr>
            <a:r>
              <a:rPr lang="en-US">
                <a:highlight>
                  <a:srgbClr val="FFFFFF"/>
                </a:highlight>
              </a:rPr>
              <a:t>Designate areas that are most at risk to contamination events. </a:t>
            </a:r>
          </a:p>
          <a:p>
            <a:pPr marL="285750" indent="-285750">
              <a:buFont typeface="Arial"/>
              <a:buChar char="•"/>
            </a:pPr>
            <a:r>
              <a:rPr lang="en-US">
                <a:highlight>
                  <a:srgbClr val="FFFFFF"/>
                </a:highlight>
              </a:rPr>
              <a:t>Protect by minimizing activities and conditions that pose contamination risks. </a:t>
            </a:r>
          </a:p>
          <a:p>
            <a:pPr marL="285750" indent="-285750">
              <a:buFont typeface="Arial"/>
              <a:buChar char="•"/>
            </a:pPr>
            <a:r>
              <a:rPr lang="en-US">
                <a:highlight>
                  <a:srgbClr val="FFFFFF"/>
                </a:highlight>
              </a:rPr>
              <a:t>Ensure that contamination prevention plans and best management practices are implemented and followed. </a:t>
            </a:r>
          </a:p>
          <a:p>
            <a:pPr marL="285750" indent="-285750">
              <a:buFont typeface="Arial"/>
              <a:buChar char="•"/>
            </a:pPr>
            <a:r>
              <a:rPr lang="en-US">
                <a:highlight>
                  <a:srgbClr val="FFFFFF"/>
                </a:highlight>
              </a:rPr>
              <a:t>Manage groundwater withdrawals and recharge impacts to: </a:t>
            </a:r>
          </a:p>
          <a:p>
            <a:pPr marL="742950" lvl="1" indent="-285750">
              <a:buFont typeface="Courier New"/>
              <a:buChar char="○"/>
            </a:pPr>
            <a:r>
              <a:rPr lang="en-US">
                <a:highlight>
                  <a:srgbClr val="FFFFFF"/>
                </a:highlight>
              </a:rPr>
              <a:t>Maintain availability for drinking water sources. </a:t>
            </a:r>
          </a:p>
          <a:p>
            <a:pPr marL="742950" lvl="1" indent="-285750">
              <a:buFont typeface="Courier New"/>
              <a:buChar char="○"/>
            </a:pPr>
            <a:r>
              <a:rPr lang="en-US">
                <a:highlight>
                  <a:srgbClr val="FFFFFF"/>
                </a:highlight>
              </a:rPr>
              <a:t>Maintain stream base flow from groundwater to support in-stream flows, especially for salmon-bearing streams.</a:t>
            </a:r>
          </a:p>
          <a:p>
            <a:endParaRPr lang="en-US" sz="1200" b="0" i="0" kern="1200">
              <a:solidFill>
                <a:schemeClr val="tx1"/>
              </a:solidFill>
              <a:effectLst/>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8E48C60A-4A56-488F-A3BF-D5182D9FAB82}" type="slidenum">
              <a:rPr lang="en-US" smtClean="0"/>
              <a:t>9</a:t>
            </a:fld>
            <a:endParaRPr lang="en-US"/>
          </a:p>
        </p:txBody>
      </p:sp>
    </p:spTree>
    <p:extLst>
      <p:ext uri="{BB962C8B-B14F-4D97-AF65-F5344CB8AC3E}">
        <p14:creationId xmlns:p14="http://schemas.microsoft.com/office/powerpoint/2010/main" val="243294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9F39B-B932-AE15-BD43-1EFB40522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96A5F-873C-96BA-A3F8-17967E3D6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D8D30-C680-F8DF-7868-B6701E5BEDDB}"/>
              </a:ext>
            </a:extLst>
          </p:cNvPr>
          <p:cNvSpPr>
            <a:spLocks noGrp="1"/>
          </p:cNvSpPr>
          <p:nvPr>
            <p:ph type="body" idx="1"/>
          </p:nvPr>
        </p:nvSpPr>
        <p:spPr/>
        <p:txBody>
          <a:bodyPr/>
          <a:lstStyle/>
          <a:p>
            <a:pPr rtl="0" fontAlgn="base"/>
            <a:endParaRPr lang="en-US" sz="1200" b="0" i="0" kern="1200">
              <a:solidFill>
                <a:schemeClr val="tx1"/>
              </a:solidFill>
              <a:effectLst/>
              <a:latin typeface="+mn-lt"/>
            </a:endParaRPr>
          </a:p>
          <a:p>
            <a:r>
              <a:rPr lang="en-US"/>
              <a:t>• CARA designation and delineation </a:t>
            </a:r>
          </a:p>
          <a:p>
            <a:r>
              <a:rPr lang="en-US"/>
              <a:t>o In the current county code, CARAs are designated with three levels of sensitivity, and the most sensitive category also includes wellhead protection areas. Language defining and designating CARAs must comply with the definition put forth in WAC 365-190-030 and all requirements of the Growth Management Act. </a:t>
            </a:r>
          </a:p>
          <a:p>
            <a:endParaRPr lang="en-US"/>
          </a:p>
          <a:p>
            <a:r>
              <a:rPr lang="en-US"/>
              <a:t>• Allowed uses </a:t>
            </a:r>
          </a:p>
          <a:p>
            <a:r>
              <a:rPr lang="en-US"/>
              <a:t>o Currents allowed and prohibited uses are listed in TCC Table 24.10-1. The Planning Commission may recommend changes to allowed, restricted, and prohibited uses. </a:t>
            </a:r>
          </a:p>
          <a:p>
            <a:endParaRPr lang="en-US"/>
          </a:p>
          <a:p>
            <a:r>
              <a:rPr lang="en-US"/>
              <a:t>• Permitting process </a:t>
            </a:r>
          </a:p>
          <a:p>
            <a:r>
              <a:rPr lang="en-US"/>
              <a:t>o Many uses in CARAs require a Critical Area Review Permit, but no specialized reports are required up-front to submit a permit. Staff may make a determination that reports are needed after initial review. Permitting staff have not recommended any major changes to CARA permitting, besides requests for clarity and consistency with other programs. </a:t>
            </a:r>
          </a:p>
        </p:txBody>
      </p:sp>
      <p:sp>
        <p:nvSpPr>
          <p:cNvPr id="4" name="Slide Number Placeholder 3">
            <a:extLst>
              <a:ext uri="{FF2B5EF4-FFF2-40B4-BE49-F238E27FC236}">
                <a16:creationId xmlns:a16="http://schemas.microsoft.com/office/drawing/2014/main" id="{B765779A-40A6-09F8-6313-E9A957FC036D}"/>
              </a:ext>
            </a:extLst>
          </p:cNvPr>
          <p:cNvSpPr>
            <a:spLocks noGrp="1"/>
          </p:cNvSpPr>
          <p:nvPr>
            <p:ph type="sldNum" sz="quarter" idx="5"/>
          </p:nvPr>
        </p:nvSpPr>
        <p:spPr/>
        <p:txBody>
          <a:bodyPr/>
          <a:lstStyle/>
          <a:p>
            <a:fld id="{8E48C60A-4A56-488F-A3BF-D5182D9FAB82}" type="slidenum">
              <a:rPr lang="en-US" smtClean="0"/>
              <a:t>10</a:t>
            </a:fld>
            <a:endParaRPr lang="en-US"/>
          </a:p>
        </p:txBody>
      </p:sp>
    </p:spTree>
    <p:extLst>
      <p:ext uri="{BB962C8B-B14F-4D97-AF65-F5344CB8AC3E}">
        <p14:creationId xmlns:p14="http://schemas.microsoft.com/office/powerpoint/2010/main" val="606455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8CF6-8905-F94A-9731-C4DCC5C33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F24FC-2EF4-C59E-AA23-146FDBBA0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37440-428E-D60A-D600-887EA170EEE2}"/>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0E50138-F604-25FD-21FF-6F3565DACDA4}"/>
              </a:ext>
            </a:extLst>
          </p:cNvPr>
          <p:cNvSpPr>
            <a:spLocks noGrp="1"/>
          </p:cNvSpPr>
          <p:nvPr>
            <p:ph type="sldNum" sz="quarter" idx="5"/>
          </p:nvPr>
        </p:nvSpPr>
        <p:spPr/>
        <p:txBody>
          <a:bodyPr/>
          <a:lstStyle/>
          <a:p>
            <a:fld id="{8E48C60A-4A56-488F-A3BF-D5182D9FAB82}" type="slidenum">
              <a:rPr lang="en-US" smtClean="0"/>
              <a:t>11</a:t>
            </a:fld>
            <a:endParaRPr lang="en-US"/>
          </a:p>
        </p:txBody>
      </p:sp>
    </p:spTree>
    <p:extLst>
      <p:ext uri="{BB962C8B-B14F-4D97-AF65-F5344CB8AC3E}">
        <p14:creationId xmlns:p14="http://schemas.microsoft.com/office/powerpoint/2010/main" val="2381370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rgbClr val="1A2617"/>
        </a:solidFill>
        <a:effectLst/>
      </p:bgPr>
    </p:bg>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003B581A-6BA3-24D8-5B39-FDAA01594817}"/>
              </a:ext>
            </a:extLst>
          </p:cNvPr>
          <p:cNvSpPr/>
          <p:nvPr userDrawn="1"/>
        </p:nvSpPr>
        <p:spPr>
          <a:xfrm>
            <a:off x="294470" y="4487663"/>
            <a:ext cx="5685163" cy="1975281"/>
          </a:xfrm>
          <a:prstGeom prst="round2DiagRect">
            <a:avLst>
              <a:gd name="adj1" fmla="val 50000"/>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Picture Placeholder 13">
            <a:extLst>
              <a:ext uri="{FF2B5EF4-FFF2-40B4-BE49-F238E27FC236}">
                <a16:creationId xmlns:a16="http://schemas.microsoft.com/office/drawing/2014/main" id="{44BE692D-31F0-0AF9-6FA7-6482021E3496}"/>
              </a:ext>
            </a:extLst>
          </p:cNvPr>
          <p:cNvSpPr>
            <a:spLocks noGrp="1"/>
          </p:cNvSpPr>
          <p:nvPr>
            <p:ph type="pic" sz="quarter" idx="14"/>
          </p:nvPr>
        </p:nvSpPr>
        <p:spPr>
          <a:xfrm>
            <a:off x="6096000" y="366409"/>
            <a:ext cx="5801530" cy="6096535"/>
          </a:xfrm>
          <a:prstGeom prst="round2DiagRect">
            <a:avLst>
              <a:gd name="adj1" fmla="val 0"/>
              <a:gd name="adj2" fmla="val 16526"/>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009BF65A-F24B-478B-6555-D51535C1120F}"/>
              </a:ext>
            </a:extLst>
          </p:cNvPr>
          <p:cNvSpPr>
            <a:spLocks noGrp="1"/>
          </p:cNvSpPr>
          <p:nvPr>
            <p:ph type="body" sz="quarter" idx="15" hasCustomPrompt="1"/>
          </p:nvPr>
        </p:nvSpPr>
        <p:spPr>
          <a:xfrm>
            <a:off x="1233944" y="4914667"/>
            <a:ext cx="4648385" cy="272738"/>
          </a:xfrm>
        </p:spPr>
        <p:txBody>
          <a:bodyPr>
            <a:normAutofit/>
          </a:bodyPr>
          <a:lstStyle>
            <a:lvl1pPr marL="0" indent="0" algn="r">
              <a:buNone/>
              <a:defRPr sz="1200">
                <a:solidFill>
                  <a:schemeClr val="bg2"/>
                </a:solidFill>
                <a:latin typeface="Figtree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4">
            <a:extLst>
              <a:ext uri="{FF2B5EF4-FFF2-40B4-BE49-F238E27FC236}">
                <a16:creationId xmlns:a16="http://schemas.microsoft.com/office/drawing/2014/main" id="{5A09E170-505D-FE94-9FB9-15C45A2ECA98}"/>
              </a:ext>
            </a:extLst>
          </p:cNvPr>
          <p:cNvSpPr>
            <a:spLocks noGrp="1"/>
          </p:cNvSpPr>
          <p:nvPr>
            <p:ph type="body" sz="quarter" idx="16" hasCustomPrompt="1"/>
          </p:nvPr>
        </p:nvSpPr>
        <p:spPr>
          <a:xfrm>
            <a:off x="1244716" y="3751998"/>
            <a:ext cx="4672774" cy="601052"/>
          </a:xfrm>
        </p:spPr>
        <p:txBody>
          <a:bodyPr anchor="b" anchorCtr="0">
            <a:noAutofit/>
          </a:bodyPr>
          <a:lstStyle>
            <a:lvl1pPr marL="0" indent="0" algn="r">
              <a:lnSpc>
                <a:spcPct val="80000"/>
              </a:lnSpc>
              <a:spcBef>
                <a:spcPts val="1200"/>
              </a:spcBef>
              <a:spcAft>
                <a:spcPts val="1200"/>
              </a:spcAft>
              <a:buNone/>
              <a:defRPr sz="4800">
                <a:solidFill>
                  <a:schemeClr val="accent5"/>
                </a:solidFill>
                <a:latin typeface="Figtree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4" name="Picture 3" descr="Logo&#10;&#10;AI-generated content may be incorrect.">
            <a:extLst>
              <a:ext uri="{FF2B5EF4-FFF2-40B4-BE49-F238E27FC236}">
                <a16:creationId xmlns:a16="http://schemas.microsoft.com/office/drawing/2014/main" id="{CD386FC9-0B46-C561-0A21-C29C7CEC6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405" y="4944862"/>
            <a:ext cx="1985004" cy="1534002"/>
          </a:xfrm>
          <a:prstGeom prst="rect">
            <a:avLst/>
          </a:prstGeom>
        </p:spPr>
      </p:pic>
      <p:sp>
        <p:nvSpPr>
          <p:cNvPr id="7" name="Text Placeholder 6">
            <a:extLst>
              <a:ext uri="{FF2B5EF4-FFF2-40B4-BE49-F238E27FC236}">
                <a16:creationId xmlns:a16="http://schemas.microsoft.com/office/drawing/2014/main" id="{43B9B030-FF81-5BBE-C0DE-07572D81AFBE}"/>
              </a:ext>
            </a:extLst>
          </p:cNvPr>
          <p:cNvSpPr>
            <a:spLocks noGrp="1"/>
          </p:cNvSpPr>
          <p:nvPr>
            <p:ph type="body" sz="quarter" idx="17" hasCustomPrompt="1"/>
          </p:nvPr>
        </p:nvSpPr>
        <p:spPr>
          <a:xfrm>
            <a:off x="1244600" y="4638675"/>
            <a:ext cx="4648200" cy="237245"/>
          </a:xfrm>
        </p:spPr>
        <p:txBody>
          <a:bodyPr>
            <a:noAutofit/>
          </a:bodyPr>
          <a:lstStyle>
            <a:lvl1pPr marL="0" indent="0" algn="r">
              <a:buNone/>
              <a:defRPr sz="1800">
                <a:solidFill>
                  <a:schemeClr val="accent5"/>
                </a:solidFill>
                <a:latin typeface="Figtree Medium" pitchFamily="2" charset="0"/>
              </a:defRPr>
            </a:lvl1pPr>
          </a:lstStyle>
          <a:p>
            <a:pPr lvl="0"/>
            <a:r>
              <a:rPr lang="en-US"/>
              <a:t>Name</a:t>
            </a:r>
          </a:p>
        </p:txBody>
      </p:sp>
    </p:spTree>
    <p:extLst>
      <p:ext uri="{BB962C8B-B14F-4D97-AF65-F5344CB8AC3E}">
        <p14:creationId xmlns:p14="http://schemas.microsoft.com/office/powerpoint/2010/main" val="158029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B6C1-3035-D7D4-4E96-CA5DF5E1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70ADA-D48A-4268-28A5-875BBE7C46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97B828F-6E43-1D8E-B812-9E2260538243}"/>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345285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3E8E3-2A22-1833-F2F6-07EFB747A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B6EB4F-85A5-CB67-B256-C7B553434D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FADE4-C5EC-70B9-E9D2-312135CA3792}"/>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5" name="Footer Placeholder 4">
            <a:extLst>
              <a:ext uri="{FF2B5EF4-FFF2-40B4-BE49-F238E27FC236}">
                <a16:creationId xmlns:a16="http://schemas.microsoft.com/office/drawing/2014/main" id="{DCF54286-FE10-1CF9-813E-17DA811D1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8F6217-35BF-F8C9-C395-FEDCF8483645}"/>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4209514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FECC-24E0-8660-9FF7-C7D293E90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29FE4-ECD5-B693-E0C3-5B7A4A3BD8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5B1DF-BC71-2B4D-39B5-43BA6087CB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7B0C3-F908-EBD2-F90F-09D1B0356DA3}"/>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6" name="Footer Placeholder 5">
            <a:extLst>
              <a:ext uri="{FF2B5EF4-FFF2-40B4-BE49-F238E27FC236}">
                <a16:creationId xmlns:a16="http://schemas.microsoft.com/office/drawing/2014/main" id="{626C6631-39D7-3E91-8955-7DE508A5C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BFE4D4-DFE2-4C60-F797-C2E510569943}"/>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1707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8255-9DFD-7CD7-0549-4B916B24B6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EA6D7-6014-0641-0291-CF64E07DC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DFCD7D-3DC4-B98E-61FE-B5292D892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84DBBC-3593-A1F7-66CC-BE4CFB158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E53C2-D004-0D27-571C-BC3E9BAAF5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B511D2-B56D-0172-BF34-88F9A98F68E6}"/>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8" name="Footer Placeholder 7">
            <a:extLst>
              <a:ext uri="{FF2B5EF4-FFF2-40B4-BE49-F238E27FC236}">
                <a16:creationId xmlns:a16="http://schemas.microsoft.com/office/drawing/2014/main" id="{97E13859-D2FD-641B-E93F-6A8E36D0CA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DA1A11-062A-802B-A691-5C01081580CA}"/>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5494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D98F-68B2-F2B8-5732-8CE54C5716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4B11A8-638A-29A8-B3A1-F8B9B3532238}"/>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4" name="Footer Placeholder 3">
            <a:extLst>
              <a:ext uri="{FF2B5EF4-FFF2-40B4-BE49-F238E27FC236}">
                <a16:creationId xmlns:a16="http://schemas.microsoft.com/office/drawing/2014/main" id="{FA39D262-F8C7-412A-AFEB-59F909C5B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0C2E63-7FEE-5F0F-C163-8C31A195E828}"/>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357617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2839E-B0A4-A745-73AC-092EB0056EB3}"/>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3" name="Footer Placeholder 2">
            <a:extLst>
              <a:ext uri="{FF2B5EF4-FFF2-40B4-BE49-F238E27FC236}">
                <a16:creationId xmlns:a16="http://schemas.microsoft.com/office/drawing/2014/main" id="{9BD7AFC1-5BB4-D3A3-36C0-69B47B6B0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DABC7EB-1DB7-4C73-DCCC-7486979A8372}"/>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330463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4381-137D-220E-116B-96113A690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57B5C0-1239-737F-37E3-3C65D76DF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1CC3A-57B1-D02C-079D-F0C4C6B3C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61E1F-4423-6DAE-A6BA-E8D733AB1368}"/>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6" name="Footer Placeholder 5">
            <a:extLst>
              <a:ext uri="{FF2B5EF4-FFF2-40B4-BE49-F238E27FC236}">
                <a16:creationId xmlns:a16="http://schemas.microsoft.com/office/drawing/2014/main" id="{58F18E34-C465-47C9-EB79-72989D2885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936559-0B3A-E3F6-A38D-6085DB470D22}"/>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33205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665A-590A-4284-A284-E129346F2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D0DA6-8A44-4B86-437D-2FE4C3688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B668568-549D-D8DA-6F80-B3060DEA9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6D3D6-6775-C6AC-7FB8-757138F6F692}"/>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6" name="Footer Placeholder 5">
            <a:extLst>
              <a:ext uri="{FF2B5EF4-FFF2-40B4-BE49-F238E27FC236}">
                <a16:creationId xmlns:a16="http://schemas.microsoft.com/office/drawing/2014/main" id="{B28767CD-CEF4-CA02-4289-F6C8FA9ED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959388-3065-B230-5613-B8B60FE3B252}"/>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481481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2F8B-F41F-1362-48D8-7532AE7B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B571F9-3C62-D6FB-1F85-03ABC852C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933D2-70F5-C64F-385A-517D690FCFA3}"/>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5" name="Footer Placeholder 4">
            <a:extLst>
              <a:ext uri="{FF2B5EF4-FFF2-40B4-BE49-F238E27FC236}">
                <a16:creationId xmlns:a16="http://schemas.microsoft.com/office/drawing/2014/main" id="{A0C2BF95-23E2-1144-204C-05B5EB9A70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174255-890E-2867-EA93-CFAB8D190EBC}"/>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71397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19C35-243C-FFB4-F2B0-2948808F2B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AEE044-3B24-81ED-0FC2-CC7B7DD81D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4EA1B-9C1C-5E52-A58E-9A7B2FC9864A}"/>
              </a:ext>
            </a:extLst>
          </p:cNvPr>
          <p:cNvSpPr>
            <a:spLocks noGrp="1"/>
          </p:cNvSpPr>
          <p:nvPr>
            <p:ph type="dt" sz="half" idx="10"/>
          </p:nvPr>
        </p:nvSpPr>
        <p:spPr>
          <a:xfrm>
            <a:off x="838200" y="6356350"/>
            <a:ext cx="2743200" cy="365125"/>
          </a:xfrm>
          <a:prstGeom prst="rect">
            <a:avLst/>
          </a:prstGeom>
        </p:spPr>
        <p:txBody>
          <a:bodyPr/>
          <a:lstStyle/>
          <a:p>
            <a:fld id="{F250BD4B-2B47-4751-9250-8724AC6B9471}" type="datetimeFigureOut">
              <a:rPr lang="en-US" smtClean="0"/>
              <a:t>2/3/2026</a:t>
            </a:fld>
            <a:endParaRPr lang="en-US"/>
          </a:p>
        </p:txBody>
      </p:sp>
      <p:sp>
        <p:nvSpPr>
          <p:cNvPr id="5" name="Footer Placeholder 4">
            <a:extLst>
              <a:ext uri="{FF2B5EF4-FFF2-40B4-BE49-F238E27FC236}">
                <a16:creationId xmlns:a16="http://schemas.microsoft.com/office/drawing/2014/main" id="{EF05D00A-6B55-954C-65D6-13A43783D7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1767F8-DD3D-E9D1-C24B-23CC61BCB969}"/>
              </a:ext>
            </a:extLst>
          </p:cNvPr>
          <p:cNvSpPr>
            <a:spLocks noGrp="1"/>
          </p:cNvSpPr>
          <p:nvPr>
            <p:ph type="sldNum" sz="quarter" idx="12"/>
          </p:nvPr>
        </p:nvSpPr>
        <p:spPr>
          <a:xfrm>
            <a:off x="-8878" y="6569414"/>
            <a:ext cx="3288792" cy="365125"/>
          </a:xfrm>
          <a:prstGeom prst="rect">
            <a:avLst/>
          </a:prstGeom>
        </p:spPr>
        <p:txBody>
          <a:bodyPr/>
          <a:lstStyle/>
          <a:p>
            <a:fld id="{4A08490F-1A19-4F76-A09E-23823B926BAF}" type="slidenum">
              <a:rPr lang="en-US" smtClean="0"/>
              <a:t>‹#›</a:t>
            </a:fld>
            <a:endParaRPr lang="en-US"/>
          </a:p>
        </p:txBody>
      </p:sp>
    </p:spTree>
    <p:extLst>
      <p:ext uri="{BB962C8B-B14F-4D97-AF65-F5344CB8AC3E}">
        <p14:creationId xmlns:p14="http://schemas.microsoft.com/office/powerpoint/2010/main" val="209843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14" name="Rectangle: Diagonal Corners Rounded 13">
            <a:extLst>
              <a:ext uri="{FF2B5EF4-FFF2-40B4-BE49-F238E27FC236}">
                <a16:creationId xmlns:a16="http://schemas.microsoft.com/office/drawing/2014/main" id="{A1FA18E6-75B5-E6B9-900E-4E336DD66A33}"/>
              </a:ext>
            </a:extLst>
          </p:cNvPr>
          <p:cNvSpPr/>
          <p:nvPr userDrawn="1"/>
        </p:nvSpPr>
        <p:spPr>
          <a:xfrm>
            <a:off x="215396" y="5261772"/>
            <a:ext cx="3833670" cy="1392026"/>
          </a:xfrm>
          <a:prstGeom prst="round2DiagRect">
            <a:avLst>
              <a:gd name="adj1" fmla="val 36201"/>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7" name="Rectangle: Diagonal Corners Rounded 6">
            <a:extLst>
              <a:ext uri="{FF2B5EF4-FFF2-40B4-BE49-F238E27FC236}">
                <a16:creationId xmlns:a16="http://schemas.microsoft.com/office/drawing/2014/main" id="{CB2069FE-0E7B-0914-2D7E-EF406E3CEF25}"/>
              </a:ext>
            </a:extLst>
          </p:cNvPr>
          <p:cNvSpPr/>
          <p:nvPr userDrawn="1"/>
        </p:nvSpPr>
        <p:spPr>
          <a:xfrm>
            <a:off x="4124011" y="204189"/>
            <a:ext cx="7865616" cy="4987849"/>
          </a:xfrm>
          <a:prstGeom prst="round2DiagRect">
            <a:avLst>
              <a:gd name="adj1" fmla="val 13035"/>
              <a:gd name="adj2" fmla="val 0"/>
            </a:avLst>
          </a:prstGeom>
          <a:solidFill>
            <a:srgbClr val="1A26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 name="Title 1">
            <a:extLst>
              <a:ext uri="{FF2B5EF4-FFF2-40B4-BE49-F238E27FC236}">
                <a16:creationId xmlns:a16="http://schemas.microsoft.com/office/drawing/2014/main" id="{D274D693-9C1E-3AA5-6603-EF203B794742}"/>
              </a:ext>
            </a:extLst>
          </p:cNvPr>
          <p:cNvSpPr>
            <a:spLocks noGrp="1"/>
          </p:cNvSpPr>
          <p:nvPr>
            <p:ph type="ctrTitle" hasCustomPrompt="1"/>
          </p:nvPr>
        </p:nvSpPr>
        <p:spPr>
          <a:xfrm>
            <a:off x="4334952" y="4183958"/>
            <a:ext cx="6773662" cy="850037"/>
          </a:xfrm>
          <a:prstGeom prst="rect">
            <a:avLst/>
          </a:prstGeom>
        </p:spPr>
        <p:txBody>
          <a:bodyPr anchor="b">
            <a:noAutofit/>
          </a:bodyPr>
          <a:lstStyle>
            <a:lvl1pPr algn="l">
              <a:lnSpc>
                <a:spcPct val="80000"/>
              </a:lnSpc>
              <a:spcBef>
                <a:spcPts val="1200"/>
              </a:spcBef>
              <a:spcAft>
                <a:spcPts val="1200"/>
              </a:spcAft>
              <a:defRPr sz="6000">
                <a:solidFill>
                  <a:schemeClr val="accent5"/>
                </a:solidFill>
                <a:latin typeface="Figtree SemiBold" pitchFamily="2" charset="0"/>
              </a:defRPr>
            </a:lvl1pPr>
          </a:lstStyle>
          <a:p>
            <a:r>
              <a:rPr lang="en-US"/>
              <a:t>Title</a:t>
            </a:r>
          </a:p>
        </p:txBody>
      </p:sp>
      <p:sp>
        <p:nvSpPr>
          <p:cNvPr id="8" name="Subtitle 2">
            <a:extLst>
              <a:ext uri="{FF2B5EF4-FFF2-40B4-BE49-F238E27FC236}">
                <a16:creationId xmlns:a16="http://schemas.microsoft.com/office/drawing/2014/main" id="{3C476C6C-D7B1-6F34-F630-EB027AA409CF}"/>
              </a:ext>
            </a:extLst>
          </p:cNvPr>
          <p:cNvSpPr txBox="1">
            <a:spLocks/>
          </p:cNvSpPr>
          <p:nvPr userDrawn="1"/>
        </p:nvSpPr>
        <p:spPr>
          <a:xfrm>
            <a:off x="5693546" y="4817770"/>
            <a:ext cx="4527612" cy="263040"/>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Figtre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Figtre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Figtree"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Figtre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Figtre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a:solidFill>
                <a:schemeClr val="bg1"/>
              </a:solidFill>
              <a:latin typeface="Figtree Light" pitchFamily="2" charset="0"/>
            </a:endParaRPr>
          </a:p>
        </p:txBody>
      </p:sp>
      <p:pic>
        <p:nvPicPr>
          <p:cNvPr id="19" name="Picture 18" descr="Logo&#10;&#10;AI-generated content may be incorrect.">
            <a:extLst>
              <a:ext uri="{FF2B5EF4-FFF2-40B4-BE49-F238E27FC236}">
                <a16:creationId xmlns:a16="http://schemas.microsoft.com/office/drawing/2014/main" id="{6F3176F5-B006-5F10-5AB8-6D04D212DB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0274" y="5192038"/>
            <a:ext cx="1961837" cy="1483722"/>
          </a:xfrm>
          <a:prstGeom prst="rect">
            <a:avLst/>
          </a:prstGeom>
        </p:spPr>
      </p:pic>
      <p:sp>
        <p:nvSpPr>
          <p:cNvPr id="21" name="Picture Placeholder 20">
            <a:extLst>
              <a:ext uri="{FF2B5EF4-FFF2-40B4-BE49-F238E27FC236}">
                <a16:creationId xmlns:a16="http://schemas.microsoft.com/office/drawing/2014/main" id="{B0C82BEC-8861-499D-05BC-4F288AC8C6C3}"/>
              </a:ext>
            </a:extLst>
          </p:cNvPr>
          <p:cNvSpPr>
            <a:spLocks noGrp="1"/>
          </p:cNvSpPr>
          <p:nvPr>
            <p:ph type="pic" sz="quarter" idx="11"/>
          </p:nvPr>
        </p:nvSpPr>
        <p:spPr>
          <a:xfrm>
            <a:off x="205641" y="204189"/>
            <a:ext cx="3841921" cy="4989555"/>
          </a:xfrm>
          <a:prstGeom prst="round2DiagRect">
            <a:avLst>
              <a:gd name="adj1" fmla="val 0"/>
              <a:gd name="adj2" fmla="val 19023"/>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4588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DE20-2C48-55C5-C7D6-91234ACEA3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625DFB-7584-4778-5C88-2709C41FB5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CFAC0-96CE-29E9-9969-E4A6F2D0967D}"/>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5" name="Footer Placeholder 4">
            <a:extLst>
              <a:ext uri="{FF2B5EF4-FFF2-40B4-BE49-F238E27FC236}">
                <a16:creationId xmlns:a16="http://schemas.microsoft.com/office/drawing/2014/main" id="{ECDEA93B-8AA9-593B-A6A5-D315231EB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6C6661-8466-E34A-ACB5-8C5E66D8D635}"/>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658635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13EA-77D7-7A55-C07E-28DF52848C7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75337-9D0E-32B6-F1F6-F5B03A23FB5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41BB3F-42DF-6081-A176-038A4DC82D8E}"/>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5" name="Footer Placeholder 4">
            <a:extLst>
              <a:ext uri="{FF2B5EF4-FFF2-40B4-BE49-F238E27FC236}">
                <a16:creationId xmlns:a16="http://schemas.microsoft.com/office/drawing/2014/main" id="{9AA4BF4D-D455-ED99-37B4-D5AA2C227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F479FF-0D66-70C0-0E41-97D44A7F0BCF}"/>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282233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4081-A374-4461-F44C-49EEA65102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1F7E16-AA15-441F-E8CA-60036CE0F96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8934C-D59C-3773-56F8-A14EDF6C1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4F5D-0B7A-1044-D9B6-CEAB363EE830}"/>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6" name="Footer Placeholder 5">
            <a:extLst>
              <a:ext uri="{FF2B5EF4-FFF2-40B4-BE49-F238E27FC236}">
                <a16:creationId xmlns:a16="http://schemas.microsoft.com/office/drawing/2014/main" id="{ED031ADC-27AC-C59E-E282-8D8774E2CA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B43565-F386-4AF0-A3A4-D582396942F1}"/>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618507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CCB1-F7A9-0FAA-84CE-AE4E615B3C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0811D2-CD60-9647-54D5-13E098A47E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C022A-FAE4-A9BB-8E16-F2DCAA2CA4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B4D997-A27E-4FE0-1429-06533900C7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8C0F70-054E-975F-5153-FA50B8D77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DF8EE-80CF-78B2-4A64-EE5C019C8503}"/>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8" name="Footer Placeholder 7">
            <a:extLst>
              <a:ext uri="{FF2B5EF4-FFF2-40B4-BE49-F238E27FC236}">
                <a16:creationId xmlns:a16="http://schemas.microsoft.com/office/drawing/2014/main" id="{ACB1A728-7760-F80E-074D-59F5C204B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6CD55E-03F8-2D1E-B330-7667FDAE6311}"/>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1707823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C201-7387-9AC0-45BB-3B8054B4F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FDC614-F066-050D-15B0-B9E93163204E}"/>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4" name="Footer Placeholder 3">
            <a:extLst>
              <a:ext uri="{FF2B5EF4-FFF2-40B4-BE49-F238E27FC236}">
                <a16:creationId xmlns:a16="http://schemas.microsoft.com/office/drawing/2014/main" id="{6CB85360-85AA-2DE7-9687-CCBCF9877A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3CD637-998A-2A49-C522-CAA27236C172}"/>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3291683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802CD9-4F98-4723-C1DB-85375C245AE0}"/>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3" name="Footer Placeholder 2">
            <a:extLst>
              <a:ext uri="{FF2B5EF4-FFF2-40B4-BE49-F238E27FC236}">
                <a16:creationId xmlns:a16="http://schemas.microsoft.com/office/drawing/2014/main" id="{2428B31B-F563-6EBD-DCD6-599F64BE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F6446DC-3A92-D8C4-D4A3-EA3DF225A694}"/>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3513010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4316-C63F-501C-52A4-27B513196D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E24AE9-0674-0C20-EA97-C0A59E9CA1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C7794C-40E7-F3C8-3D6C-967FA175A1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800D8-43F9-E84E-A7A7-F6FE6B740279}"/>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6" name="Footer Placeholder 5">
            <a:extLst>
              <a:ext uri="{FF2B5EF4-FFF2-40B4-BE49-F238E27FC236}">
                <a16:creationId xmlns:a16="http://schemas.microsoft.com/office/drawing/2014/main" id="{868F03D9-AB3B-C7FD-4767-CFB62A27A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A98C9-98C4-657B-AFB8-507EC942E86D}"/>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183345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03F-ACF2-8741-062A-9C98E83437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D7DB5C-FBC4-2659-3852-9A0094BD51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6CA6E-118D-87CD-7C8A-53F2951031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0C912C-82B2-C923-9524-638E3276F7EE}"/>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6" name="Footer Placeholder 5">
            <a:extLst>
              <a:ext uri="{FF2B5EF4-FFF2-40B4-BE49-F238E27FC236}">
                <a16:creationId xmlns:a16="http://schemas.microsoft.com/office/drawing/2014/main" id="{086D1293-4BF4-8FD2-1561-1A2B0FB128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2072A9-B736-D3AA-F193-7E5444A76010}"/>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3865370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AF3A-5511-D4CB-0F3D-6D8B3F011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A216B9-ED32-035B-C7B2-C2647A59DA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EFCA6-CD3A-6C0E-57B6-3BF4361D26D0}"/>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5" name="Footer Placeholder 4">
            <a:extLst>
              <a:ext uri="{FF2B5EF4-FFF2-40B4-BE49-F238E27FC236}">
                <a16:creationId xmlns:a16="http://schemas.microsoft.com/office/drawing/2014/main" id="{64E6F7E0-4780-7CE6-CBA6-79AA8D056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AF36AB-CC88-5052-2B9E-8D40960512D5}"/>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2604322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559122-B24A-1501-0D07-F04C1A21BC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9D16B-4A18-FE1D-D963-5CBA028EE4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50532-D702-DB06-88E9-75DC4E4F0E54}"/>
              </a:ext>
            </a:extLst>
          </p:cNvPr>
          <p:cNvSpPr>
            <a:spLocks noGrp="1"/>
          </p:cNvSpPr>
          <p:nvPr>
            <p:ph type="dt" sz="half" idx="10"/>
          </p:nvPr>
        </p:nvSpPr>
        <p:spPr>
          <a:xfrm>
            <a:off x="838200" y="6356350"/>
            <a:ext cx="2743200" cy="365125"/>
          </a:xfrm>
          <a:prstGeom prst="rect">
            <a:avLst/>
          </a:prstGeom>
        </p:spPr>
        <p:txBody>
          <a:bodyPr/>
          <a:lstStyle/>
          <a:p>
            <a:fld id="{44BE22E8-F0BF-46B8-9A1A-21DFBFE63EE4}" type="datetimeFigureOut">
              <a:rPr lang="en-US" smtClean="0"/>
              <a:t>2/3/2026</a:t>
            </a:fld>
            <a:endParaRPr lang="en-US"/>
          </a:p>
        </p:txBody>
      </p:sp>
      <p:sp>
        <p:nvSpPr>
          <p:cNvPr id="5" name="Footer Placeholder 4">
            <a:extLst>
              <a:ext uri="{FF2B5EF4-FFF2-40B4-BE49-F238E27FC236}">
                <a16:creationId xmlns:a16="http://schemas.microsoft.com/office/drawing/2014/main" id="{45E3DAE0-6942-7477-A932-61DFF1E365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F23373-1F3D-FE80-EEB1-685D0538BFDA}"/>
              </a:ext>
            </a:extLst>
          </p:cNvPr>
          <p:cNvSpPr>
            <a:spLocks noGrp="1"/>
          </p:cNvSpPr>
          <p:nvPr>
            <p:ph type="sldNum" sz="quarter" idx="12"/>
          </p:nvPr>
        </p:nvSpPr>
        <p:spPr>
          <a:xfrm>
            <a:off x="8610600" y="6356350"/>
            <a:ext cx="2743200" cy="365125"/>
          </a:xfrm>
          <a:prstGeom prst="rect">
            <a:avLst/>
          </a:prstGeom>
        </p:spPr>
        <p:txBody>
          <a:bodyPr/>
          <a:lstStyle/>
          <a:p>
            <a:fld id="{9D3298A0-46AF-4C5D-BAE4-079D3EDC17D7}" type="slidenum">
              <a:rPr lang="en-US" smtClean="0"/>
              <a:t>‹#›</a:t>
            </a:fld>
            <a:endParaRPr lang="en-US"/>
          </a:p>
        </p:txBody>
      </p:sp>
    </p:spTree>
    <p:extLst>
      <p:ext uri="{BB962C8B-B14F-4D97-AF65-F5344CB8AC3E}">
        <p14:creationId xmlns:p14="http://schemas.microsoft.com/office/powerpoint/2010/main" val="142334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ntent">
    <p:bg>
      <p:bgPr>
        <a:solidFill>
          <a:srgbClr val="1A2617"/>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7F99D-F271-857A-524D-C02C8F23A1FF}"/>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6"/>
            <a:ext cx="10189520" cy="3582442"/>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4EC16136-0155-883C-8F02-F2766BE3320D}"/>
              </a:ext>
            </a:extLst>
          </p:cNvPr>
          <p:cNvSpPr>
            <a:spLocks noGrp="1"/>
          </p:cNvSpPr>
          <p:nvPr>
            <p:ph type="pic" sz="quarter" idx="13"/>
          </p:nvPr>
        </p:nvSpPr>
        <p:spPr>
          <a:xfrm>
            <a:off x="508331" y="4824247"/>
            <a:ext cx="2163055" cy="806450"/>
          </a:xfrm>
          <a:prstGeom prst="round2DiagRect">
            <a:avLst>
              <a:gd name="adj1" fmla="val 39729"/>
              <a:gd name="adj2" fmla="val 0"/>
            </a:avLst>
          </a:prstGeom>
        </p:spPr>
        <p:txBody>
          <a:bodyPr/>
          <a:lstStyle/>
          <a:p>
            <a:r>
              <a:rPr lang="en-US"/>
              <a:t>Click icon to add picture</a:t>
            </a:r>
          </a:p>
        </p:txBody>
      </p:sp>
      <p:pic>
        <p:nvPicPr>
          <p:cNvPr id="19" name="Picture 18" descr="A picture containing logo&#10;&#10;AI-generated content may be incorrect.">
            <a:extLst>
              <a:ext uri="{FF2B5EF4-FFF2-40B4-BE49-F238E27FC236}">
                <a16:creationId xmlns:a16="http://schemas.microsoft.com/office/drawing/2014/main" id="{DF8B8147-7F19-2A17-B171-55A7605CEFE4}"/>
              </a:ext>
            </a:extLst>
          </p:cNvPr>
          <p:cNvPicPr>
            <a:picLocks noChangeAspect="1"/>
          </p:cNvPicPr>
          <p:nvPr userDrawn="1"/>
        </p:nvPicPr>
        <p:blipFill>
          <a:blip r:embed="rId2">
            <a:extLst>
              <a:ext uri="{28A0092B-C50C-407E-A947-70E740481C1C}">
                <a14:useLocalDpi xmlns:a14="http://schemas.microsoft.com/office/drawing/2010/main" val="0"/>
              </a:ext>
            </a:extLst>
          </a:blip>
          <a:srcRect t="9227"/>
          <a:stretch/>
        </p:blipFill>
        <p:spPr>
          <a:xfrm>
            <a:off x="10651184" y="245235"/>
            <a:ext cx="1467272" cy="1280394"/>
          </a:xfrm>
          <a:prstGeom prst="rect">
            <a:avLst/>
          </a:prstGeom>
        </p:spPr>
      </p:pic>
      <p:sp>
        <p:nvSpPr>
          <p:cNvPr id="3" name="Rectangle: Diagonal Corners Rounded 2">
            <a:extLst>
              <a:ext uri="{FF2B5EF4-FFF2-40B4-BE49-F238E27FC236}">
                <a16:creationId xmlns:a16="http://schemas.microsoft.com/office/drawing/2014/main" id="{81D5D1F1-60A6-A895-4046-B78A85F7D0C0}"/>
              </a:ext>
            </a:extLst>
          </p:cNvPr>
          <p:cNvSpPr/>
          <p:nvPr userDrawn="1"/>
        </p:nvSpPr>
        <p:spPr>
          <a:xfrm rot="10800000" flipV="1">
            <a:off x="508330" y="5715000"/>
            <a:ext cx="4423219" cy="858347"/>
          </a:xfrm>
          <a:prstGeom prst="round2DiagRect">
            <a:avLst>
              <a:gd name="adj1" fmla="val 50000"/>
              <a:gd name="adj2" fmla="val 0"/>
            </a:avLst>
          </a:prstGeom>
          <a:solidFill>
            <a:schemeClr val="accent6"/>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20" name="Text Placeholder 14">
            <a:extLst>
              <a:ext uri="{FF2B5EF4-FFF2-40B4-BE49-F238E27FC236}">
                <a16:creationId xmlns:a16="http://schemas.microsoft.com/office/drawing/2014/main" id="{47378B79-A385-8689-EFDF-B7A1F1A0BC53}"/>
              </a:ext>
            </a:extLst>
          </p:cNvPr>
          <p:cNvSpPr>
            <a:spLocks noGrp="1"/>
          </p:cNvSpPr>
          <p:nvPr>
            <p:ph type="body" sz="quarter" idx="15" hasCustomPrompt="1"/>
          </p:nvPr>
        </p:nvSpPr>
        <p:spPr>
          <a:xfrm>
            <a:off x="789187" y="5918201"/>
            <a:ext cx="3439914" cy="521198"/>
          </a:xfrm>
        </p:spPr>
        <p:txBody>
          <a:bodyPr>
            <a:normAutofit/>
          </a:bodyPr>
          <a:lstStyle>
            <a:lvl1pPr marL="0" indent="0">
              <a:buNone/>
              <a:defRPr sz="2800">
                <a:solidFill>
                  <a:schemeClr val="bg1"/>
                </a:solidFill>
                <a:latin typeface="Figtree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30213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extra branding color">
    <p:bg>
      <p:bgPr>
        <a:solidFill>
          <a:srgbClr val="1A2617"/>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EF2A06BB-0AFC-ECC9-C327-44E8485D1F95}"/>
              </a:ext>
            </a:extLst>
          </p:cNvPr>
          <p:cNvSpPr/>
          <p:nvPr userDrawn="1"/>
        </p:nvSpPr>
        <p:spPr>
          <a:xfrm rot="10800000" flipV="1">
            <a:off x="508330" y="5715000"/>
            <a:ext cx="4423219" cy="858347"/>
          </a:xfrm>
          <a:prstGeom prst="round2DiagRect">
            <a:avLst>
              <a:gd name="adj1" fmla="val 50000"/>
              <a:gd name="adj2" fmla="val 0"/>
            </a:avLst>
          </a:prstGeom>
          <a:solidFill>
            <a:schemeClr val="accent6"/>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388171" y="230333"/>
            <a:ext cx="803828" cy="6627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1" y="2048255"/>
            <a:ext cx="9559944" cy="347289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CB4317CF-495B-2F6F-95C5-8773B23BEFF6}"/>
              </a:ext>
            </a:extLst>
          </p:cNvPr>
          <p:cNvSpPr>
            <a:spLocks noGrp="1"/>
          </p:cNvSpPr>
          <p:nvPr>
            <p:ph type="body" sz="quarter" idx="15" hasCustomPrompt="1"/>
          </p:nvPr>
        </p:nvSpPr>
        <p:spPr>
          <a:xfrm>
            <a:off x="789187" y="5918201"/>
            <a:ext cx="3439914" cy="521198"/>
          </a:xfrm>
        </p:spPr>
        <p:txBody>
          <a:bodyPr>
            <a:normAutofit/>
          </a:bodyPr>
          <a:lstStyle>
            <a:lvl1pPr marL="0" indent="0">
              <a:buNone/>
              <a:defRPr sz="2800">
                <a:solidFill>
                  <a:schemeClr val="bg1"/>
                </a:solidFill>
                <a:latin typeface="Figtree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 name="Title 1">
            <a:extLst>
              <a:ext uri="{FF2B5EF4-FFF2-40B4-BE49-F238E27FC236}">
                <a16:creationId xmlns:a16="http://schemas.microsoft.com/office/drawing/2014/main" id="{2C6C7F13-9202-07A2-3375-EF53BCEB31AD}"/>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11" name="Picture 10" descr="A picture containing diagram&#10;&#10;AI-generated content may be incorrect.">
            <a:extLst>
              <a:ext uri="{FF2B5EF4-FFF2-40B4-BE49-F238E27FC236}">
                <a16:creationId xmlns:a16="http://schemas.microsoft.com/office/drawing/2014/main" id="{B2BC0A96-BCE4-774A-5CFB-C1ABCAEC3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335" y="4929921"/>
            <a:ext cx="967440" cy="704983"/>
          </a:xfrm>
          <a:prstGeom prst="rect">
            <a:avLst/>
          </a:prstGeom>
        </p:spPr>
      </p:pic>
    </p:spTree>
    <p:extLst>
      <p:ext uri="{BB962C8B-B14F-4D97-AF65-F5344CB8AC3E}">
        <p14:creationId xmlns:p14="http://schemas.microsoft.com/office/powerpoint/2010/main" val="60493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 slide">
    <p:bg>
      <p:bgPr>
        <a:solidFill>
          <a:srgbClr val="1A2617"/>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402812" y="230333"/>
            <a:ext cx="801381" cy="6627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8006353"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0AE16567-DFD3-2732-1817-C9D34E18F662}"/>
              </a:ext>
            </a:extLst>
          </p:cNvPr>
          <p:cNvSpPr>
            <a:spLocks noGrp="1"/>
          </p:cNvSpPr>
          <p:nvPr>
            <p:ph type="pic" sz="quarter" idx="13"/>
          </p:nvPr>
        </p:nvSpPr>
        <p:spPr>
          <a:xfrm flipH="1">
            <a:off x="9330824" y="498547"/>
            <a:ext cx="2558535" cy="6074801"/>
          </a:xfrm>
          <a:prstGeom prst="round2DiagRect">
            <a:avLst>
              <a:gd name="adj1" fmla="val 28094"/>
              <a:gd name="adj2" fmla="val 0"/>
            </a:avLst>
          </a:prstGeom>
        </p:spPr>
        <p:txBody>
          <a:bodyPr/>
          <a:lstStyle/>
          <a:p>
            <a:r>
              <a:rPr lang="en-US"/>
              <a:t>Click icon to add picture</a:t>
            </a:r>
          </a:p>
        </p:txBody>
      </p:sp>
      <p:sp>
        <p:nvSpPr>
          <p:cNvPr id="2" name="Rectangle: Diagonal Corners Rounded 1">
            <a:extLst>
              <a:ext uri="{FF2B5EF4-FFF2-40B4-BE49-F238E27FC236}">
                <a16:creationId xmlns:a16="http://schemas.microsoft.com/office/drawing/2014/main" id="{0D885176-2C0E-6DED-7BB8-031A7EE686D7}"/>
              </a:ext>
            </a:extLst>
          </p:cNvPr>
          <p:cNvSpPr/>
          <p:nvPr userDrawn="1"/>
        </p:nvSpPr>
        <p:spPr>
          <a:xfrm rot="10800000" flipV="1">
            <a:off x="508330" y="5715000"/>
            <a:ext cx="4423219" cy="858347"/>
          </a:xfrm>
          <a:prstGeom prst="round2DiagRect">
            <a:avLst>
              <a:gd name="adj1" fmla="val 50000"/>
              <a:gd name="adj2" fmla="val 0"/>
            </a:avLst>
          </a:prstGeom>
          <a:solidFill>
            <a:schemeClr val="accent6"/>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ahoma"/>
              <a:ea typeface="+mn-ea"/>
              <a:cs typeface="+mn-cs"/>
            </a:endParaRPr>
          </a:p>
        </p:txBody>
      </p:sp>
      <p:sp>
        <p:nvSpPr>
          <p:cNvPr id="18" name="Text Placeholder 14">
            <a:extLst>
              <a:ext uri="{FF2B5EF4-FFF2-40B4-BE49-F238E27FC236}">
                <a16:creationId xmlns:a16="http://schemas.microsoft.com/office/drawing/2014/main" id="{CB4317CF-495B-2F6F-95C5-8773B23BEFF6}"/>
              </a:ext>
            </a:extLst>
          </p:cNvPr>
          <p:cNvSpPr>
            <a:spLocks noGrp="1"/>
          </p:cNvSpPr>
          <p:nvPr>
            <p:ph type="body" sz="quarter" idx="15" hasCustomPrompt="1"/>
          </p:nvPr>
        </p:nvSpPr>
        <p:spPr>
          <a:xfrm>
            <a:off x="789187" y="5917531"/>
            <a:ext cx="3439914" cy="521198"/>
          </a:xfrm>
        </p:spPr>
        <p:txBody>
          <a:bodyPr>
            <a:normAutofit/>
          </a:bodyPr>
          <a:lstStyle>
            <a:lvl1pPr marL="0" indent="0">
              <a:buNone/>
              <a:defRPr sz="2800">
                <a:solidFill>
                  <a:schemeClr val="bg2"/>
                </a:solidFill>
                <a:latin typeface="Figtree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4" name="Picture 3" descr="A picture containing diagram&#10;&#10;AI-generated content may be incorrect.">
            <a:extLst>
              <a:ext uri="{FF2B5EF4-FFF2-40B4-BE49-F238E27FC236}">
                <a16:creationId xmlns:a16="http://schemas.microsoft.com/office/drawing/2014/main" id="{EF8236F6-ED84-A199-7F75-03A3384D2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335" y="4929921"/>
            <a:ext cx="967440" cy="704983"/>
          </a:xfrm>
          <a:prstGeom prst="rect">
            <a:avLst/>
          </a:prstGeom>
        </p:spPr>
      </p:pic>
    </p:spTree>
    <p:extLst>
      <p:ext uri="{BB962C8B-B14F-4D97-AF65-F5344CB8AC3E}">
        <p14:creationId xmlns:p14="http://schemas.microsoft.com/office/powerpoint/2010/main" val="392212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hoto simple logo">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141476" y="230333"/>
            <a:ext cx="1050524" cy="6627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8006353"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0AE16567-DFD3-2732-1817-C9D34E18F662}"/>
              </a:ext>
            </a:extLst>
          </p:cNvPr>
          <p:cNvSpPr>
            <a:spLocks noGrp="1"/>
          </p:cNvSpPr>
          <p:nvPr>
            <p:ph type="pic" sz="quarter" idx="13"/>
          </p:nvPr>
        </p:nvSpPr>
        <p:spPr>
          <a:xfrm flipH="1">
            <a:off x="9330824" y="498547"/>
            <a:ext cx="2558535" cy="6074801"/>
          </a:xfrm>
          <a:prstGeom prst="round2DiagRect">
            <a:avLst>
              <a:gd name="adj1" fmla="val 34557"/>
              <a:gd name="adj2" fmla="val 0"/>
            </a:avLst>
          </a:prstGeom>
        </p:spPr>
        <p:txBody>
          <a:bodyPr/>
          <a:lstStyle/>
          <a:p>
            <a:r>
              <a:rPr lang="en-US"/>
              <a:t>Click icon to add picture</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2" name="Picture 1" descr="A picture containing logo&#10;&#10;AI-generated content may be incorrect.">
            <a:extLst>
              <a:ext uri="{FF2B5EF4-FFF2-40B4-BE49-F238E27FC236}">
                <a16:creationId xmlns:a16="http://schemas.microsoft.com/office/drawing/2014/main" id="{2E89A284-68BD-80D4-656F-057BCC9D46E3}"/>
              </a:ext>
            </a:extLst>
          </p:cNvPr>
          <p:cNvPicPr>
            <a:picLocks noChangeAspect="1"/>
          </p:cNvPicPr>
          <p:nvPr userDrawn="1"/>
        </p:nvPicPr>
        <p:blipFill>
          <a:blip r:embed="rId2">
            <a:extLst>
              <a:ext uri="{28A0092B-C50C-407E-A947-70E740481C1C}">
                <a14:useLocalDpi xmlns:a14="http://schemas.microsoft.com/office/drawing/2010/main" val="0"/>
              </a:ext>
            </a:extLst>
          </a:blip>
          <a:srcRect t="12236" b="14627"/>
          <a:stretch/>
        </p:blipFill>
        <p:spPr>
          <a:xfrm>
            <a:off x="360561" y="5548544"/>
            <a:ext cx="1583053" cy="1157799"/>
          </a:xfrm>
          <a:prstGeom prst="rect">
            <a:avLst/>
          </a:prstGeom>
        </p:spPr>
      </p:pic>
    </p:spTree>
    <p:extLst>
      <p:ext uri="{BB962C8B-B14F-4D97-AF65-F5344CB8AC3E}">
        <p14:creationId xmlns:p14="http://schemas.microsoft.com/office/powerpoint/2010/main" val="344426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no photo simple logo">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BBFCB4-721C-60FF-4D1C-89BD96E43D9C}"/>
              </a:ext>
            </a:extLst>
          </p:cNvPr>
          <p:cNvSpPr/>
          <p:nvPr userDrawn="1"/>
        </p:nvSpPr>
        <p:spPr>
          <a:xfrm>
            <a:off x="11141476" y="230333"/>
            <a:ext cx="1050524" cy="6627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9790765"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2" name="Picture 1" descr="A picture containing logo&#10;&#10;AI-generated content may be incorrect.">
            <a:extLst>
              <a:ext uri="{FF2B5EF4-FFF2-40B4-BE49-F238E27FC236}">
                <a16:creationId xmlns:a16="http://schemas.microsoft.com/office/drawing/2014/main" id="{2E89A284-68BD-80D4-656F-057BCC9D46E3}"/>
              </a:ext>
            </a:extLst>
          </p:cNvPr>
          <p:cNvPicPr>
            <a:picLocks noChangeAspect="1"/>
          </p:cNvPicPr>
          <p:nvPr userDrawn="1"/>
        </p:nvPicPr>
        <p:blipFill>
          <a:blip r:embed="rId2">
            <a:extLst>
              <a:ext uri="{28A0092B-C50C-407E-A947-70E740481C1C}">
                <a14:useLocalDpi xmlns:a14="http://schemas.microsoft.com/office/drawing/2010/main" val="0"/>
              </a:ext>
            </a:extLst>
          </a:blip>
          <a:srcRect t="12236" b="14627"/>
          <a:stretch/>
        </p:blipFill>
        <p:spPr>
          <a:xfrm>
            <a:off x="360561" y="5548544"/>
            <a:ext cx="1583053" cy="1157799"/>
          </a:xfrm>
          <a:prstGeom prst="rect">
            <a:avLst/>
          </a:prstGeom>
        </p:spPr>
      </p:pic>
    </p:spTree>
    <p:extLst>
      <p:ext uri="{BB962C8B-B14F-4D97-AF65-F5344CB8AC3E}">
        <p14:creationId xmlns:p14="http://schemas.microsoft.com/office/powerpoint/2010/main" val="141601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no photo simple logo no color">
    <p:bg>
      <p:bgPr>
        <a:solidFill>
          <a:schemeClr val="tx2"/>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0037067F-25BA-102A-29D8-F12766211FBE}"/>
              </a:ext>
            </a:extLst>
          </p:cNvPr>
          <p:cNvSpPr/>
          <p:nvPr userDrawn="1"/>
        </p:nvSpPr>
        <p:spPr>
          <a:xfrm rot="16200000">
            <a:off x="2903982" y="-2430020"/>
            <a:ext cx="6626443" cy="11949596"/>
          </a:xfrm>
          <a:prstGeom prst="round1Rect">
            <a:avLst>
              <a:gd name="adj" fmla="val 307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6B556A8-CEAD-FAC5-F6DE-94BAAD4F772A}"/>
              </a:ext>
            </a:extLst>
          </p:cNvPr>
          <p:cNvSpPr>
            <a:spLocks noGrp="1"/>
          </p:cNvSpPr>
          <p:nvPr>
            <p:ph idx="1"/>
          </p:nvPr>
        </p:nvSpPr>
        <p:spPr>
          <a:xfrm>
            <a:off x="1164280" y="2048255"/>
            <a:ext cx="10438835" cy="3625897"/>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C943273E-9B95-06C6-1F91-C23EFEB026B4}"/>
              </a:ext>
            </a:extLst>
          </p:cNvPr>
          <p:cNvSpPr>
            <a:spLocks noGrp="1"/>
          </p:cNvSpPr>
          <p:nvPr>
            <p:ph type="ctrTitle"/>
          </p:nvPr>
        </p:nvSpPr>
        <p:spPr>
          <a:xfrm>
            <a:off x="1164280" y="963169"/>
            <a:ext cx="7446320" cy="816863"/>
          </a:xfrm>
        </p:spPr>
        <p:txBody>
          <a:bodyPr anchor="b">
            <a:normAutofit/>
          </a:bodyPr>
          <a:lstStyle>
            <a:lvl1pPr algn="l">
              <a:defRPr sz="3600">
                <a:latin typeface="Figtree SemiBold" pitchFamily="2" charset="0"/>
              </a:defRPr>
            </a:lvl1pPr>
          </a:lstStyle>
          <a:p>
            <a:r>
              <a:rPr lang="en-US"/>
              <a:t>Click to edit Master title style</a:t>
            </a:r>
          </a:p>
        </p:txBody>
      </p:sp>
      <p:pic>
        <p:nvPicPr>
          <p:cNvPr id="2" name="Picture 1" descr="A picture containing logo&#10;&#10;AI-generated content may be incorrect.">
            <a:extLst>
              <a:ext uri="{FF2B5EF4-FFF2-40B4-BE49-F238E27FC236}">
                <a16:creationId xmlns:a16="http://schemas.microsoft.com/office/drawing/2014/main" id="{2E89A284-68BD-80D4-656F-057BCC9D46E3}"/>
              </a:ext>
            </a:extLst>
          </p:cNvPr>
          <p:cNvPicPr>
            <a:picLocks noChangeAspect="1"/>
          </p:cNvPicPr>
          <p:nvPr userDrawn="1"/>
        </p:nvPicPr>
        <p:blipFill>
          <a:blip r:embed="rId2">
            <a:extLst>
              <a:ext uri="{28A0092B-C50C-407E-A947-70E740481C1C}">
                <a14:useLocalDpi xmlns:a14="http://schemas.microsoft.com/office/drawing/2010/main" val="0"/>
              </a:ext>
            </a:extLst>
          </a:blip>
          <a:srcRect t="12236" b="14627"/>
          <a:stretch/>
        </p:blipFill>
        <p:spPr>
          <a:xfrm>
            <a:off x="360561" y="5548544"/>
            <a:ext cx="1583053" cy="1157799"/>
          </a:xfrm>
          <a:prstGeom prst="rect">
            <a:avLst/>
          </a:prstGeom>
        </p:spPr>
      </p:pic>
    </p:spTree>
    <p:extLst>
      <p:ext uri="{BB962C8B-B14F-4D97-AF65-F5344CB8AC3E}">
        <p14:creationId xmlns:p14="http://schemas.microsoft.com/office/powerpoint/2010/main" val="279827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tx2"/>
        </a:solidFill>
        <a:effectLst/>
      </p:bgPr>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9B66812A-70C7-A1CC-B3BC-7741425ECA0A}"/>
              </a:ext>
            </a:extLst>
          </p:cNvPr>
          <p:cNvSpPr/>
          <p:nvPr userDrawn="1"/>
        </p:nvSpPr>
        <p:spPr>
          <a:xfrm rot="10800000">
            <a:off x="346125" y="5029503"/>
            <a:ext cx="867946" cy="1525056"/>
          </a:xfrm>
          <a:prstGeom prst="round1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Single Corner Rounded 5">
            <a:extLst>
              <a:ext uri="{FF2B5EF4-FFF2-40B4-BE49-F238E27FC236}">
                <a16:creationId xmlns:a16="http://schemas.microsoft.com/office/drawing/2014/main" id="{8ACD71E4-2335-D070-3878-B710ADF9D2F1}"/>
              </a:ext>
            </a:extLst>
          </p:cNvPr>
          <p:cNvSpPr/>
          <p:nvPr userDrawn="1"/>
        </p:nvSpPr>
        <p:spPr>
          <a:xfrm>
            <a:off x="346125" y="4070409"/>
            <a:ext cx="867946" cy="1551010"/>
          </a:xfrm>
          <a:prstGeom prst="round1Rect">
            <a:avLst>
              <a:gd name="adj" fmla="val 4815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icture Placeholder 13">
            <a:extLst>
              <a:ext uri="{FF2B5EF4-FFF2-40B4-BE49-F238E27FC236}">
                <a16:creationId xmlns:a16="http://schemas.microsoft.com/office/drawing/2014/main" id="{35BEDDD6-AE4C-0771-1A18-E39F2AF281D3}"/>
              </a:ext>
            </a:extLst>
          </p:cNvPr>
          <p:cNvSpPr>
            <a:spLocks noGrp="1"/>
          </p:cNvSpPr>
          <p:nvPr>
            <p:ph type="pic" sz="quarter" idx="12"/>
          </p:nvPr>
        </p:nvSpPr>
        <p:spPr>
          <a:xfrm flipH="1">
            <a:off x="4974751" y="361950"/>
            <a:ext cx="7217247" cy="6496050"/>
          </a:xfrm>
          <a:prstGeom prst="round1Rect">
            <a:avLst>
              <a:gd name="adj" fmla="val 27915"/>
            </a:avLst>
          </a:prstGeom>
        </p:spPr>
        <p:txBody>
          <a:bodyPr/>
          <a:lstStyle/>
          <a:p>
            <a:r>
              <a:rPr lang="en-US"/>
              <a:t>Click icon to add picture</a:t>
            </a:r>
          </a:p>
        </p:txBody>
      </p:sp>
      <p:pic>
        <p:nvPicPr>
          <p:cNvPr id="15" name="Picture 14" descr="Logo&#10;&#10;AI-generated content may be incorrect.">
            <a:extLst>
              <a:ext uri="{FF2B5EF4-FFF2-40B4-BE49-F238E27FC236}">
                <a16:creationId xmlns:a16="http://schemas.microsoft.com/office/drawing/2014/main" id="{5D74AF54-DBBA-D89D-19EA-BC5B581EF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50" y="202182"/>
            <a:ext cx="1608670" cy="1243173"/>
          </a:xfrm>
          <a:prstGeom prst="rect">
            <a:avLst/>
          </a:prstGeom>
        </p:spPr>
      </p:pic>
      <p:sp>
        <p:nvSpPr>
          <p:cNvPr id="16" name="Text Placeholder 14">
            <a:extLst>
              <a:ext uri="{FF2B5EF4-FFF2-40B4-BE49-F238E27FC236}">
                <a16:creationId xmlns:a16="http://schemas.microsoft.com/office/drawing/2014/main" id="{FF7EFB87-10B7-92A2-32CB-B7B4998F3C1E}"/>
              </a:ext>
            </a:extLst>
          </p:cNvPr>
          <p:cNvSpPr>
            <a:spLocks noGrp="1"/>
          </p:cNvSpPr>
          <p:nvPr>
            <p:ph type="body" sz="quarter" idx="15" hasCustomPrompt="1"/>
          </p:nvPr>
        </p:nvSpPr>
        <p:spPr>
          <a:xfrm>
            <a:off x="1279025" y="4700284"/>
            <a:ext cx="4114800" cy="830263"/>
          </a:xfrm>
        </p:spPr>
        <p:txBody>
          <a:bodyPr>
            <a:normAutofit/>
          </a:bodyPr>
          <a:lstStyle>
            <a:lvl1pPr marL="0" indent="0">
              <a:buNone/>
              <a:defRPr sz="3600">
                <a:solidFill>
                  <a:schemeClr val="bg2"/>
                </a:solidFill>
                <a:latin typeface="Figtree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7" name="Picture Placeholder 13">
            <a:extLst>
              <a:ext uri="{FF2B5EF4-FFF2-40B4-BE49-F238E27FC236}">
                <a16:creationId xmlns:a16="http://schemas.microsoft.com/office/drawing/2014/main" id="{C9AC266C-B606-E6FD-250A-97CBA2AFA723}"/>
              </a:ext>
            </a:extLst>
          </p:cNvPr>
          <p:cNvSpPr>
            <a:spLocks noGrp="1"/>
          </p:cNvSpPr>
          <p:nvPr>
            <p:ph type="pic" sz="quarter" idx="16"/>
          </p:nvPr>
        </p:nvSpPr>
        <p:spPr>
          <a:xfrm>
            <a:off x="1279837" y="5337909"/>
            <a:ext cx="2707041" cy="1216650"/>
          </a:xfrm>
          <a:prstGeom prst="round2DiagRect">
            <a:avLst>
              <a:gd name="adj1" fmla="val 41733"/>
              <a:gd name="adj2" fmla="val 0"/>
            </a:avLst>
          </a:prstGeom>
        </p:spPr>
        <p:txBody>
          <a:bodyPr/>
          <a:lstStyle/>
          <a:p>
            <a:r>
              <a:rPr lang="en-US"/>
              <a:t>Click icon to add picture</a:t>
            </a:r>
          </a:p>
        </p:txBody>
      </p:sp>
    </p:spTree>
    <p:extLst>
      <p:ext uri="{BB962C8B-B14F-4D97-AF65-F5344CB8AC3E}">
        <p14:creationId xmlns:p14="http://schemas.microsoft.com/office/powerpoint/2010/main" val="322547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CAEEF-5D82-AE0E-35AE-107B9B8A1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B60069-E367-5DC4-E65A-45BC93F28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98802"/>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49" r:id="rId3"/>
    <p:sldLayoutId id="2147483664" r:id="rId4"/>
    <p:sldLayoutId id="2147483660" r:id="rId5"/>
    <p:sldLayoutId id="2147483677" r:id="rId6"/>
    <p:sldLayoutId id="2147483678" r:id="rId7"/>
    <p:sldLayoutId id="2147483679" r:id="rId8"/>
    <p:sldLayoutId id="2147483661"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2"/>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4602F-344E-1FA6-4CEC-3C49DE1B3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4D4F7-CD65-1997-9A02-4FEEBC0C86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01CA6A-288B-61EB-D153-0DB7B9B3C0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lumMod val="85000"/>
                  </a:schemeClr>
                </a:solidFill>
                <a:latin typeface="Figtree" pitchFamily="2" charset="0"/>
              </a:defRPr>
            </a:lvl1pPr>
          </a:lstStyle>
          <a:p>
            <a:fld id="{9D3298A0-46AF-4C5D-BAE4-079D3EDC17D7}" type="slidenum">
              <a:rPr lang="en-US" smtClean="0"/>
              <a:pPr/>
              <a:t>‹#›</a:t>
            </a:fld>
            <a:endParaRPr lang="en-US"/>
          </a:p>
        </p:txBody>
      </p:sp>
    </p:spTree>
    <p:extLst>
      <p:ext uri="{BB962C8B-B14F-4D97-AF65-F5344CB8AC3E}">
        <p14:creationId xmlns:p14="http://schemas.microsoft.com/office/powerpoint/2010/main" val="1735342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kern="1200">
          <a:solidFill>
            <a:schemeClr val="tx2"/>
          </a:solidFill>
          <a:latin typeface="Figtree"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claire.swearingen@co.thurston.wa.u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8B609D-A34D-F205-6F07-AF18CA3E2CC4}"/>
              </a:ext>
            </a:extLst>
          </p:cNvPr>
          <p:cNvSpPr>
            <a:spLocks noGrp="1"/>
          </p:cNvSpPr>
          <p:nvPr>
            <p:ph type="body" sz="quarter" idx="15"/>
          </p:nvPr>
        </p:nvSpPr>
        <p:spPr/>
        <p:txBody>
          <a:bodyPr/>
          <a:lstStyle/>
          <a:p>
            <a:r>
              <a:rPr lang="en-US"/>
              <a:t>Associate Planner</a:t>
            </a:r>
          </a:p>
        </p:txBody>
      </p:sp>
      <p:sp>
        <p:nvSpPr>
          <p:cNvPr id="4" name="Text Placeholder 3">
            <a:extLst>
              <a:ext uri="{FF2B5EF4-FFF2-40B4-BE49-F238E27FC236}">
                <a16:creationId xmlns:a16="http://schemas.microsoft.com/office/drawing/2014/main" id="{580F8F19-E74C-6318-DA87-FA6B5DBA4AB6}"/>
              </a:ext>
            </a:extLst>
          </p:cNvPr>
          <p:cNvSpPr>
            <a:spLocks noGrp="1"/>
          </p:cNvSpPr>
          <p:nvPr>
            <p:ph type="body" sz="quarter" idx="16"/>
          </p:nvPr>
        </p:nvSpPr>
        <p:spPr>
          <a:xfrm>
            <a:off x="29109" y="3751998"/>
            <a:ext cx="5889699" cy="601052"/>
          </a:xfrm>
        </p:spPr>
        <p:txBody>
          <a:bodyPr/>
          <a:lstStyle/>
          <a:p>
            <a:r>
              <a:rPr lang="en-US" sz="1600" dirty="0">
                <a:solidFill>
                  <a:schemeClr val="bg1"/>
                </a:solidFill>
                <a:latin typeface="Figtree Light"/>
              </a:rPr>
              <a:t>February 4, 2026</a:t>
            </a:r>
            <a:br>
              <a:rPr lang="en-US" sz="300" dirty="0">
                <a:latin typeface="Figtree Light"/>
              </a:rPr>
            </a:br>
            <a:br>
              <a:rPr lang="en-US" sz="200" dirty="0"/>
            </a:br>
            <a:r>
              <a:rPr lang="en-US" sz="2000" dirty="0">
                <a:solidFill>
                  <a:schemeClr val="bg1"/>
                </a:solidFill>
                <a:latin typeface="Figtree SemiBold"/>
              </a:rPr>
              <a:t>Thurston County Planning</a:t>
            </a:r>
            <a:br>
              <a:rPr lang="en-US" sz="2000" dirty="0">
                <a:latin typeface="Figtree SemiBold"/>
              </a:rPr>
            </a:br>
            <a:r>
              <a:rPr lang="en-US" sz="2000" dirty="0">
                <a:solidFill>
                  <a:schemeClr val="bg1"/>
                </a:solidFill>
                <a:latin typeface="Figtree SemiBold"/>
              </a:rPr>
              <a:t> Commission</a:t>
            </a:r>
            <a:endParaRPr lang="en-US" dirty="0">
              <a:solidFill>
                <a:schemeClr val="bg1"/>
              </a:solidFill>
            </a:endParaRPr>
          </a:p>
          <a:p>
            <a:r>
              <a:rPr lang="en-US" sz="4400" dirty="0">
                <a:latin typeface="Figtree SemiBold"/>
              </a:rPr>
              <a:t>CAO Update: Frequently Flooded Areas BAS and Discussion</a:t>
            </a:r>
          </a:p>
        </p:txBody>
      </p:sp>
      <p:sp>
        <p:nvSpPr>
          <p:cNvPr id="5" name="Text Placeholder 4">
            <a:extLst>
              <a:ext uri="{FF2B5EF4-FFF2-40B4-BE49-F238E27FC236}">
                <a16:creationId xmlns:a16="http://schemas.microsoft.com/office/drawing/2014/main" id="{8624477A-8C1C-E374-96DA-10A2DA780012}"/>
              </a:ext>
            </a:extLst>
          </p:cNvPr>
          <p:cNvSpPr>
            <a:spLocks noGrp="1"/>
          </p:cNvSpPr>
          <p:nvPr>
            <p:ph type="body" sz="quarter" idx="17"/>
          </p:nvPr>
        </p:nvSpPr>
        <p:spPr/>
        <p:txBody>
          <a:bodyPr/>
          <a:lstStyle/>
          <a:p>
            <a:r>
              <a:rPr lang="en-US"/>
              <a:t>Claire Swearingen</a:t>
            </a:r>
          </a:p>
        </p:txBody>
      </p:sp>
      <p:pic>
        <p:nvPicPr>
          <p:cNvPr id="15" name="Picture Placeholder 14" descr="A picture containing grass, outdoor, sky, field&#10;&#10;AI-generated content may be incorrect.">
            <a:extLst>
              <a:ext uri="{FF2B5EF4-FFF2-40B4-BE49-F238E27FC236}">
                <a16:creationId xmlns:a16="http://schemas.microsoft.com/office/drawing/2014/main" id="{4FFE6C85-5549-731A-1EF1-D8B5FBDF5BA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296" r="18296"/>
          <a:stretch>
            <a:fillRect/>
          </a:stretch>
        </p:blipFill>
        <p:spPr/>
      </p:pic>
    </p:spTree>
    <p:extLst>
      <p:ext uri="{BB962C8B-B14F-4D97-AF65-F5344CB8AC3E}">
        <p14:creationId xmlns:p14="http://schemas.microsoft.com/office/powerpoint/2010/main" val="292396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6C030-F3F2-502E-8F24-018ED15A6CE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E05DD5-4FA6-32F6-CF16-45A3ECBB7009}"/>
              </a:ext>
            </a:extLst>
          </p:cNvPr>
          <p:cNvSpPr>
            <a:spLocks noGrp="1"/>
          </p:cNvSpPr>
          <p:nvPr>
            <p:ph idx="1"/>
          </p:nvPr>
        </p:nvSpPr>
        <p:spPr>
          <a:xfrm>
            <a:off x="1324471" y="1782866"/>
            <a:ext cx="8006353" cy="3625897"/>
          </a:xfrm>
        </p:spPr>
        <p:txBody>
          <a:bodyPr vert="horz" lIns="91440" tIns="45720" rIns="91440" bIns="45720" rtlCol="0" anchor="t">
            <a:noAutofit/>
          </a:bodyPr>
          <a:lstStyle/>
          <a:p>
            <a:pPr marL="457200" indent="-457200">
              <a:buChar char="•"/>
            </a:pPr>
            <a:r>
              <a:rPr lang="en-US" dirty="0">
                <a:highlight>
                  <a:srgbClr val="FFFFFF"/>
                </a:highlight>
                <a:latin typeface="Figtree"/>
                <a:ea typeface="Calibri"/>
                <a:cs typeface="Calibri"/>
              </a:rPr>
              <a:t>Mapping and designation resources </a:t>
            </a:r>
            <a:endParaRPr lang="en-US" dirty="0">
              <a:latin typeface="Figtree"/>
              <a:ea typeface="Calibri"/>
              <a:cs typeface="Calibri"/>
            </a:endParaRPr>
          </a:p>
          <a:p>
            <a:pPr marL="1143000" lvl="1" indent="-457200"/>
            <a:r>
              <a:rPr lang="en-US" dirty="0">
                <a:highlight>
                  <a:srgbClr val="FFFFFF"/>
                </a:highlight>
                <a:latin typeface="Figtree"/>
                <a:ea typeface="Calibri"/>
                <a:cs typeface="Calibri"/>
              </a:rPr>
              <a:t>FEMA maps required at minimum</a:t>
            </a:r>
          </a:p>
          <a:p>
            <a:pPr marL="457200" indent="-457200">
              <a:buChar char="•"/>
            </a:pPr>
            <a:r>
              <a:rPr lang="en-US" dirty="0">
                <a:highlight>
                  <a:srgbClr val="FFFFFF"/>
                </a:highlight>
                <a:latin typeface="Figtree"/>
                <a:ea typeface="Calibri"/>
                <a:cs typeface="Calibri"/>
              </a:rPr>
              <a:t>FFA Types and Designations </a:t>
            </a:r>
          </a:p>
          <a:p>
            <a:pPr marL="1143000" lvl="1" indent="-457200"/>
            <a:r>
              <a:rPr lang="en-US" dirty="0">
                <a:highlight>
                  <a:srgbClr val="FFFFFF"/>
                </a:highlight>
                <a:latin typeface="Figtree"/>
                <a:ea typeface="Calibri"/>
                <a:cs typeface="Calibri"/>
              </a:rPr>
              <a:t>Coastal flood zones, channel migration zones, high groundwater, flood of record and the 500-year floodplain are at County’s discretion to regulate.  </a:t>
            </a:r>
            <a:endParaRPr lang="en-US">
              <a:latin typeface="Figtree"/>
            </a:endParaRPr>
          </a:p>
          <a:p>
            <a:pPr marL="457200" indent="-457200">
              <a:buChar char="•"/>
            </a:pPr>
            <a:r>
              <a:rPr lang="en-US" dirty="0">
                <a:highlight>
                  <a:srgbClr val="FFFFFF"/>
                </a:highlight>
                <a:latin typeface="Figtree"/>
                <a:ea typeface="Calibri"/>
                <a:cs typeface="Calibri"/>
              </a:rPr>
              <a:t>Flexibility and Protection </a:t>
            </a:r>
            <a:endParaRPr lang="en-US" dirty="0">
              <a:latin typeface="Figtree"/>
              <a:ea typeface="Calibri"/>
              <a:cs typeface="Calibri"/>
            </a:endParaRPr>
          </a:p>
          <a:p>
            <a:pPr marL="1143000" lvl="1" indent="-457200"/>
            <a:r>
              <a:rPr lang="en-US" dirty="0">
                <a:highlight>
                  <a:srgbClr val="FFFFFF"/>
                </a:highlight>
                <a:latin typeface="Figtree"/>
                <a:ea typeface="Calibri"/>
                <a:cs typeface="Calibri"/>
              </a:rPr>
              <a:t>Permit process and report requirements</a:t>
            </a:r>
          </a:p>
          <a:p>
            <a:pPr marL="457200" indent="-457200"/>
            <a:endParaRPr lang="en-US" dirty="0">
              <a:latin typeface="Figtree"/>
            </a:endParaRPr>
          </a:p>
          <a:p>
            <a:pPr lvl="1" indent="0">
              <a:buNone/>
            </a:pPr>
            <a:endParaRPr lang="en-US">
              <a:latin typeface="Figtree"/>
            </a:endParaRPr>
          </a:p>
        </p:txBody>
      </p:sp>
      <p:pic>
        <p:nvPicPr>
          <p:cNvPr id="6" name="Picture Placeholder 5" descr="Trees in forest">
            <a:extLst>
              <a:ext uri="{FF2B5EF4-FFF2-40B4-BE49-F238E27FC236}">
                <a16:creationId xmlns:a16="http://schemas.microsoft.com/office/drawing/2014/main" id="{E5A86277-5F4E-A525-606E-E4B524C757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281" r="37281"/>
          <a:stretch/>
        </p:blipFill>
        <p:spPr>
          <a:xfrm flipH="1">
            <a:off x="9330824" y="498547"/>
            <a:ext cx="2558535" cy="6074801"/>
          </a:xfrm>
          <a:prstGeom prst="round2DiagRect">
            <a:avLst>
              <a:gd name="adj1" fmla="val 28094"/>
              <a:gd name="adj2" fmla="val 0"/>
            </a:avLst>
          </a:prstGeom>
          <a:noFill/>
        </p:spPr>
      </p:pic>
      <p:sp>
        <p:nvSpPr>
          <p:cNvPr id="5" name="Title 4">
            <a:extLst>
              <a:ext uri="{FF2B5EF4-FFF2-40B4-BE49-F238E27FC236}">
                <a16:creationId xmlns:a16="http://schemas.microsoft.com/office/drawing/2014/main" id="{12B08AAC-043C-DC50-D513-32FCCF634440}"/>
              </a:ext>
            </a:extLst>
          </p:cNvPr>
          <p:cNvSpPr>
            <a:spLocks noGrp="1"/>
          </p:cNvSpPr>
          <p:nvPr>
            <p:ph type="ctrTitle"/>
          </p:nvPr>
        </p:nvSpPr>
        <p:spPr>
          <a:xfrm>
            <a:off x="1164280" y="963169"/>
            <a:ext cx="7446320" cy="816863"/>
          </a:xfrm>
        </p:spPr>
        <p:txBody>
          <a:bodyPr anchor="b">
            <a:normAutofit/>
          </a:bodyPr>
          <a:lstStyle/>
          <a:p>
            <a:r>
              <a:rPr lang="en-US">
                <a:latin typeface="Figtree SemiBold"/>
              </a:rPr>
              <a:t>Key Discussion Points</a:t>
            </a:r>
            <a:endParaRPr lang="en-US"/>
          </a:p>
        </p:txBody>
      </p:sp>
      <p:sp>
        <p:nvSpPr>
          <p:cNvPr id="7" name="Text Placeholder 6">
            <a:extLst>
              <a:ext uri="{FF2B5EF4-FFF2-40B4-BE49-F238E27FC236}">
                <a16:creationId xmlns:a16="http://schemas.microsoft.com/office/drawing/2014/main" id="{9066A98D-6051-A2E2-DE3B-192A8DFDA625}"/>
              </a:ext>
            </a:extLst>
          </p:cNvPr>
          <p:cNvSpPr>
            <a:spLocks noGrp="1"/>
          </p:cNvSpPr>
          <p:nvPr>
            <p:ph type="body" sz="quarter" idx="15"/>
          </p:nvPr>
        </p:nvSpPr>
        <p:spPr/>
        <p:txBody>
          <a:bodyPr vert="horz" lIns="91440" tIns="45720" rIns="91440" bIns="45720" rtlCol="0" anchor="t">
            <a:normAutofit/>
          </a:bodyPr>
          <a:lstStyle/>
          <a:p>
            <a:r>
              <a:rPr lang="en-US">
                <a:latin typeface="Figtree Medium"/>
              </a:rPr>
              <a:t>Discussion</a:t>
            </a:r>
            <a:endParaRPr lang="en-US"/>
          </a:p>
        </p:txBody>
      </p:sp>
    </p:spTree>
    <p:extLst>
      <p:ext uri="{BB962C8B-B14F-4D97-AF65-F5344CB8AC3E}">
        <p14:creationId xmlns:p14="http://schemas.microsoft.com/office/powerpoint/2010/main" val="348289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89E5-F3AD-E390-3BC9-F2C6B0399D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589ADDD-41CE-38FF-4A1C-DAE560FCC376}"/>
              </a:ext>
            </a:extLst>
          </p:cNvPr>
          <p:cNvSpPr>
            <a:spLocks noGrp="1"/>
          </p:cNvSpPr>
          <p:nvPr>
            <p:ph type="body" sz="quarter" idx="15"/>
          </p:nvPr>
        </p:nvSpPr>
        <p:spPr/>
        <p:txBody>
          <a:bodyPr vert="horz" lIns="91440" tIns="45720" rIns="91440" bIns="45720" rtlCol="0" anchor="t">
            <a:normAutofit/>
          </a:bodyPr>
          <a:lstStyle/>
          <a:p>
            <a:r>
              <a:rPr lang="en-US">
                <a:latin typeface="Figtree Medium"/>
              </a:rPr>
              <a:t>Schedule</a:t>
            </a:r>
            <a:endParaRPr lang="en-US"/>
          </a:p>
        </p:txBody>
      </p:sp>
      <p:pic>
        <p:nvPicPr>
          <p:cNvPr id="2" name="Picture 1">
            <a:extLst>
              <a:ext uri="{FF2B5EF4-FFF2-40B4-BE49-F238E27FC236}">
                <a16:creationId xmlns:a16="http://schemas.microsoft.com/office/drawing/2014/main" id="{987B8257-5F75-B6FF-7D72-563F02B7637F}"/>
              </a:ext>
            </a:extLst>
          </p:cNvPr>
          <p:cNvPicPr>
            <a:picLocks noChangeAspect="1"/>
          </p:cNvPicPr>
          <p:nvPr/>
        </p:nvPicPr>
        <p:blipFill>
          <a:blip r:embed="rId3"/>
          <a:stretch>
            <a:fillRect/>
          </a:stretch>
        </p:blipFill>
        <p:spPr>
          <a:xfrm>
            <a:off x="2204049" y="437251"/>
            <a:ext cx="7467599" cy="5250251"/>
          </a:xfrm>
          <a:prstGeom prst="rect">
            <a:avLst/>
          </a:prstGeom>
        </p:spPr>
      </p:pic>
      <p:sp>
        <p:nvSpPr>
          <p:cNvPr id="13" name="Rectangle 12">
            <a:extLst>
              <a:ext uri="{FF2B5EF4-FFF2-40B4-BE49-F238E27FC236}">
                <a16:creationId xmlns:a16="http://schemas.microsoft.com/office/drawing/2014/main" id="{53E72677-D55A-5B7F-B372-F70BA158735E}"/>
              </a:ext>
            </a:extLst>
          </p:cNvPr>
          <p:cNvSpPr/>
          <p:nvPr/>
        </p:nvSpPr>
        <p:spPr>
          <a:xfrm>
            <a:off x="1972034" y="433338"/>
            <a:ext cx="8229912" cy="2620090"/>
          </a:xfrm>
          <a:prstGeom prst="rect">
            <a:avLst/>
          </a:prstGeom>
          <a:solidFill>
            <a:srgbClr val="FFFFFF">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3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3958A-2CA3-CB07-E91B-AD8401D304D6}"/>
              </a:ext>
            </a:extLst>
          </p:cNvPr>
          <p:cNvSpPr>
            <a:spLocks noGrp="1"/>
          </p:cNvSpPr>
          <p:nvPr>
            <p:ph idx="1"/>
          </p:nvPr>
        </p:nvSpPr>
        <p:spPr/>
        <p:txBody>
          <a:bodyPr vert="horz" lIns="91440" tIns="45720" rIns="91440" bIns="45720" rtlCol="0" anchor="t">
            <a:normAutofit/>
          </a:bodyPr>
          <a:lstStyle/>
          <a:p>
            <a:pPr>
              <a:lnSpc>
                <a:spcPct val="80000"/>
              </a:lnSpc>
            </a:pPr>
            <a:r>
              <a:rPr lang="en-US">
                <a:latin typeface="Figtree"/>
              </a:rPr>
              <a:t>Associate Planner Claire Swearingen</a:t>
            </a:r>
          </a:p>
          <a:p>
            <a:pPr>
              <a:lnSpc>
                <a:spcPct val="80000"/>
              </a:lnSpc>
            </a:pPr>
            <a:r>
              <a:rPr lang="en-US">
                <a:latin typeface="Figtree"/>
              </a:rPr>
              <a:t>(360) 968-9989</a:t>
            </a:r>
          </a:p>
          <a:p>
            <a:pPr>
              <a:lnSpc>
                <a:spcPct val="80000"/>
              </a:lnSpc>
            </a:pPr>
            <a:r>
              <a:rPr lang="en-US">
                <a:latin typeface="Figtree"/>
                <a:hlinkClick r:id="rId2"/>
              </a:rPr>
              <a:t>claire.swearingen@co.thurston.wa.us</a:t>
            </a:r>
            <a:endParaRPr lang="en-US">
              <a:hlinkClick r:id="rId2"/>
            </a:endParaRPr>
          </a:p>
          <a:p>
            <a:pPr>
              <a:lnSpc>
                <a:spcPct val="80000"/>
              </a:lnSpc>
            </a:pPr>
            <a:endParaRPr lang="en-US"/>
          </a:p>
          <a:p>
            <a:pPr>
              <a:lnSpc>
                <a:spcPct val="80000"/>
              </a:lnSpc>
            </a:pPr>
            <a:r>
              <a:rPr lang="en-US">
                <a:latin typeface="Figtree"/>
              </a:rPr>
              <a:t>Find future project updates at ThurstonCriticalAreas.org.</a:t>
            </a:r>
            <a:endParaRPr lang="en-US"/>
          </a:p>
        </p:txBody>
      </p:sp>
      <p:sp>
        <p:nvSpPr>
          <p:cNvPr id="4" name="Title 3">
            <a:extLst>
              <a:ext uri="{FF2B5EF4-FFF2-40B4-BE49-F238E27FC236}">
                <a16:creationId xmlns:a16="http://schemas.microsoft.com/office/drawing/2014/main" id="{50714279-3F72-1FE4-8DAD-90CF586F07AF}"/>
              </a:ext>
            </a:extLst>
          </p:cNvPr>
          <p:cNvSpPr>
            <a:spLocks noGrp="1"/>
          </p:cNvSpPr>
          <p:nvPr>
            <p:ph type="ctrTitle"/>
          </p:nvPr>
        </p:nvSpPr>
        <p:spPr/>
        <p:txBody>
          <a:bodyPr/>
          <a:lstStyle/>
          <a:p>
            <a:r>
              <a:rPr lang="en-US"/>
              <a:t>Questions and Comments</a:t>
            </a:r>
          </a:p>
        </p:txBody>
      </p:sp>
      <p:sp>
        <p:nvSpPr>
          <p:cNvPr id="3" name="Rectangle 2">
            <a:extLst>
              <a:ext uri="{FF2B5EF4-FFF2-40B4-BE49-F238E27FC236}">
                <a16:creationId xmlns:a16="http://schemas.microsoft.com/office/drawing/2014/main" id="{F7F01E88-5DA1-B733-5F8E-EF31BC720644}"/>
              </a:ext>
            </a:extLst>
          </p:cNvPr>
          <p:cNvSpPr>
            <a:spLocks noGrp="1" noRot="1" noMove="1" noResize="1" noEditPoints="1" noAdjustHandles="1" noChangeArrowheads="1" noChangeShapeType="1"/>
          </p:cNvSpPr>
          <p:nvPr/>
        </p:nvSpPr>
        <p:spPr>
          <a:xfrm>
            <a:off x="466927" y="4825690"/>
            <a:ext cx="5350213" cy="1828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AI-generated content may be incorrect.">
            <a:extLst>
              <a:ext uri="{FF2B5EF4-FFF2-40B4-BE49-F238E27FC236}">
                <a16:creationId xmlns:a16="http://schemas.microsoft.com/office/drawing/2014/main" id="{145412D2-B3A3-46AE-EAFD-FB376279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6" y="5612859"/>
            <a:ext cx="1428358" cy="1040859"/>
          </a:xfrm>
          <a:prstGeom prst="rect">
            <a:avLst/>
          </a:prstGeom>
        </p:spPr>
      </p:pic>
    </p:spTree>
    <p:extLst>
      <p:ext uri="{BB962C8B-B14F-4D97-AF65-F5344CB8AC3E}">
        <p14:creationId xmlns:p14="http://schemas.microsoft.com/office/powerpoint/2010/main" val="429477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EF12A-C15E-F1F8-10F3-8C19691552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CA02D6-F5B6-8A26-1762-CE6256CDEA67}"/>
              </a:ext>
            </a:extLst>
          </p:cNvPr>
          <p:cNvSpPr>
            <a:spLocks noGrp="1"/>
          </p:cNvSpPr>
          <p:nvPr>
            <p:ph idx="1"/>
          </p:nvPr>
        </p:nvSpPr>
        <p:spPr>
          <a:xfrm>
            <a:off x="1164281" y="2699820"/>
            <a:ext cx="9559944" cy="3472898"/>
          </a:xfrm>
        </p:spPr>
        <p:txBody>
          <a:bodyPr vert="horz" lIns="91440" tIns="45720" rIns="91440" bIns="45720" rtlCol="0" anchor="t">
            <a:normAutofit/>
          </a:bodyPr>
          <a:lstStyle/>
          <a:p>
            <a:pPr marL="457200" indent="-457200">
              <a:buFont typeface="Arial" panose="020B0604020202020204" pitchFamily="34" charset="0"/>
              <a:buChar char="•"/>
            </a:pPr>
            <a:r>
              <a:rPr lang="en-US">
                <a:latin typeface="Figtree"/>
              </a:rPr>
              <a:t>Functions, values, and hazards</a:t>
            </a:r>
          </a:p>
          <a:p>
            <a:pPr marL="457200" indent="-457200">
              <a:buFont typeface="Arial" panose="020B0604020202020204" pitchFamily="34" charset="0"/>
              <a:buChar char="•"/>
            </a:pPr>
            <a:r>
              <a:rPr lang="en-US">
                <a:latin typeface="Figtree"/>
              </a:rPr>
              <a:t>Climate change</a:t>
            </a:r>
            <a:endParaRPr lang="en-US"/>
          </a:p>
          <a:p>
            <a:pPr marL="457200" indent="-457200">
              <a:buFont typeface="Arial" panose="020B0604020202020204" pitchFamily="34" charset="0"/>
              <a:buChar char="•"/>
            </a:pPr>
            <a:r>
              <a:rPr lang="en-US">
                <a:latin typeface="Figtree"/>
              </a:rPr>
              <a:t>Key protection strategies</a:t>
            </a:r>
          </a:p>
          <a:p>
            <a:pPr marL="457200" indent="-457200">
              <a:buFont typeface="Arial" panose="020B0604020202020204" pitchFamily="34" charset="0"/>
              <a:buChar char="•"/>
            </a:pPr>
            <a:r>
              <a:rPr lang="en-US">
                <a:latin typeface="Figtree"/>
              </a:rPr>
              <a:t>Discussion</a:t>
            </a:r>
            <a:endParaRPr lang="en-US"/>
          </a:p>
        </p:txBody>
      </p:sp>
      <p:sp>
        <p:nvSpPr>
          <p:cNvPr id="3" name="Text Placeholder 2">
            <a:extLst>
              <a:ext uri="{FF2B5EF4-FFF2-40B4-BE49-F238E27FC236}">
                <a16:creationId xmlns:a16="http://schemas.microsoft.com/office/drawing/2014/main" id="{EE39F4CD-0FD6-F698-A6B7-394DDE9C0689}"/>
              </a:ext>
            </a:extLst>
          </p:cNvPr>
          <p:cNvSpPr>
            <a:spLocks noGrp="1"/>
          </p:cNvSpPr>
          <p:nvPr>
            <p:ph type="body" sz="quarter" idx="15"/>
          </p:nvPr>
        </p:nvSpPr>
        <p:spPr/>
        <p:txBody>
          <a:bodyPr/>
          <a:lstStyle/>
          <a:p>
            <a:r>
              <a:rPr lang="en-US"/>
              <a:t>Intro</a:t>
            </a:r>
          </a:p>
        </p:txBody>
      </p:sp>
      <p:sp>
        <p:nvSpPr>
          <p:cNvPr id="4" name="Title 3">
            <a:extLst>
              <a:ext uri="{FF2B5EF4-FFF2-40B4-BE49-F238E27FC236}">
                <a16:creationId xmlns:a16="http://schemas.microsoft.com/office/drawing/2014/main" id="{A202EDBD-7B9D-CB68-A3FA-1A62D968A80E}"/>
              </a:ext>
            </a:extLst>
          </p:cNvPr>
          <p:cNvSpPr>
            <a:spLocks noGrp="1"/>
          </p:cNvSpPr>
          <p:nvPr>
            <p:ph type="ctrTitle"/>
          </p:nvPr>
        </p:nvSpPr>
        <p:spPr>
          <a:xfrm>
            <a:off x="1164280" y="1449082"/>
            <a:ext cx="8153102" cy="761646"/>
          </a:xfrm>
        </p:spPr>
        <p:txBody>
          <a:bodyPr>
            <a:normAutofit fontScale="90000"/>
          </a:bodyPr>
          <a:lstStyle/>
          <a:p>
            <a:r>
              <a:rPr lang="en-US" dirty="0">
                <a:latin typeface="Figtree SemiBold"/>
              </a:rPr>
              <a:t>Presentation Outline: Frequently Flooded Areas (FFAs)</a:t>
            </a:r>
            <a:endParaRPr lang="en-US" dirty="0"/>
          </a:p>
        </p:txBody>
      </p:sp>
      <p:pic>
        <p:nvPicPr>
          <p:cNvPr id="5" name="Picture Placeholder 5">
            <a:extLst>
              <a:ext uri="{FF2B5EF4-FFF2-40B4-BE49-F238E27FC236}">
                <a16:creationId xmlns:a16="http://schemas.microsoft.com/office/drawing/2014/main" id="{2513D7A1-DE56-268D-7463-F9998DADCD59}"/>
              </a:ext>
            </a:extLst>
          </p:cNvPr>
          <p:cNvPicPr>
            <a:picLocks noChangeAspect="1"/>
          </p:cNvPicPr>
          <p:nvPr/>
        </p:nvPicPr>
        <p:blipFill>
          <a:blip r:embed="rId2"/>
          <a:srcRect l="35968" r="35968"/>
          <a:stretch/>
        </p:blipFill>
        <p:spPr>
          <a:xfrm flipH="1">
            <a:off x="9330824" y="498547"/>
            <a:ext cx="2558535" cy="6074801"/>
          </a:xfrm>
          <a:prstGeom prst="round2DiagRect">
            <a:avLst>
              <a:gd name="adj1" fmla="val 28094"/>
              <a:gd name="adj2" fmla="val 0"/>
            </a:avLst>
          </a:prstGeom>
        </p:spPr>
      </p:pic>
    </p:spTree>
    <p:extLst>
      <p:ext uri="{BB962C8B-B14F-4D97-AF65-F5344CB8AC3E}">
        <p14:creationId xmlns:p14="http://schemas.microsoft.com/office/powerpoint/2010/main" val="400617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86283F-5759-D4F6-29F2-320311236563}"/>
              </a:ext>
            </a:extLst>
          </p:cNvPr>
          <p:cNvSpPr>
            <a:spLocks noGrp="1"/>
          </p:cNvSpPr>
          <p:nvPr>
            <p:ph idx="1"/>
          </p:nvPr>
        </p:nvSpPr>
        <p:spPr>
          <a:xfrm>
            <a:off x="1472271" y="2039176"/>
            <a:ext cx="8810930" cy="3615459"/>
          </a:xfrm>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Figtree"/>
              </a:rPr>
              <a:t>WAC Definition: </a:t>
            </a:r>
            <a:endParaRPr lang="en-US" dirty="0"/>
          </a:p>
          <a:p>
            <a:r>
              <a:rPr lang="en-US" i="1" dirty="0">
                <a:solidFill>
                  <a:srgbClr val="000000"/>
                </a:solidFill>
                <a:latin typeface="Figtree"/>
                <a:ea typeface="Calibri"/>
                <a:cs typeface="Calibri"/>
              </a:rPr>
              <a:t>"Frequently flooded areas" are lands in the flood plain subject to at least a one percent or greater chance of flooding in any given year, or within areas subject to flooding due to high groundwater. These areas include, but are not limited to, streams, rivers, lakes, coastal areas, wetlands, and areas where high groundwater forms ponds on the ground surface.</a:t>
            </a:r>
            <a:endParaRPr lang="en-US">
              <a:latin typeface="Figtree"/>
            </a:endParaRPr>
          </a:p>
          <a:p>
            <a:pPr marL="457200" indent="-457200"/>
            <a:endParaRPr lang="en-US"/>
          </a:p>
          <a:p>
            <a:pPr marL="1143000" lvl="1"/>
            <a:endParaRPr lang="en-US"/>
          </a:p>
        </p:txBody>
      </p:sp>
      <p:sp>
        <p:nvSpPr>
          <p:cNvPr id="4" name="Text Placeholder 3">
            <a:extLst>
              <a:ext uri="{FF2B5EF4-FFF2-40B4-BE49-F238E27FC236}">
                <a16:creationId xmlns:a16="http://schemas.microsoft.com/office/drawing/2014/main" id="{6677C91F-4B6F-33D5-A76D-77C415AD575F}"/>
              </a:ext>
            </a:extLst>
          </p:cNvPr>
          <p:cNvSpPr>
            <a:spLocks noGrp="1"/>
          </p:cNvSpPr>
          <p:nvPr>
            <p:ph type="body" sz="quarter" idx="15"/>
          </p:nvPr>
        </p:nvSpPr>
        <p:spPr/>
        <p:txBody>
          <a:bodyPr vert="horz" lIns="91440" tIns="45720" rIns="91440" bIns="45720" rtlCol="0" anchor="t">
            <a:normAutofit/>
          </a:bodyPr>
          <a:lstStyle/>
          <a:p>
            <a:r>
              <a:rPr lang="en-US"/>
              <a:t>Intro</a:t>
            </a:r>
          </a:p>
        </p:txBody>
      </p:sp>
      <p:sp>
        <p:nvSpPr>
          <p:cNvPr id="5" name="Title 4">
            <a:extLst>
              <a:ext uri="{FF2B5EF4-FFF2-40B4-BE49-F238E27FC236}">
                <a16:creationId xmlns:a16="http://schemas.microsoft.com/office/drawing/2014/main" id="{BA2701B1-D294-9FCD-42ED-8C20F9277D73}"/>
              </a:ext>
            </a:extLst>
          </p:cNvPr>
          <p:cNvSpPr>
            <a:spLocks noGrp="1"/>
          </p:cNvSpPr>
          <p:nvPr>
            <p:ph type="ctrTitle"/>
          </p:nvPr>
        </p:nvSpPr>
        <p:spPr>
          <a:xfrm>
            <a:off x="1164280" y="963169"/>
            <a:ext cx="8904280" cy="816863"/>
          </a:xfrm>
        </p:spPr>
        <p:txBody>
          <a:bodyPr/>
          <a:lstStyle/>
          <a:p>
            <a:r>
              <a:rPr lang="en-US" dirty="0">
                <a:latin typeface="Figtree SemiBold"/>
              </a:rPr>
              <a:t>Defining FFAs</a:t>
            </a:r>
            <a:endParaRPr lang="en-US" dirty="0"/>
          </a:p>
        </p:txBody>
      </p:sp>
    </p:spTree>
    <p:extLst>
      <p:ext uri="{BB962C8B-B14F-4D97-AF65-F5344CB8AC3E}">
        <p14:creationId xmlns:p14="http://schemas.microsoft.com/office/powerpoint/2010/main" val="2617538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33B4F-2CE4-ECA5-F871-C659D0015A0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55FFA-F568-E516-0525-AA06B473DE6B}"/>
              </a:ext>
            </a:extLst>
          </p:cNvPr>
          <p:cNvSpPr>
            <a:spLocks noGrp="1"/>
          </p:cNvSpPr>
          <p:nvPr>
            <p:ph idx="1"/>
          </p:nvPr>
        </p:nvSpPr>
        <p:spPr>
          <a:xfrm>
            <a:off x="1462245" y="1868729"/>
            <a:ext cx="9472667" cy="3615459"/>
          </a:xfrm>
        </p:spPr>
        <p:txBody>
          <a:bodyPr vert="horz" lIns="91440" tIns="45720" rIns="91440" bIns="45720" rtlCol="0" anchor="t">
            <a:normAutofit lnSpcReduction="10000"/>
          </a:bodyPr>
          <a:lstStyle/>
          <a:p>
            <a:pPr marL="457200" indent="-457200">
              <a:buFont typeface="Arial" panose="020B0604020202020204" pitchFamily="34" charset="0"/>
              <a:buChar char="•"/>
            </a:pPr>
            <a:r>
              <a:rPr lang="en-US" dirty="0">
                <a:latin typeface="Figtree"/>
              </a:rPr>
              <a:t>Base Flood</a:t>
            </a:r>
            <a:endParaRPr lang="en-US" dirty="0"/>
          </a:p>
          <a:p>
            <a:pPr marL="1143000" lvl="1">
              <a:buFont typeface="Arial" panose="020B0604020202020204" pitchFamily="34" charset="0"/>
              <a:buChar char="•"/>
            </a:pPr>
            <a:r>
              <a:rPr lang="en-US" dirty="0">
                <a:latin typeface="Figtree"/>
              </a:rPr>
              <a:t>100-year floodplain (1% chance to flood each year)</a:t>
            </a:r>
          </a:p>
          <a:p>
            <a:pPr marL="1143000" lvl="1">
              <a:buFont typeface="Arial" panose="020B0604020202020204" pitchFamily="34" charset="0"/>
              <a:buChar char="•"/>
            </a:pPr>
            <a:r>
              <a:rPr lang="en-US" dirty="0">
                <a:latin typeface="Figtree"/>
              </a:rPr>
              <a:t>Shown on FEMA flood maps</a:t>
            </a:r>
          </a:p>
          <a:p>
            <a:pPr marL="1143000" lvl="1"/>
            <a:r>
              <a:rPr lang="en-US" dirty="0">
                <a:latin typeface="Figtree"/>
              </a:rPr>
              <a:t>FEMA mapped flood areas: baseline requirement for CAO</a:t>
            </a:r>
          </a:p>
          <a:p>
            <a:pPr marL="457200" indent="-457200">
              <a:buFont typeface="Arial" panose="020B0604020202020204" pitchFamily="34" charset="0"/>
              <a:buChar char="•"/>
            </a:pPr>
            <a:r>
              <a:rPr lang="en-US" dirty="0">
                <a:latin typeface="Figtree"/>
              </a:rPr>
              <a:t>Other FFAs</a:t>
            </a:r>
            <a:endParaRPr lang="en-US" dirty="0"/>
          </a:p>
          <a:p>
            <a:pPr marL="1143000" lvl="1"/>
            <a:r>
              <a:rPr lang="en-US" dirty="0">
                <a:latin typeface="Figtree"/>
              </a:rPr>
              <a:t>Channel Migration Zones (CMZs)</a:t>
            </a:r>
            <a:endParaRPr lang="en-US" dirty="0"/>
          </a:p>
          <a:p>
            <a:pPr marL="1143000" lvl="1"/>
            <a:r>
              <a:rPr lang="en-US" dirty="0">
                <a:latin typeface="Figtree"/>
              </a:rPr>
              <a:t>High Groundwater Areas</a:t>
            </a:r>
            <a:endParaRPr lang="en-US" dirty="0"/>
          </a:p>
          <a:p>
            <a:pPr marL="1143000" lvl="1"/>
            <a:r>
              <a:rPr lang="en-US" dirty="0">
                <a:latin typeface="Figtree"/>
              </a:rPr>
              <a:t>Flood of Record</a:t>
            </a:r>
            <a:endParaRPr lang="en-US" dirty="0"/>
          </a:p>
          <a:p>
            <a:pPr marL="1143000" lvl="1"/>
            <a:r>
              <a:rPr lang="en-US" dirty="0">
                <a:latin typeface="Figtree"/>
              </a:rPr>
              <a:t>Coastal flooding</a:t>
            </a:r>
            <a:endParaRPr lang="en-US" dirty="0"/>
          </a:p>
          <a:p>
            <a:pPr marL="1143000" lvl="1"/>
            <a:endParaRPr lang="en-US" dirty="0"/>
          </a:p>
          <a:p>
            <a:pPr marL="457200" indent="-457200"/>
            <a:endParaRPr lang="en-US"/>
          </a:p>
          <a:p>
            <a:pPr marL="1143000" lvl="1"/>
            <a:endParaRPr lang="en-US"/>
          </a:p>
        </p:txBody>
      </p:sp>
      <p:sp>
        <p:nvSpPr>
          <p:cNvPr id="4" name="Text Placeholder 3">
            <a:extLst>
              <a:ext uri="{FF2B5EF4-FFF2-40B4-BE49-F238E27FC236}">
                <a16:creationId xmlns:a16="http://schemas.microsoft.com/office/drawing/2014/main" id="{BAA16037-F1BC-89F3-ECEB-DA4C697DC10C}"/>
              </a:ext>
            </a:extLst>
          </p:cNvPr>
          <p:cNvSpPr>
            <a:spLocks noGrp="1"/>
          </p:cNvSpPr>
          <p:nvPr>
            <p:ph type="body" sz="quarter" idx="15"/>
          </p:nvPr>
        </p:nvSpPr>
        <p:spPr/>
        <p:txBody>
          <a:bodyPr vert="horz" lIns="91440" tIns="45720" rIns="91440" bIns="45720" rtlCol="0" anchor="t">
            <a:normAutofit/>
          </a:bodyPr>
          <a:lstStyle/>
          <a:p>
            <a:r>
              <a:rPr lang="en-US"/>
              <a:t>Intro</a:t>
            </a:r>
          </a:p>
        </p:txBody>
      </p:sp>
      <p:sp>
        <p:nvSpPr>
          <p:cNvPr id="5" name="Title 4">
            <a:extLst>
              <a:ext uri="{FF2B5EF4-FFF2-40B4-BE49-F238E27FC236}">
                <a16:creationId xmlns:a16="http://schemas.microsoft.com/office/drawing/2014/main" id="{6DCEED82-5A80-7AB8-78D6-1238A9A08E61}"/>
              </a:ext>
            </a:extLst>
          </p:cNvPr>
          <p:cNvSpPr>
            <a:spLocks noGrp="1"/>
          </p:cNvSpPr>
          <p:nvPr>
            <p:ph type="ctrTitle"/>
          </p:nvPr>
        </p:nvSpPr>
        <p:spPr>
          <a:xfrm>
            <a:off x="1164280" y="963169"/>
            <a:ext cx="8904280" cy="816863"/>
          </a:xfrm>
        </p:spPr>
        <p:txBody>
          <a:bodyPr/>
          <a:lstStyle/>
          <a:p>
            <a:r>
              <a:rPr lang="en-US" dirty="0">
                <a:latin typeface="Figtree SemiBold"/>
              </a:rPr>
              <a:t>Classifying FFAs</a:t>
            </a:r>
            <a:endParaRPr lang="en-US" dirty="0"/>
          </a:p>
        </p:txBody>
      </p:sp>
    </p:spTree>
    <p:extLst>
      <p:ext uri="{BB962C8B-B14F-4D97-AF65-F5344CB8AC3E}">
        <p14:creationId xmlns:p14="http://schemas.microsoft.com/office/powerpoint/2010/main" val="401965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3BB3-9E56-3F48-B761-678CFF680C0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FF7850-E267-BA63-C069-9E3FED6236F5}"/>
              </a:ext>
            </a:extLst>
          </p:cNvPr>
          <p:cNvSpPr>
            <a:spLocks noGrp="1"/>
          </p:cNvSpPr>
          <p:nvPr>
            <p:ph idx="1"/>
          </p:nvPr>
        </p:nvSpPr>
        <p:spPr>
          <a:xfrm>
            <a:off x="1164281" y="1867781"/>
            <a:ext cx="8009216" cy="3472898"/>
          </a:xfrm>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buChar char="•"/>
            </a:pPr>
            <a:r>
              <a:rPr lang="en-US" dirty="0">
                <a:latin typeface="Figtree"/>
              </a:rPr>
              <a:t>Floodplains and flood events create and enhance fish habitat</a:t>
            </a:r>
            <a:endParaRPr lang="en-US" dirty="0"/>
          </a:p>
          <a:p>
            <a:pPr marL="971550" lvl="1" indent="-285750">
              <a:lnSpc>
                <a:spcPct val="100000"/>
              </a:lnSpc>
              <a:spcBef>
                <a:spcPts val="0"/>
              </a:spcBef>
              <a:buFont typeface="Arial,Sans-Serif" panose="020B0604020202020204" pitchFamily="34" charset="0"/>
              <a:buChar char="•"/>
            </a:pPr>
            <a:r>
              <a:rPr lang="en-US" dirty="0">
                <a:latin typeface="Figtree"/>
              </a:rPr>
              <a:t>Floods transport woody debris to streams</a:t>
            </a:r>
            <a:endParaRPr lang="en-US" dirty="0"/>
          </a:p>
          <a:p>
            <a:pPr marL="971550" lvl="1" indent="-285750">
              <a:lnSpc>
                <a:spcPct val="100000"/>
              </a:lnSpc>
              <a:spcBef>
                <a:spcPts val="0"/>
              </a:spcBef>
              <a:buFont typeface="Arial,Sans-Serif" panose="020B0604020202020204" pitchFamily="34" charset="0"/>
              <a:buChar char="•"/>
            </a:pPr>
            <a:r>
              <a:rPr lang="en-US" dirty="0">
                <a:latin typeface="Figtree"/>
              </a:rPr>
              <a:t>Flood channels protect fish from high flow</a:t>
            </a:r>
            <a:endParaRPr lang="en-US"/>
          </a:p>
          <a:p>
            <a:pPr marL="971550" lvl="1" indent="-285750">
              <a:lnSpc>
                <a:spcPct val="100000"/>
              </a:lnSpc>
              <a:spcBef>
                <a:spcPts val="0"/>
              </a:spcBef>
              <a:buFont typeface="Arial,Sans-Serif" panose="020B0604020202020204" pitchFamily="34" charset="0"/>
              <a:buChar char="•"/>
            </a:pPr>
            <a:r>
              <a:rPr lang="en-US" dirty="0">
                <a:latin typeface="Figtree"/>
              </a:rPr>
              <a:t>Often overlap with FWHCAs, Wetlands, and CARAs</a:t>
            </a:r>
            <a:endParaRPr lang="en-US" sz="2800" dirty="0"/>
          </a:p>
          <a:p>
            <a:pPr marL="285750" indent="-285750">
              <a:lnSpc>
                <a:spcPct val="100000"/>
              </a:lnSpc>
              <a:spcBef>
                <a:spcPts val="0"/>
              </a:spcBef>
              <a:buFont typeface="Arial,Sans-Serif" panose="020B0604020202020204" pitchFamily="34" charset="0"/>
              <a:buChar char="•"/>
            </a:pPr>
            <a:r>
              <a:rPr lang="en-US" dirty="0">
                <a:latin typeface="Figtree"/>
              </a:rPr>
              <a:t>Natural floodplains help discharge flood waters and recharge groundwater</a:t>
            </a:r>
            <a:endParaRPr lang="en-US" dirty="0"/>
          </a:p>
          <a:p>
            <a:pPr marL="285750" indent="-285750">
              <a:lnSpc>
                <a:spcPct val="100000"/>
              </a:lnSpc>
              <a:spcBef>
                <a:spcPts val="0"/>
              </a:spcBef>
              <a:buFont typeface="Arial,Sans-Serif" panose="020B0604020202020204" pitchFamily="34" charset="0"/>
              <a:buChar char="•"/>
            </a:pPr>
            <a:endParaRPr lang="en-US" dirty="0"/>
          </a:p>
          <a:p>
            <a:pPr marL="285750">
              <a:lnSpc>
                <a:spcPct val="100000"/>
              </a:lnSpc>
              <a:spcBef>
                <a:spcPts val="0"/>
              </a:spcBef>
            </a:pPr>
            <a:endParaRPr lang="en-US"/>
          </a:p>
          <a:p>
            <a:pPr marL="285750" indent="-285750">
              <a:lnSpc>
                <a:spcPct val="100000"/>
              </a:lnSpc>
              <a:spcBef>
                <a:spcPts val="0"/>
              </a:spcBef>
              <a:buFont typeface="Arial,Sans-Serif" panose="020B0604020202020204" pitchFamily="34" charset="0"/>
              <a:buChar char="•"/>
            </a:pPr>
            <a:endParaRPr lang="en-US"/>
          </a:p>
          <a:p>
            <a:pPr marL="285750" indent="-285750">
              <a:lnSpc>
                <a:spcPct val="100000"/>
              </a:lnSpc>
              <a:spcBef>
                <a:spcPts val="0"/>
              </a:spcBef>
              <a:buFont typeface="Arial,Sans-Serif" panose="020B0604020202020204" pitchFamily="34" charset="0"/>
              <a:buChar char="•"/>
            </a:pPr>
            <a:endParaRPr lang="en-US"/>
          </a:p>
          <a:p>
            <a:pPr marL="457200" indent="-457200">
              <a:buFont typeface="Arial" panose="020B0604020202020204" pitchFamily="34" charset="0"/>
              <a:buChar char="•"/>
            </a:pPr>
            <a:endParaRPr lang="en-US"/>
          </a:p>
        </p:txBody>
      </p:sp>
      <p:sp>
        <p:nvSpPr>
          <p:cNvPr id="3" name="Text Placeholder 2">
            <a:extLst>
              <a:ext uri="{FF2B5EF4-FFF2-40B4-BE49-F238E27FC236}">
                <a16:creationId xmlns:a16="http://schemas.microsoft.com/office/drawing/2014/main" id="{EF4860B3-58ED-9F4E-B505-4C31264439D8}"/>
              </a:ext>
            </a:extLst>
          </p:cNvPr>
          <p:cNvSpPr>
            <a:spLocks noGrp="1"/>
          </p:cNvSpPr>
          <p:nvPr>
            <p:ph type="body" sz="quarter" idx="15"/>
          </p:nvPr>
        </p:nvSpPr>
        <p:spPr/>
        <p:txBody>
          <a:bodyPr vert="horz" lIns="91440" tIns="45720" rIns="91440" bIns="45720" rtlCol="0" anchor="t">
            <a:normAutofit/>
          </a:bodyPr>
          <a:lstStyle/>
          <a:p>
            <a:r>
              <a:rPr lang="en-US">
                <a:latin typeface="Figtree Medium"/>
              </a:rPr>
              <a:t>Values</a:t>
            </a:r>
            <a:endParaRPr lang="en-US"/>
          </a:p>
        </p:txBody>
      </p:sp>
      <p:sp>
        <p:nvSpPr>
          <p:cNvPr id="4" name="Title 3">
            <a:extLst>
              <a:ext uri="{FF2B5EF4-FFF2-40B4-BE49-F238E27FC236}">
                <a16:creationId xmlns:a16="http://schemas.microsoft.com/office/drawing/2014/main" id="{8407A8D9-E3AA-54D9-8772-60FA5E244B1E}"/>
              </a:ext>
            </a:extLst>
          </p:cNvPr>
          <p:cNvSpPr>
            <a:spLocks noGrp="1"/>
          </p:cNvSpPr>
          <p:nvPr>
            <p:ph type="ctrTitle"/>
          </p:nvPr>
        </p:nvSpPr>
        <p:spPr/>
        <p:txBody>
          <a:bodyPr/>
          <a:lstStyle/>
          <a:p>
            <a:r>
              <a:rPr lang="en-US">
                <a:latin typeface="Figtree SemiBold"/>
              </a:rPr>
              <a:t>Functions and Values</a:t>
            </a:r>
            <a:endParaRPr lang="en-US"/>
          </a:p>
        </p:txBody>
      </p:sp>
      <p:pic>
        <p:nvPicPr>
          <p:cNvPr id="5" name="Picture Placeholder 5" descr="Top view of a green plant">
            <a:extLst>
              <a:ext uri="{FF2B5EF4-FFF2-40B4-BE49-F238E27FC236}">
                <a16:creationId xmlns:a16="http://schemas.microsoft.com/office/drawing/2014/main" id="{81228FC2-251B-6A0F-3891-6CE06408162B}"/>
              </a:ext>
            </a:extLst>
          </p:cNvPr>
          <p:cNvPicPr>
            <a:picLocks noChangeAspect="1"/>
          </p:cNvPicPr>
          <p:nvPr/>
        </p:nvPicPr>
        <p:blipFill>
          <a:blip r:embed="rId3">
            <a:extLst>
              <a:ext uri="{28A0092B-C50C-407E-A947-70E740481C1C}">
                <a14:useLocalDpi xmlns:a14="http://schemas.microsoft.com/office/drawing/2010/main" val="0"/>
              </a:ext>
            </a:extLst>
          </a:blip>
          <a:srcRect l="35961" r="35961"/>
          <a:stretch/>
        </p:blipFill>
        <p:spPr>
          <a:xfrm flipH="1">
            <a:off x="9330824" y="498547"/>
            <a:ext cx="2558535" cy="6074801"/>
          </a:xfrm>
          <a:prstGeom prst="round2DiagRect">
            <a:avLst>
              <a:gd name="adj1" fmla="val 28094"/>
              <a:gd name="adj2" fmla="val 0"/>
            </a:avLst>
          </a:prstGeom>
        </p:spPr>
      </p:pic>
    </p:spTree>
    <p:extLst>
      <p:ext uri="{BB962C8B-B14F-4D97-AF65-F5344CB8AC3E}">
        <p14:creationId xmlns:p14="http://schemas.microsoft.com/office/powerpoint/2010/main" val="387317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C7D5C-0ECF-C013-BEAA-74999CDF129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F6D20-67D5-8327-3049-AB1555EE34F4}"/>
              </a:ext>
            </a:extLst>
          </p:cNvPr>
          <p:cNvSpPr>
            <a:spLocks noGrp="1"/>
          </p:cNvSpPr>
          <p:nvPr>
            <p:ph idx="1"/>
          </p:nvPr>
        </p:nvSpPr>
        <p:spPr>
          <a:xfrm>
            <a:off x="1167471" y="1787816"/>
            <a:ext cx="8068983" cy="3615459"/>
          </a:xfrm>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Figtree"/>
              </a:rPr>
              <a:t>More costly than all other hazards in WA combined</a:t>
            </a:r>
          </a:p>
          <a:p>
            <a:pPr marL="457200" indent="-457200">
              <a:buFont typeface="Arial" panose="020B0604020202020204" pitchFamily="34" charset="0"/>
              <a:buChar char="•"/>
            </a:pPr>
            <a:r>
              <a:rPr lang="en-US" dirty="0">
                <a:latin typeface="Figtree"/>
              </a:rPr>
              <a:t>Cleanup is more expensive than prevention and avoidance</a:t>
            </a:r>
          </a:p>
          <a:p>
            <a:pPr marL="457200" indent="-457200">
              <a:buFont typeface="Arial" panose="020B0604020202020204" pitchFamily="34" charset="0"/>
              <a:buChar char="•"/>
            </a:pPr>
            <a:r>
              <a:rPr lang="en-US" dirty="0">
                <a:latin typeface="Figtree"/>
              </a:rPr>
              <a:t>Development in floodplains worsens risk and severity</a:t>
            </a:r>
          </a:p>
        </p:txBody>
      </p:sp>
      <p:sp>
        <p:nvSpPr>
          <p:cNvPr id="4" name="Text Placeholder 3">
            <a:extLst>
              <a:ext uri="{FF2B5EF4-FFF2-40B4-BE49-F238E27FC236}">
                <a16:creationId xmlns:a16="http://schemas.microsoft.com/office/drawing/2014/main" id="{44F7075C-F30C-FF8E-AC23-F9BB0953EB5D}"/>
              </a:ext>
            </a:extLst>
          </p:cNvPr>
          <p:cNvSpPr>
            <a:spLocks noGrp="1"/>
          </p:cNvSpPr>
          <p:nvPr>
            <p:ph type="body" sz="quarter" idx="15"/>
          </p:nvPr>
        </p:nvSpPr>
        <p:spPr>
          <a:xfrm>
            <a:off x="846696" y="5931908"/>
            <a:ext cx="3439914" cy="521198"/>
          </a:xfrm>
        </p:spPr>
        <p:txBody>
          <a:bodyPr vert="horz" lIns="91440" tIns="45720" rIns="91440" bIns="45720" rtlCol="0" anchor="t">
            <a:normAutofit/>
          </a:bodyPr>
          <a:lstStyle/>
          <a:p>
            <a:r>
              <a:rPr lang="en-US">
                <a:latin typeface="Figtree Medium"/>
              </a:rPr>
              <a:t>Values</a:t>
            </a:r>
            <a:endParaRPr lang="en-US"/>
          </a:p>
        </p:txBody>
      </p:sp>
      <p:sp>
        <p:nvSpPr>
          <p:cNvPr id="5" name="Title 4">
            <a:extLst>
              <a:ext uri="{FF2B5EF4-FFF2-40B4-BE49-F238E27FC236}">
                <a16:creationId xmlns:a16="http://schemas.microsoft.com/office/drawing/2014/main" id="{498D865E-1572-75E5-B013-7A2FA5D64363}"/>
              </a:ext>
            </a:extLst>
          </p:cNvPr>
          <p:cNvSpPr>
            <a:spLocks noGrp="1"/>
          </p:cNvSpPr>
          <p:nvPr>
            <p:ph type="ctrTitle"/>
          </p:nvPr>
        </p:nvSpPr>
        <p:spPr/>
        <p:txBody>
          <a:bodyPr/>
          <a:lstStyle/>
          <a:p>
            <a:r>
              <a:rPr lang="en-US" dirty="0">
                <a:latin typeface="Figtree SemiBold"/>
              </a:rPr>
              <a:t>Flood Hazards and Safety</a:t>
            </a:r>
            <a:endParaRPr lang="en-US" dirty="0"/>
          </a:p>
        </p:txBody>
      </p:sp>
    </p:spTree>
    <p:extLst>
      <p:ext uri="{BB962C8B-B14F-4D97-AF65-F5344CB8AC3E}">
        <p14:creationId xmlns:p14="http://schemas.microsoft.com/office/powerpoint/2010/main" val="428040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86DD-6A10-C239-4C3D-931C5E0183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3C3DFB-DBF6-D8C6-B079-A1D7B0F75DEB}"/>
              </a:ext>
            </a:extLst>
          </p:cNvPr>
          <p:cNvSpPr>
            <a:spLocks noGrp="1"/>
          </p:cNvSpPr>
          <p:nvPr>
            <p:ph idx="1"/>
          </p:nvPr>
        </p:nvSpPr>
        <p:spPr>
          <a:xfrm>
            <a:off x="1167471" y="1787816"/>
            <a:ext cx="9673193" cy="3615459"/>
          </a:xfrm>
        </p:spPr>
        <p:txBody>
          <a:bodyPr vert="horz" lIns="91440" tIns="45720" rIns="91440" bIns="45720" rtlCol="0" anchor="t">
            <a:normAutofit fontScale="92500" lnSpcReduction="20000"/>
          </a:bodyPr>
          <a:lstStyle/>
          <a:p>
            <a:pPr marL="457200" indent="-457200">
              <a:buFont typeface="Arial" panose="020B0604020202020204" pitchFamily="34" charset="0"/>
              <a:buChar char="•"/>
            </a:pPr>
            <a:r>
              <a:rPr lang="en-US" dirty="0">
                <a:latin typeface="Figtree"/>
              </a:rPr>
              <a:t>FEMA program to lower flood insurance costs</a:t>
            </a:r>
          </a:p>
          <a:p>
            <a:pPr marL="457200" indent="-457200">
              <a:buFont typeface="Arial" panose="020B0604020202020204" pitchFamily="34" charset="0"/>
              <a:buChar char="•"/>
            </a:pPr>
            <a:r>
              <a:rPr lang="en-US" dirty="0">
                <a:latin typeface="Figtree"/>
              </a:rPr>
              <a:t>Makes flood insurance more accessible</a:t>
            </a:r>
          </a:p>
          <a:p>
            <a:pPr marL="457200" indent="-457200">
              <a:buFont typeface="Arial" panose="020B0604020202020204" pitchFamily="34" charset="0"/>
              <a:buChar char="•"/>
            </a:pPr>
            <a:r>
              <a:rPr lang="en-US" dirty="0">
                <a:latin typeface="Figtree"/>
              </a:rPr>
              <a:t>Credits certain planning activities</a:t>
            </a:r>
            <a:endParaRPr lang="en-US" dirty="0"/>
          </a:p>
          <a:p>
            <a:pPr marL="1143000" lvl="1">
              <a:buFont typeface="Arial" panose="020B0604020202020204" pitchFamily="34" charset="0"/>
              <a:buChar char="•"/>
            </a:pPr>
            <a:r>
              <a:rPr lang="en-US" dirty="0">
                <a:latin typeface="Figtree"/>
              </a:rPr>
              <a:t>Mapping and flood data </a:t>
            </a:r>
            <a:endParaRPr lang="en-US" dirty="0"/>
          </a:p>
          <a:p>
            <a:pPr marL="1143000" lvl="1">
              <a:buFont typeface="Arial" panose="020B0604020202020204" pitchFamily="34" charset="0"/>
              <a:buChar char="•"/>
            </a:pPr>
            <a:r>
              <a:rPr lang="en-US" dirty="0">
                <a:latin typeface="Figtree"/>
              </a:rPr>
              <a:t>Managing new development to minimize future flood damage  </a:t>
            </a:r>
            <a:endParaRPr lang="en-US" dirty="0"/>
          </a:p>
          <a:p>
            <a:pPr marL="1143000" lvl="1">
              <a:buFont typeface="Arial" panose="020B0604020202020204" pitchFamily="34" charset="0"/>
              <a:buChar char="•"/>
            </a:pPr>
            <a:r>
              <a:rPr lang="en-US" dirty="0">
                <a:latin typeface="Figtree"/>
              </a:rPr>
              <a:t>Reducing flood losses to existing development  </a:t>
            </a:r>
            <a:endParaRPr lang="en-US" dirty="0"/>
          </a:p>
          <a:p>
            <a:pPr marL="1143000" lvl="1">
              <a:buFont typeface="Arial" panose="020B0604020202020204" pitchFamily="34" charset="0"/>
              <a:buChar char="•"/>
            </a:pPr>
            <a:r>
              <a:rPr lang="en-US" dirty="0">
                <a:latin typeface="Figtree"/>
              </a:rPr>
              <a:t>Improving emergency preparedness and response  </a:t>
            </a:r>
            <a:endParaRPr lang="en-US" dirty="0"/>
          </a:p>
          <a:p>
            <a:pPr marL="1143000" lvl="1">
              <a:buFont typeface="Arial" panose="020B0604020202020204" pitchFamily="34" charset="0"/>
              <a:buChar char="•"/>
            </a:pPr>
            <a:r>
              <a:rPr lang="en-US" dirty="0">
                <a:latin typeface="Figtree"/>
              </a:rPr>
              <a:t>Implementing public information activities  </a:t>
            </a:r>
          </a:p>
          <a:p>
            <a:pPr marL="457200" indent="-457200">
              <a:buFont typeface="Arial" panose="020B0604020202020204" pitchFamily="34" charset="0"/>
              <a:buChar char="•"/>
            </a:pPr>
            <a:r>
              <a:rPr lang="en-US" dirty="0">
                <a:latin typeface="Figtree"/>
              </a:rPr>
              <a:t>Strong CAO regulations are part of County's high CRS rating</a:t>
            </a:r>
          </a:p>
          <a:p>
            <a:pPr marL="457200" indent="-457200">
              <a:buFont typeface="Arial" panose="020B0604020202020204" pitchFamily="34" charset="0"/>
              <a:buChar char="•"/>
            </a:pPr>
            <a:r>
              <a:rPr lang="en-US" dirty="0">
                <a:latin typeface="Figtree"/>
              </a:rPr>
              <a:t>Annual savings of $372,397</a:t>
            </a:r>
          </a:p>
        </p:txBody>
      </p:sp>
      <p:sp>
        <p:nvSpPr>
          <p:cNvPr id="4" name="Text Placeholder 3">
            <a:extLst>
              <a:ext uri="{FF2B5EF4-FFF2-40B4-BE49-F238E27FC236}">
                <a16:creationId xmlns:a16="http://schemas.microsoft.com/office/drawing/2014/main" id="{EAAB7F28-2471-2F05-B6AB-ECD1B5E0E2D9}"/>
              </a:ext>
            </a:extLst>
          </p:cNvPr>
          <p:cNvSpPr>
            <a:spLocks noGrp="1"/>
          </p:cNvSpPr>
          <p:nvPr>
            <p:ph type="body" sz="quarter" idx="15"/>
          </p:nvPr>
        </p:nvSpPr>
        <p:spPr>
          <a:xfrm>
            <a:off x="846696" y="5931908"/>
            <a:ext cx="3439914" cy="521198"/>
          </a:xfrm>
        </p:spPr>
        <p:txBody>
          <a:bodyPr vert="horz" lIns="91440" tIns="45720" rIns="91440" bIns="45720" rtlCol="0" anchor="t">
            <a:normAutofit/>
          </a:bodyPr>
          <a:lstStyle/>
          <a:p>
            <a:r>
              <a:rPr lang="en-US">
                <a:latin typeface="Figtree Medium"/>
              </a:rPr>
              <a:t>Values</a:t>
            </a:r>
            <a:endParaRPr lang="en-US"/>
          </a:p>
        </p:txBody>
      </p:sp>
      <p:sp>
        <p:nvSpPr>
          <p:cNvPr id="5" name="Title 4">
            <a:extLst>
              <a:ext uri="{FF2B5EF4-FFF2-40B4-BE49-F238E27FC236}">
                <a16:creationId xmlns:a16="http://schemas.microsoft.com/office/drawing/2014/main" id="{E43DDC29-B122-8166-6B28-E0EA3308F86E}"/>
              </a:ext>
            </a:extLst>
          </p:cNvPr>
          <p:cNvSpPr>
            <a:spLocks noGrp="1"/>
          </p:cNvSpPr>
          <p:nvPr>
            <p:ph type="ctrTitle"/>
          </p:nvPr>
        </p:nvSpPr>
        <p:spPr>
          <a:xfrm>
            <a:off x="1164280" y="822801"/>
            <a:ext cx="7446320" cy="816863"/>
          </a:xfrm>
        </p:spPr>
        <p:txBody>
          <a:bodyPr/>
          <a:lstStyle/>
          <a:p>
            <a:r>
              <a:rPr lang="en-US" dirty="0">
                <a:latin typeface="Figtree SemiBold"/>
              </a:rPr>
              <a:t>Community Rating System</a:t>
            </a:r>
            <a:endParaRPr lang="en-US" dirty="0"/>
          </a:p>
        </p:txBody>
      </p:sp>
    </p:spTree>
    <p:extLst>
      <p:ext uri="{BB962C8B-B14F-4D97-AF65-F5344CB8AC3E}">
        <p14:creationId xmlns:p14="http://schemas.microsoft.com/office/powerpoint/2010/main" val="3967950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A14D8-A877-D6EE-4BB7-3715BBCFE1E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13617-5221-B764-535C-B6C790AC7FC5}"/>
              </a:ext>
            </a:extLst>
          </p:cNvPr>
          <p:cNvSpPr>
            <a:spLocks noGrp="1"/>
          </p:cNvSpPr>
          <p:nvPr>
            <p:ph idx="1"/>
          </p:nvPr>
        </p:nvSpPr>
        <p:spPr>
          <a:xfrm>
            <a:off x="1204152" y="1977375"/>
            <a:ext cx="8006353" cy="3625897"/>
          </a:xfrm>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Figtree"/>
              </a:rPr>
              <a:t>More concentrated, intense rainfall events</a:t>
            </a:r>
          </a:p>
          <a:p>
            <a:pPr marL="457200" indent="-457200">
              <a:buFont typeface="Arial" panose="020B0604020202020204" pitchFamily="34" charset="0"/>
              <a:buChar char="•"/>
            </a:pPr>
            <a:r>
              <a:rPr lang="en-US" dirty="0">
                <a:latin typeface="Figtree"/>
              </a:rPr>
              <a:t>Changes in frequency of 100-year and 500-year floods</a:t>
            </a:r>
          </a:p>
          <a:p>
            <a:pPr marL="457200" indent="-457200">
              <a:buFont typeface="Arial" panose="020B0604020202020204" pitchFamily="34" charset="0"/>
              <a:buChar char="•"/>
            </a:pPr>
            <a:r>
              <a:rPr lang="en-US" dirty="0">
                <a:latin typeface="Figtree"/>
              </a:rPr>
              <a:t>Sea level rise and storm surges may increase coastal flooding</a:t>
            </a:r>
          </a:p>
          <a:p>
            <a:pPr marL="457200" indent="-457200">
              <a:buFont typeface="Arial" panose="020B0604020202020204" pitchFamily="34" charset="0"/>
              <a:buChar char="•"/>
            </a:pPr>
            <a:r>
              <a:rPr lang="en-US" dirty="0">
                <a:latin typeface="Figtree"/>
              </a:rPr>
              <a:t>Climate change may impact CMZs</a:t>
            </a:r>
            <a:endParaRPr lang="en-US" dirty="0"/>
          </a:p>
          <a:p>
            <a:pPr marL="457200" indent="-457200">
              <a:buFont typeface="Arial" panose="020B0604020202020204" pitchFamily="34" charset="0"/>
              <a:buChar char="•"/>
            </a:pPr>
            <a:endParaRPr lang="en-US"/>
          </a:p>
        </p:txBody>
      </p:sp>
      <p:pic>
        <p:nvPicPr>
          <p:cNvPr id="6" name="Picture Placeholder 5" descr="Bute Park and Arboretum Cardiff">
            <a:extLst>
              <a:ext uri="{FF2B5EF4-FFF2-40B4-BE49-F238E27FC236}">
                <a16:creationId xmlns:a16="http://schemas.microsoft.com/office/drawing/2014/main" id="{D78AD002-2420-68FE-7856-F862D01E7D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970" r="35970"/>
          <a:stretch/>
        </p:blipFill>
        <p:spPr>
          <a:xfrm flipH="1">
            <a:off x="9330824" y="498547"/>
            <a:ext cx="2558535" cy="6074801"/>
          </a:xfrm>
          <a:prstGeom prst="round2DiagRect">
            <a:avLst>
              <a:gd name="adj1" fmla="val 29234"/>
              <a:gd name="adj2" fmla="val 0"/>
            </a:avLst>
          </a:prstGeom>
          <a:noFill/>
        </p:spPr>
      </p:pic>
      <p:sp>
        <p:nvSpPr>
          <p:cNvPr id="4" name="Text Placeholder 3">
            <a:extLst>
              <a:ext uri="{FF2B5EF4-FFF2-40B4-BE49-F238E27FC236}">
                <a16:creationId xmlns:a16="http://schemas.microsoft.com/office/drawing/2014/main" id="{BAFAEBD5-BF00-1E84-815D-2BF99CEFA3EF}"/>
              </a:ext>
            </a:extLst>
          </p:cNvPr>
          <p:cNvSpPr>
            <a:spLocks noGrp="1"/>
          </p:cNvSpPr>
          <p:nvPr>
            <p:ph type="body" sz="quarter" idx="15"/>
          </p:nvPr>
        </p:nvSpPr>
        <p:spPr>
          <a:xfrm>
            <a:off x="703461" y="5875671"/>
            <a:ext cx="4087613" cy="658478"/>
          </a:xfrm>
        </p:spPr>
        <p:txBody>
          <a:bodyPr vert="horz" lIns="91440" tIns="45720" rIns="91440" bIns="45720" rtlCol="0" anchor="t">
            <a:normAutofit/>
          </a:bodyPr>
          <a:lstStyle/>
          <a:p>
            <a:r>
              <a:rPr lang="en-US">
                <a:latin typeface="Figtree Medium"/>
              </a:rPr>
              <a:t>Climate Change</a:t>
            </a:r>
            <a:endParaRPr lang="en-US"/>
          </a:p>
        </p:txBody>
      </p:sp>
      <p:sp>
        <p:nvSpPr>
          <p:cNvPr id="5" name="Title 4">
            <a:extLst>
              <a:ext uri="{FF2B5EF4-FFF2-40B4-BE49-F238E27FC236}">
                <a16:creationId xmlns:a16="http://schemas.microsoft.com/office/drawing/2014/main" id="{A6124D92-D23D-7BF4-F5B2-DB490B09DB24}"/>
              </a:ext>
            </a:extLst>
          </p:cNvPr>
          <p:cNvSpPr>
            <a:spLocks noGrp="1"/>
          </p:cNvSpPr>
          <p:nvPr>
            <p:ph type="ctrTitle"/>
          </p:nvPr>
        </p:nvSpPr>
        <p:spPr>
          <a:xfrm>
            <a:off x="1164280" y="963169"/>
            <a:ext cx="7446320" cy="816863"/>
          </a:xfrm>
        </p:spPr>
        <p:txBody>
          <a:bodyPr anchor="b">
            <a:normAutofit/>
          </a:bodyPr>
          <a:lstStyle/>
          <a:p>
            <a:r>
              <a:rPr lang="en-US">
                <a:latin typeface="Figtree SemiBold"/>
              </a:rPr>
              <a:t>Climate Change</a:t>
            </a:r>
            <a:endParaRPr lang="en-US"/>
          </a:p>
        </p:txBody>
      </p:sp>
    </p:spTree>
    <p:extLst>
      <p:ext uri="{BB962C8B-B14F-4D97-AF65-F5344CB8AC3E}">
        <p14:creationId xmlns:p14="http://schemas.microsoft.com/office/powerpoint/2010/main" val="2724543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6AE47-99B5-E47E-E186-00CAF17A96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E84D75-E995-BAEC-8616-A2D42181E632}"/>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Figtree"/>
              </a:rPr>
              <a:t>Larger emergency management framework</a:t>
            </a:r>
            <a:endParaRPr lang="en-US" dirty="0"/>
          </a:p>
          <a:p>
            <a:pPr marL="457200" indent="-457200">
              <a:buChar char="•"/>
            </a:pPr>
            <a:r>
              <a:rPr lang="en-US" dirty="0">
                <a:latin typeface="Figtree"/>
              </a:rPr>
              <a:t>Limit, condition, and regulate development in the CAO</a:t>
            </a:r>
            <a:endParaRPr lang="en-US" dirty="0"/>
          </a:p>
          <a:p>
            <a:pPr marL="457200" indent="-457200">
              <a:buChar char="•"/>
            </a:pPr>
            <a:r>
              <a:rPr lang="en-US" dirty="0">
                <a:latin typeface="Figtree"/>
              </a:rPr>
              <a:t>No development may cause a net rise in BFE</a:t>
            </a:r>
            <a:endParaRPr lang="en-US" dirty="0"/>
          </a:p>
          <a:p>
            <a:pPr marL="457200" indent="-457200">
              <a:buChar char="•"/>
            </a:pPr>
            <a:r>
              <a:rPr lang="en-US" dirty="0">
                <a:latin typeface="Figtree"/>
              </a:rPr>
              <a:t>For rivers and streams connected to Puget Sound: Habitat Assessments required </a:t>
            </a:r>
            <a:endParaRPr lang="en-US" dirty="0"/>
          </a:p>
          <a:p>
            <a:pPr marL="457200" indent="-457200">
              <a:buChar char="•"/>
            </a:pPr>
            <a:r>
              <a:rPr lang="en-US" dirty="0">
                <a:latin typeface="Figtree"/>
              </a:rPr>
              <a:t>Engineering and construction standards for building safety</a:t>
            </a:r>
            <a:endParaRPr lang="en-US" dirty="0"/>
          </a:p>
          <a:p>
            <a:pPr marL="457200" indent="-457200">
              <a:buChar char="•"/>
            </a:pPr>
            <a:endParaRPr lang="en-US"/>
          </a:p>
          <a:p>
            <a:pPr marL="457200" indent="-457200"/>
            <a:endParaRPr lang="en-US"/>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sp>
        <p:nvSpPr>
          <p:cNvPr id="3" name="Text Placeholder 2">
            <a:extLst>
              <a:ext uri="{FF2B5EF4-FFF2-40B4-BE49-F238E27FC236}">
                <a16:creationId xmlns:a16="http://schemas.microsoft.com/office/drawing/2014/main" id="{56BD76E4-7335-D0F2-EC46-FBAA454D7B7A}"/>
              </a:ext>
            </a:extLst>
          </p:cNvPr>
          <p:cNvSpPr>
            <a:spLocks noGrp="1"/>
          </p:cNvSpPr>
          <p:nvPr>
            <p:ph type="body" sz="quarter" idx="15"/>
          </p:nvPr>
        </p:nvSpPr>
        <p:spPr/>
        <p:txBody>
          <a:bodyPr vert="horz" lIns="91440" tIns="45720" rIns="91440" bIns="45720" rtlCol="0" anchor="t">
            <a:normAutofit/>
          </a:bodyPr>
          <a:lstStyle/>
          <a:p>
            <a:r>
              <a:rPr lang="en-US">
                <a:latin typeface="Figtree Medium"/>
              </a:rPr>
              <a:t>Permitting</a:t>
            </a:r>
            <a:endParaRPr lang="en-US"/>
          </a:p>
        </p:txBody>
      </p:sp>
      <p:sp>
        <p:nvSpPr>
          <p:cNvPr id="4" name="Title 3">
            <a:extLst>
              <a:ext uri="{FF2B5EF4-FFF2-40B4-BE49-F238E27FC236}">
                <a16:creationId xmlns:a16="http://schemas.microsoft.com/office/drawing/2014/main" id="{B313C986-E9CD-3DB9-7402-DF5CBD59EFE3}"/>
              </a:ext>
            </a:extLst>
          </p:cNvPr>
          <p:cNvSpPr>
            <a:spLocks noGrp="1"/>
          </p:cNvSpPr>
          <p:nvPr>
            <p:ph type="ctrTitle"/>
          </p:nvPr>
        </p:nvSpPr>
        <p:spPr/>
        <p:txBody>
          <a:bodyPr>
            <a:normAutofit fontScale="90000"/>
          </a:bodyPr>
          <a:lstStyle/>
          <a:p>
            <a:r>
              <a:rPr lang="en-US">
                <a:latin typeface="Figtree SemiBold"/>
              </a:rPr>
              <a:t>Protection and Permitting Strategies</a:t>
            </a:r>
            <a:endParaRPr lang="en-US"/>
          </a:p>
        </p:txBody>
      </p:sp>
    </p:spTree>
    <p:extLst>
      <p:ext uri="{BB962C8B-B14F-4D97-AF65-F5344CB8AC3E}">
        <p14:creationId xmlns:p14="http://schemas.microsoft.com/office/powerpoint/2010/main" val="1589941122"/>
      </p:ext>
    </p:extLst>
  </p:cSld>
  <p:clrMapOvr>
    <a:masterClrMapping/>
  </p:clrMapOvr>
</p:sld>
</file>

<file path=ppt/theme/theme1.xml><?xml version="1.0" encoding="utf-8"?>
<a:theme xmlns:a="http://schemas.openxmlformats.org/drawingml/2006/main" name="Office Theme">
  <a:themeElements>
    <a:clrScheme name="CPED Brand">
      <a:dk1>
        <a:sysClr val="windowText" lastClr="000000"/>
      </a:dk1>
      <a:lt1>
        <a:sysClr val="window" lastClr="FFFFFF"/>
      </a:lt1>
      <a:dk2>
        <a:srgbClr val="0E2841"/>
      </a:dk2>
      <a:lt2>
        <a:srgbClr val="E8E8E8"/>
      </a:lt2>
      <a:accent1>
        <a:srgbClr val="363A68"/>
      </a:accent1>
      <a:accent2>
        <a:srgbClr val="146067"/>
      </a:accent2>
      <a:accent3>
        <a:srgbClr val="5BC3BF"/>
      </a:accent3>
      <a:accent4>
        <a:srgbClr val="A26628"/>
      </a:accent4>
      <a:accent5>
        <a:srgbClr val="EBCCA2"/>
      </a:accent5>
      <a:accent6>
        <a:srgbClr val="465F49"/>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9638ECA6-8364-48E6-BADF-9DC3A74F159A}" vid="{2233F0D9-4675-4DF9-9E3C-41A486E1D3F6}"/>
    </a:ext>
  </a:extLst>
</a:theme>
</file>

<file path=ppt/theme/theme2.xml><?xml version="1.0" encoding="utf-8"?>
<a:theme xmlns:a="http://schemas.openxmlformats.org/drawingml/2006/main" name="Custom Design">
  <a:themeElements>
    <a:clrScheme name="CPED Brand">
      <a:dk1>
        <a:sysClr val="windowText" lastClr="000000"/>
      </a:dk1>
      <a:lt1>
        <a:sysClr val="window" lastClr="FFFFFF"/>
      </a:lt1>
      <a:dk2>
        <a:srgbClr val="0E2841"/>
      </a:dk2>
      <a:lt2>
        <a:srgbClr val="E8E8E8"/>
      </a:lt2>
      <a:accent1>
        <a:srgbClr val="363A68"/>
      </a:accent1>
      <a:accent2>
        <a:srgbClr val="146067"/>
      </a:accent2>
      <a:accent3>
        <a:srgbClr val="5BC3BF"/>
      </a:accent3>
      <a:accent4>
        <a:srgbClr val="A26628"/>
      </a:accent4>
      <a:accent5>
        <a:srgbClr val="EBCCA2"/>
      </a:accent5>
      <a:accent6>
        <a:srgbClr val="465F49"/>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9638ECA6-8364-48E6-BADF-9DC3A74F159A}" vid="{44DBBA00-3564-4EC8-8502-C7AE19DFB8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E9E6845CA0BD43A656A00BF8D154FD" ma:contentTypeVersion="17" ma:contentTypeDescription="Create a new document." ma:contentTypeScope="" ma:versionID="4edaa1a25380ee73c846add2154a92bc">
  <xsd:schema xmlns:xsd="http://www.w3.org/2001/XMLSchema" xmlns:xs="http://www.w3.org/2001/XMLSchema" xmlns:p="http://schemas.microsoft.com/office/2006/metadata/properties" xmlns:ns2="1d8c2261-43fe-4f83-8ee8-a3987fd322fe" xmlns:ns3="434d81da-bf65-4bf2-b4b9-170fc89a71b4" targetNamespace="http://schemas.microsoft.com/office/2006/metadata/properties" ma:root="true" ma:fieldsID="56bc1093402b16d27bc24be35b4a2659" ns2:_="" ns3:_="">
    <xsd:import namespace="1d8c2261-43fe-4f83-8ee8-a3987fd322fe"/>
    <xsd:import namespace="434d81da-bf65-4bf2-b4b9-170fc89a71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8c2261-43fe-4f83-8ee8-a3987fd322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19821f-05cc-458b-8649-2b9691ee2436"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4d81da-bf65-4bf2-b4b9-170fc89a71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8a5a337-2475-4bea-9948-667ca9b55d0a}" ma:internalName="TaxCatchAll" ma:showField="CatchAllData" ma:web="434d81da-bf65-4bf2-b4b9-170fc89a71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c2261-43fe-4f83-8ee8-a3987fd322fe">
      <Terms xmlns="http://schemas.microsoft.com/office/infopath/2007/PartnerControls"/>
    </lcf76f155ced4ddcb4097134ff3c332f>
    <TaxCatchAll xmlns="434d81da-bf65-4bf2-b4b9-170fc89a71b4" xsi:nil="true"/>
  </documentManagement>
</p:properties>
</file>

<file path=customXml/itemProps1.xml><?xml version="1.0" encoding="utf-8"?>
<ds:datastoreItem xmlns:ds="http://schemas.openxmlformats.org/officeDocument/2006/customXml" ds:itemID="{87E04490-08C4-4039-A46D-1BE987365CEB}">
  <ds:schemaRefs>
    <ds:schemaRef ds:uri="http://schemas.microsoft.com/sharepoint/v3/contenttype/forms"/>
  </ds:schemaRefs>
</ds:datastoreItem>
</file>

<file path=customXml/itemProps2.xml><?xml version="1.0" encoding="utf-8"?>
<ds:datastoreItem xmlns:ds="http://schemas.openxmlformats.org/officeDocument/2006/customXml" ds:itemID="{FDE599F3-A98E-45F7-8A65-48C24943B4B2}">
  <ds:schemaRefs>
    <ds:schemaRef ds:uri="1d8c2261-43fe-4f83-8ee8-a3987fd322fe"/>
    <ds:schemaRef ds:uri="434d81da-bf65-4bf2-b4b9-170fc89a71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640D18-1540-4D3D-A4C1-41BCDE9D9A64}">
  <ds:schemaRefs>
    <ds:schemaRef ds:uri="1d8c2261-43fe-4f83-8ee8-a3987fd322fe"/>
    <ds:schemaRef ds:uri="434d81da-bf65-4bf2-b4b9-170fc89a71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CPED PPT Template New Branding</Template>
  <Application>Microsoft Office PowerPoint</Application>
  <PresentationFormat>Widescreen</PresentationFormat>
  <Slides>12</Slides>
  <Notes>9</Notes>
  <HiddenSlides>0</HiddenSlide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Custom Design</vt:lpstr>
      <vt:lpstr>PowerPoint Presentation</vt:lpstr>
      <vt:lpstr>Presentation Outline: Frequently Flooded Areas (FFAs)</vt:lpstr>
      <vt:lpstr>Defining FFAs</vt:lpstr>
      <vt:lpstr>Classifying FFAs</vt:lpstr>
      <vt:lpstr>Functions and Values</vt:lpstr>
      <vt:lpstr>Flood Hazards and Safety</vt:lpstr>
      <vt:lpstr>Community Rating System</vt:lpstr>
      <vt:lpstr>Climate Change</vt:lpstr>
      <vt:lpstr>Protection and Permitting Strategies</vt:lpstr>
      <vt:lpstr>Key Discussion Points</vt:lpstr>
      <vt:lpstr>PowerPoint Presentation</vt:lpstr>
      <vt:lpstr>Questions and Comments</vt:lpstr>
    </vt:vector>
  </TitlesOfParts>
  <Company>Thurston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 Tukarski</dc:creator>
  <cp:revision>141</cp:revision>
  <dcterms:created xsi:type="dcterms:W3CDTF">2025-05-06T18:18:55Z</dcterms:created>
  <dcterms:modified xsi:type="dcterms:W3CDTF">2026-02-03T16:59:47Z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0x010100EBE9E6845CA0BD43A656A00BF8D154FD</vt:lpwstr>
  </property>
  <property fmtid="{D5CDD505-2E9C-101B-9397-08002B2CF9AE}" pid="3" name="MediaServiceImageTags">
    <vt:lpwstr/>
  </property>
</Properties>
</file>