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64" r:id="rId2"/>
    <p:sldId id="260" r:id="rId3"/>
    <p:sldId id="273" r:id="rId4"/>
    <p:sldId id="342" r:id="rId5"/>
    <p:sldId id="340" r:id="rId6"/>
    <p:sldId id="341" r:id="rId7"/>
    <p:sldId id="337" r:id="rId8"/>
    <p:sldId id="343" r:id="rId9"/>
    <p:sldId id="339" r:id="rId10"/>
    <p:sldId id="344" r:id="rId11"/>
    <p:sldId id="345" r:id="rId12"/>
    <p:sldId id="346" r:id="rId13"/>
    <p:sldId id="347" r:id="rId14"/>
    <p:sldId id="338" r:id="rId15"/>
    <p:sldId id="348" r:id="rId16"/>
    <p:sldId id="349" r:id="rId17"/>
    <p:sldId id="350" r:id="rId18"/>
    <p:sldId id="353" r:id="rId19"/>
    <p:sldId id="354" r:id="rId20"/>
    <p:sldId id="355" r:id="rId21"/>
    <p:sldId id="356" r:id="rId22"/>
    <p:sldId id="357" r:id="rId23"/>
    <p:sldId id="351" r:id="rId24"/>
    <p:sldId id="352" r:id="rId25"/>
    <p:sldId id="262" r:id="rId26"/>
    <p:sldId id="26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6405"/>
  </p:normalViewPr>
  <p:slideViewPr>
    <p:cSldViewPr snapToGrid="0" snapToObjects="1">
      <p:cViewPr varScale="1">
        <p:scale>
          <a:sx n="82" d="100"/>
          <a:sy n="82" d="100"/>
        </p:scale>
        <p:origin x="4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397A6-4C61-473F-8B98-9B431835F4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3A0E6-E803-4950-B0DC-7062B96DA8C7}">
      <dgm:prSet phldrT="[Text]"/>
      <dgm:spPr/>
      <dgm:t>
        <a:bodyPr/>
        <a:lstStyle/>
        <a:p>
          <a:r>
            <a:rPr lang="en-US" dirty="0"/>
            <a:t>Botox Injections</a:t>
          </a:r>
        </a:p>
        <a:p>
          <a:r>
            <a:rPr lang="en-US" dirty="0"/>
            <a:t>CPT codes 64612 64615 J0585 J0586 J0587 J0588</a:t>
          </a:r>
        </a:p>
      </dgm:t>
    </dgm:pt>
    <dgm:pt modelId="{965B9D22-85AA-4E94-90CE-40F7CD210649}" type="parTrans" cxnId="{7BF6913F-57A9-43D4-BD05-8E1920A885AD}">
      <dgm:prSet/>
      <dgm:spPr/>
      <dgm:t>
        <a:bodyPr/>
        <a:lstStyle/>
        <a:p>
          <a:endParaRPr lang="en-US"/>
        </a:p>
      </dgm:t>
    </dgm:pt>
    <dgm:pt modelId="{F99A5262-E7A5-488B-A946-A7890FF80A2F}" type="sibTrans" cxnId="{7BF6913F-57A9-43D4-BD05-8E1920A885AD}">
      <dgm:prSet/>
      <dgm:spPr/>
      <dgm:t>
        <a:bodyPr/>
        <a:lstStyle/>
        <a:p>
          <a:endParaRPr lang="en-US"/>
        </a:p>
      </dgm:t>
    </dgm:pt>
    <dgm:pt modelId="{C73DC7AE-53A1-452B-A986-A2A1BA091831}">
      <dgm:prSet phldrT="[Text]"/>
      <dgm:spPr/>
      <dgm:t>
        <a:bodyPr/>
        <a:lstStyle/>
        <a:p>
          <a:r>
            <a:rPr lang="en-US" dirty="0"/>
            <a:t>Panniculectomy</a:t>
          </a:r>
        </a:p>
        <a:p>
          <a:r>
            <a:rPr lang="en-US" dirty="0"/>
            <a:t>CPT codes 15830 15847 15877, 21235</a:t>
          </a:r>
        </a:p>
      </dgm:t>
    </dgm:pt>
    <dgm:pt modelId="{8153A68C-AF51-4BE1-AE85-B427733FA46D}" type="parTrans" cxnId="{99D14D8A-BDFD-4C0B-A42A-8B808254B951}">
      <dgm:prSet/>
      <dgm:spPr/>
      <dgm:t>
        <a:bodyPr/>
        <a:lstStyle/>
        <a:p>
          <a:endParaRPr lang="en-US"/>
        </a:p>
      </dgm:t>
    </dgm:pt>
    <dgm:pt modelId="{7EE0800F-526A-4221-ABDD-A813DECE27E2}" type="sibTrans" cxnId="{99D14D8A-BDFD-4C0B-A42A-8B808254B951}">
      <dgm:prSet/>
      <dgm:spPr/>
      <dgm:t>
        <a:bodyPr/>
        <a:lstStyle/>
        <a:p>
          <a:endParaRPr lang="en-US"/>
        </a:p>
      </dgm:t>
    </dgm:pt>
    <dgm:pt modelId="{960E35F0-2FAE-4B62-9E6F-B1F87513DCEC}">
      <dgm:prSet phldrT="[Text]"/>
      <dgm:spPr/>
      <dgm:t>
        <a:bodyPr/>
        <a:lstStyle/>
        <a:p>
          <a:r>
            <a:rPr lang="en-US" dirty="0"/>
            <a:t>Vein Ablation</a:t>
          </a:r>
        </a:p>
        <a:p>
          <a:r>
            <a:rPr lang="en-US" dirty="0"/>
            <a:t>CPT codes 36473 36474 36475 36476 36478 36479 36482 36483</a:t>
          </a:r>
        </a:p>
      </dgm:t>
    </dgm:pt>
    <dgm:pt modelId="{2D075204-DDE8-48A4-9882-D6631D079021}" type="parTrans" cxnId="{79DD1FC0-1C4B-42C9-B460-0CE8FF602092}">
      <dgm:prSet/>
      <dgm:spPr/>
      <dgm:t>
        <a:bodyPr/>
        <a:lstStyle/>
        <a:p>
          <a:endParaRPr lang="en-US"/>
        </a:p>
      </dgm:t>
    </dgm:pt>
    <dgm:pt modelId="{B69E14B5-F85F-4140-ACDB-62616B2C70CB}" type="sibTrans" cxnId="{79DD1FC0-1C4B-42C9-B460-0CE8FF602092}">
      <dgm:prSet/>
      <dgm:spPr/>
      <dgm:t>
        <a:bodyPr/>
        <a:lstStyle/>
        <a:p>
          <a:endParaRPr lang="en-US"/>
        </a:p>
      </dgm:t>
    </dgm:pt>
    <dgm:pt modelId="{1ABA5F49-F5FB-4BF2-990F-3C85016B4522}">
      <dgm:prSet phldrT="[Text]"/>
      <dgm:spPr/>
      <dgm:t>
        <a:bodyPr/>
        <a:lstStyle/>
        <a:p>
          <a:r>
            <a:rPr lang="en-US" dirty="0"/>
            <a:t>Rhinoplasty</a:t>
          </a:r>
        </a:p>
        <a:p>
          <a:r>
            <a:rPr lang="en-US" dirty="0"/>
            <a:t>CPT codes 20912 21210 30400 30410 30420 30430 30435 30450 30460 30462 30465 30520</a:t>
          </a:r>
        </a:p>
      </dgm:t>
    </dgm:pt>
    <dgm:pt modelId="{E4631961-2058-4A2F-9E6A-26B1D82AEC7D}" type="parTrans" cxnId="{B3AE0B88-72FB-4421-AC93-663C89A5BDE8}">
      <dgm:prSet/>
      <dgm:spPr/>
      <dgm:t>
        <a:bodyPr/>
        <a:lstStyle/>
        <a:p>
          <a:endParaRPr lang="en-US"/>
        </a:p>
      </dgm:t>
    </dgm:pt>
    <dgm:pt modelId="{06148287-680D-4B10-83E6-2CBE309EB93B}" type="sibTrans" cxnId="{B3AE0B88-72FB-4421-AC93-663C89A5BDE8}">
      <dgm:prSet/>
      <dgm:spPr/>
      <dgm:t>
        <a:bodyPr/>
        <a:lstStyle/>
        <a:p>
          <a:endParaRPr lang="en-US"/>
        </a:p>
      </dgm:t>
    </dgm:pt>
    <dgm:pt modelId="{C4F79B0E-A65A-43B6-8A42-5B2F13D8B8EF}">
      <dgm:prSet phldrT="[Text]"/>
      <dgm:spPr/>
      <dgm:t>
        <a:bodyPr/>
        <a:lstStyle/>
        <a:p>
          <a:r>
            <a:rPr lang="en-US" dirty="0"/>
            <a:t>Blepharoplasty</a:t>
          </a:r>
        </a:p>
        <a:p>
          <a:r>
            <a:rPr lang="en-US" dirty="0"/>
            <a:t>CPT codes 15820 15821 15822 15823 67900 67901 67902 67903 67904 67906 67908 67911</a:t>
          </a:r>
        </a:p>
      </dgm:t>
    </dgm:pt>
    <dgm:pt modelId="{C8161AC9-CB5C-4722-BE66-A8982AD520B3}" type="parTrans" cxnId="{3951CB78-6382-4E7D-BEA7-A03608952B26}">
      <dgm:prSet/>
      <dgm:spPr/>
      <dgm:t>
        <a:bodyPr/>
        <a:lstStyle/>
        <a:p>
          <a:endParaRPr lang="en-US"/>
        </a:p>
      </dgm:t>
    </dgm:pt>
    <dgm:pt modelId="{F41A747F-9E92-4BBF-B15A-ECD3E805E327}" type="sibTrans" cxnId="{3951CB78-6382-4E7D-BEA7-A03608952B26}">
      <dgm:prSet/>
      <dgm:spPr/>
      <dgm:t>
        <a:bodyPr/>
        <a:lstStyle/>
        <a:p>
          <a:endParaRPr lang="en-US"/>
        </a:p>
      </dgm:t>
    </dgm:pt>
    <dgm:pt modelId="{01CD4A2E-C638-4563-BEBB-799A56783AB8}" type="pres">
      <dgm:prSet presAssocID="{1FD397A6-4C61-473F-8B98-9B431835F424}" presName="diagram" presStyleCnt="0">
        <dgm:presLayoutVars>
          <dgm:dir/>
          <dgm:resizeHandles val="exact"/>
        </dgm:presLayoutVars>
      </dgm:prSet>
      <dgm:spPr/>
    </dgm:pt>
    <dgm:pt modelId="{D79DD266-60EE-4028-940C-DEE520F7E7CE}" type="pres">
      <dgm:prSet presAssocID="{C923A0E6-E803-4950-B0DC-7062B96DA8C7}" presName="node" presStyleLbl="node1" presStyleIdx="0" presStyleCnt="5">
        <dgm:presLayoutVars>
          <dgm:bulletEnabled val="1"/>
        </dgm:presLayoutVars>
      </dgm:prSet>
      <dgm:spPr/>
    </dgm:pt>
    <dgm:pt modelId="{5F3EBFEC-1B6B-415E-8278-9391005D39C2}" type="pres">
      <dgm:prSet presAssocID="{F99A5262-E7A5-488B-A946-A7890FF80A2F}" presName="sibTrans" presStyleCnt="0"/>
      <dgm:spPr/>
    </dgm:pt>
    <dgm:pt modelId="{A4836260-260E-41E1-88AD-B10808368284}" type="pres">
      <dgm:prSet presAssocID="{C73DC7AE-53A1-452B-A986-A2A1BA091831}" presName="node" presStyleLbl="node1" presStyleIdx="1" presStyleCnt="5">
        <dgm:presLayoutVars>
          <dgm:bulletEnabled val="1"/>
        </dgm:presLayoutVars>
      </dgm:prSet>
      <dgm:spPr/>
    </dgm:pt>
    <dgm:pt modelId="{86D85D32-6607-4F35-83A7-E2A762DE52A4}" type="pres">
      <dgm:prSet presAssocID="{7EE0800F-526A-4221-ABDD-A813DECE27E2}" presName="sibTrans" presStyleCnt="0"/>
      <dgm:spPr/>
    </dgm:pt>
    <dgm:pt modelId="{D8B1A7D5-704D-421D-A04D-D0A50E45E380}" type="pres">
      <dgm:prSet presAssocID="{960E35F0-2FAE-4B62-9E6F-B1F87513DCEC}" presName="node" presStyleLbl="node1" presStyleIdx="2" presStyleCnt="5">
        <dgm:presLayoutVars>
          <dgm:bulletEnabled val="1"/>
        </dgm:presLayoutVars>
      </dgm:prSet>
      <dgm:spPr/>
    </dgm:pt>
    <dgm:pt modelId="{947CFBA3-44AD-4A9D-9F9A-1CD6D3F32844}" type="pres">
      <dgm:prSet presAssocID="{B69E14B5-F85F-4140-ACDB-62616B2C70CB}" presName="sibTrans" presStyleCnt="0"/>
      <dgm:spPr/>
    </dgm:pt>
    <dgm:pt modelId="{C48C6ADE-2CEF-4BBD-86E3-230B103E5B42}" type="pres">
      <dgm:prSet presAssocID="{1ABA5F49-F5FB-4BF2-990F-3C85016B4522}" presName="node" presStyleLbl="node1" presStyleIdx="3" presStyleCnt="5">
        <dgm:presLayoutVars>
          <dgm:bulletEnabled val="1"/>
        </dgm:presLayoutVars>
      </dgm:prSet>
      <dgm:spPr/>
    </dgm:pt>
    <dgm:pt modelId="{594C53AB-4B2B-44FB-B05F-9E1D886F4C18}" type="pres">
      <dgm:prSet presAssocID="{06148287-680D-4B10-83E6-2CBE309EB93B}" presName="sibTrans" presStyleCnt="0"/>
      <dgm:spPr/>
    </dgm:pt>
    <dgm:pt modelId="{1462F0C0-F77C-4800-8DE9-2F303F337A98}" type="pres">
      <dgm:prSet presAssocID="{C4F79B0E-A65A-43B6-8A42-5B2F13D8B8EF}" presName="node" presStyleLbl="node1" presStyleIdx="4" presStyleCnt="5">
        <dgm:presLayoutVars>
          <dgm:bulletEnabled val="1"/>
        </dgm:presLayoutVars>
      </dgm:prSet>
      <dgm:spPr/>
    </dgm:pt>
  </dgm:ptLst>
  <dgm:cxnLst>
    <dgm:cxn modelId="{7BF6913F-57A9-43D4-BD05-8E1920A885AD}" srcId="{1FD397A6-4C61-473F-8B98-9B431835F424}" destId="{C923A0E6-E803-4950-B0DC-7062B96DA8C7}" srcOrd="0" destOrd="0" parTransId="{965B9D22-85AA-4E94-90CE-40F7CD210649}" sibTransId="{F99A5262-E7A5-488B-A946-A7890FF80A2F}"/>
    <dgm:cxn modelId="{42514843-1327-4947-9438-9696A914E645}" type="presOf" srcId="{C923A0E6-E803-4950-B0DC-7062B96DA8C7}" destId="{D79DD266-60EE-4028-940C-DEE520F7E7CE}" srcOrd="0" destOrd="0" presId="urn:microsoft.com/office/officeart/2005/8/layout/default"/>
    <dgm:cxn modelId="{97C8466F-5327-46E5-AB28-7DEEFB288AC2}" type="presOf" srcId="{C73DC7AE-53A1-452B-A986-A2A1BA091831}" destId="{A4836260-260E-41E1-88AD-B10808368284}" srcOrd="0" destOrd="0" presId="urn:microsoft.com/office/officeart/2005/8/layout/default"/>
    <dgm:cxn modelId="{3951CB78-6382-4E7D-BEA7-A03608952B26}" srcId="{1FD397A6-4C61-473F-8B98-9B431835F424}" destId="{C4F79B0E-A65A-43B6-8A42-5B2F13D8B8EF}" srcOrd="4" destOrd="0" parTransId="{C8161AC9-CB5C-4722-BE66-A8982AD520B3}" sibTransId="{F41A747F-9E92-4BBF-B15A-ECD3E805E327}"/>
    <dgm:cxn modelId="{7DC07D81-C2DB-4E11-B542-D8C2BCCA9F00}" type="presOf" srcId="{1ABA5F49-F5FB-4BF2-990F-3C85016B4522}" destId="{C48C6ADE-2CEF-4BBD-86E3-230B103E5B42}" srcOrd="0" destOrd="0" presId="urn:microsoft.com/office/officeart/2005/8/layout/default"/>
    <dgm:cxn modelId="{B3AE0B88-72FB-4421-AC93-663C89A5BDE8}" srcId="{1FD397A6-4C61-473F-8B98-9B431835F424}" destId="{1ABA5F49-F5FB-4BF2-990F-3C85016B4522}" srcOrd="3" destOrd="0" parTransId="{E4631961-2058-4A2F-9E6A-26B1D82AEC7D}" sibTransId="{06148287-680D-4B10-83E6-2CBE309EB93B}"/>
    <dgm:cxn modelId="{99D14D8A-BDFD-4C0B-A42A-8B808254B951}" srcId="{1FD397A6-4C61-473F-8B98-9B431835F424}" destId="{C73DC7AE-53A1-452B-A986-A2A1BA091831}" srcOrd="1" destOrd="0" parTransId="{8153A68C-AF51-4BE1-AE85-B427733FA46D}" sibTransId="{7EE0800F-526A-4221-ABDD-A813DECE27E2}"/>
    <dgm:cxn modelId="{6375D1AB-0552-436E-B5E0-7322F9E00240}" type="presOf" srcId="{C4F79B0E-A65A-43B6-8A42-5B2F13D8B8EF}" destId="{1462F0C0-F77C-4800-8DE9-2F303F337A98}" srcOrd="0" destOrd="0" presId="urn:microsoft.com/office/officeart/2005/8/layout/default"/>
    <dgm:cxn modelId="{79DD1FC0-1C4B-42C9-B460-0CE8FF602092}" srcId="{1FD397A6-4C61-473F-8B98-9B431835F424}" destId="{960E35F0-2FAE-4B62-9E6F-B1F87513DCEC}" srcOrd="2" destOrd="0" parTransId="{2D075204-DDE8-48A4-9882-D6631D079021}" sibTransId="{B69E14B5-F85F-4140-ACDB-62616B2C70CB}"/>
    <dgm:cxn modelId="{92833BEE-C9F1-45C7-877F-961C21687E97}" type="presOf" srcId="{960E35F0-2FAE-4B62-9E6F-B1F87513DCEC}" destId="{D8B1A7D5-704D-421D-A04D-D0A50E45E380}" srcOrd="0" destOrd="0" presId="urn:microsoft.com/office/officeart/2005/8/layout/default"/>
    <dgm:cxn modelId="{583C3CF9-30CB-4662-B0E5-C087F87CE044}" type="presOf" srcId="{1FD397A6-4C61-473F-8B98-9B431835F424}" destId="{01CD4A2E-C638-4563-BEBB-799A56783AB8}" srcOrd="0" destOrd="0" presId="urn:microsoft.com/office/officeart/2005/8/layout/default"/>
    <dgm:cxn modelId="{DD4A6FD5-9992-4772-A05C-6BD31DE39482}" type="presParOf" srcId="{01CD4A2E-C638-4563-BEBB-799A56783AB8}" destId="{D79DD266-60EE-4028-940C-DEE520F7E7CE}" srcOrd="0" destOrd="0" presId="urn:microsoft.com/office/officeart/2005/8/layout/default"/>
    <dgm:cxn modelId="{20001FA8-2E7A-4DCD-9FF2-76041491ECD0}" type="presParOf" srcId="{01CD4A2E-C638-4563-BEBB-799A56783AB8}" destId="{5F3EBFEC-1B6B-415E-8278-9391005D39C2}" srcOrd="1" destOrd="0" presId="urn:microsoft.com/office/officeart/2005/8/layout/default"/>
    <dgm:cxn modelId="{12F947DE-4D8D-4FFB-AF90-B8C473CF40EB}" type="presParOf" srcId="{01CD4A2E-C638-4563-BEBB-799A56783AB8}" destId="{A4836260-260E-41E1-88AD-B10808368284}" srcOrd="2" destOrd="0" presId="urn:microsoft.com/office/officeart/2005/8/layout/default"/>
    <dgm:cxn modelId="{AB7BD8F2-7CCA-4FC9-8228-2C5D9CBB30F7}" type="presParOf" srcId="{01CD4A2E-C638-4563-BEBB-799A56783AB8}" destId="{86D85D32-6607-4F35-83A7-E2A762DE52A4}" srcOrd="3" destOrd="0" presId="urn:microsoft.com/office/officeart/2005/8/layout/default"/>
    <dgm:cxn modelId="{17F9468E-3B92-4314-8498-9F584EAF2158}" type="presParOf" srcId="{01CD4A2E-C638-4563-BEBB-799A56783AB8}" destId="{D8B1A7D5-704D-421D-A04D-D0A50E45E380}" srcOrd="4" destOrd="0" presId="urn:microsoft.com/office/officeart/2005/8/layout/default"/>
    <dgm:cxn modelId="{8CC5D100-27CF-414C-8A68-F97D09031586}" type="presParOf" srcId="{01CD4A2E-C638-4563-BEBB-799A56783AB8}" destId="{947CFBA3-44AD-4A9D-9F9A-1CD6D3F32844}" srcOrd="5" destOrd="0" presId="urn:microsoft.com/office/officeart/2005/8/layout/default"/>
    <dgm:cxn modelId="{DA0928AB-138B-4DF0-A5F1-A5E3E732F345}" type="presParOf" srcId="{01CD4A2E-C638-4563-BEBB-799A56783AB8}" destId="{C48C6ADE-2CEF-4BBD-86E3-230B103E5B42}" srcOrd="6" destOrd="0" presId="urn:microsoft.com/office/officeart/2005/8/layout/default"/>
    <dgm:cxn modelId="{7048E14B-8CA6-4690-B294-966C9D857413}" type="presParOf" srcId="{01CD4A2E-C638-4563-BEBB-799A56783AB8}" destId="{594C53AB-4B2B-44FB-B05F-9E1D886F4C18}" srcOrd="7" destOrd="0" presId="urn:microsoft.com/office/officeart/2005/8/layout/default"/>
    <dgm:cxn modelId="{F10368E5-437E-47D0-B284-701AD1A0A842}" type="presParOf" srcId="{01CD4A2E-C638-4563-BEBB-799A56783AB8}" destId="{1462F0C0-F77C-4800-8DE9-2F303F337A9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DD266-60EE-4028-940C-DEE520F7E7CE}">
      <dsp:nvSpPr>
        <dsp:cNvPr id="0" name=""/>
        <dsp:cNvSpPr/>
      </dsp:nvSpPr>
      <dsp:spPr>
        <a:xfrm>
          <a:off x="1221978" y="2645"/>
          <a:ext cx="2706687" cy="16240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Botox Injections</a:t>
          </a:r>
        </a:p>
        <a:p>
          <a:pPr marL="0" lvl="0" indent="0" algn="ctr" defTabSz="800100">
            <a:lnSpc>
              <a:spcPct val="90000"/>
            </a:lnSpc>
            <a:spcBef>
              <a:spcPct val="0"/>
            </a:spcBef>
            <a:spcAft>
              <a:spcPct val="35000"/>
            </a:spcAft>
            <a:buNone/>
          </a:pPr>
          <a:r>
            <a:rPr lang="en-US" sz="1800" kern="1200" dirty="0"/>
            <a:t>CPT codes 64612 64615 J0585 J0586 J0587 J0588</a:t>
          </a:r>
        </a:p>
      </dsp:txBody>
      <dsp:txXfrm>
        <a:off x="1221978" y="2645"/>
        <a:ext cx="2706687" cy="1624012"/>
      </dsp:txXfrm>
    </dsp:sp>
    <dsp:sp modelId="{A4836260-260E-41E1-88AD-B10808368284}">
      <dsp:nvSpPr>
        <dsp:cNvPr id="0" name=""/>
        <dsp:cNvSpPr/>
      </dsp:nvSpPr>
      <dsp:spPr>
        <a:xfrm>
          <a:off x="4199334" y="2645"/>
          <a:ext cx="2706687" cy="16240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Panniculectomy</a:t>
          </a:r>
        </a:p>
        <a:p>
          <a:pPr marL="0" lvl="0" indent="0" algn="ctr" defTabSz="800100">
            <a:lnSpc>
              <a:spcPct val="90000"/>
            </a:lnSpc>
            <a:spcBef>
              <a:spcPct val="0"/>
            </a:spcBef>
            <a:spcAft>
              <a:spcPct val="35000"/>
            </a:spcAft>
            <a:buNone/>
          </a:pPr>
          <a:r>
            <a:rPr lang="en-US" sz="1800" kern="1200" dirty="0"/>
            <a:t>CPT codes 15830 15847 15877, 21235</a:t>
          </a:r>
        </a:p>
      </dsp:txBody>
      <dsp:txXfrm>
        <a:off x="4199334" y="2645"/>
        <a:ext cx="2706687" cy="1624012"/>
      </dsp:txXfrm>
    </dsp:sp>
    <dsp:sp modelId="{D8B1A7D5-704D-421D-A04D-D0A50E45E380}">
      <dsp:nvSpPr>
        <dsp:cNvPr id="0" name=""/>
        <dsp:cNvSpPr/>
      </dsp:nvSpPr>
      <dsp:spPr>
        <a:xfrm>
          <a:off x="1221978" y="1897327"/>
          <a:ext cx="2706687" cy="16240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Vein Ablation</a:t>
          </a:r>
        </a:p>
        <a:p>
          <a:pPr marL="0" lvl="0" indent="0" algn="ctr" defTabSz="800100">
            <a:lnSpc>
              <a:spcPct val="90000"/>
            </a:lnSpc>
            <a:spcBef>
              <a:spcPct val="0"/>
            </a:spcBef>
            <a:spcAft>
              <a:spcPct val="35000"/>
            </a:spcAft>
            <a:buNone/>
          </a:pPr>
          <a:r>
            <a:rPr lang="en-US" sz="1800" kern="1200" dirty="0"/>
            <a:t>CPT codes 36473 36474 36475 36476 36478 36479 36482 36483</a:t>
          </a:r>
        </a:p>
      </dsp:txBody>
      <dsp:txXfrm>
        <a:off x="1221978" y="1897327"/>
        <a:ext cx="2706687" cy="1624012"/>
      </dsp:txXfrm>
    </dsp:sp>
    <dsp:sp modelId="{C48C6ADE-2CEF-4BBD-86E3-230B103E5B42}">
      <dsp:nvSpPr>
        <dsp:cNvPr id="0" name=""/>
        <dsp:cNvSpPr/>
      </dsp:nvSpPr>
      <dsp:spPr>
        <a:xfrm>
          <a:off x="4199334" y="1897327"/>
          <a:ext cx="2706687" cy="16240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Rhinoplasty</a:t>
          </a:r>
        </a:p>
        <a:p>
          <a:pPr marL="0" lvl="0" indent="0" algn="ctr" defTabSz="800100">
            <a:lnSpc>
              <a:spcPct val="90000"/>
            </a:lnSpc>
            <a:spcBef>
              <a:spcPct val="0"/>
            </a:spcBef>
            <a:spcAft>
              <a:spcPct val="35000"/>
            </a:spcAft>
            <a:buNone/>
          </a:pPr>
          <a:r>
            <a:rPr lang="en-US" sz="1800" kern="1200" dirty="0"/>
            <a:t>CPT codes 20912 21210 30400 30410 30420 30430 30435 30450 30460 30462 30465 30520</a:t>
          </a:r>
        </a:p>
      </dsp:txBody>
      <dsp:txXfrm>
        <a:off x="4199334" y="1897327"/>
        <a:ext cx="2706687" cy="1624012"/>
      </dsp:txXfrm>
    </dsp:sp>
    <dsp:sp modelId="{1462F0C0-F77C-4800-8DE9-2F303F337A98}">
      <dsp:nvSpPr>
        <dsp:cNvPr id="0" name=""/>
        <dsp:cNvSpPr/>
      </dsp:nvSpPr>
      <dsp:spPr>
        <a:xfrm>
          <a:off x="2710656" y="3792008"/>
          <a:ext cx="2706687" cy="16240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Blepharoplasty</a:t>
          </a:r>
        </a:p>
        <a:p>
          <a:pPr marL="0" lvl="0" indent="0" algn="ctr" defTabSz="800100">
            <a:lnSpc>
              <a:spcPct val="90000"/>
            </a:lnSpc>
            <a:spcBef>
              <a:spcPct val="0"/>
            </a:spcBef>
            <a:spcAft>
              <a:spcPct val="35000"/>
            </a:spcAft>
            <a:buNone/>
          </a:pPr>
          <a:r>
            <a:rPr lang="en-US" sz="1800" kern="1200" dirty="0"/>
            <a:t>CPT codes 15820 15821 15822 15823 67900 67901 67902 67903 67904 67906 67908 67911</a:t>
          </a:r>
        </a:p>
      </dsp:txBody>
      <dsp:txXfrm>
        <a:off x="2710656"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34566-9A7C-4962-A629-1C4361BCF04A}"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C91B7-93E7-4FBA-BA14-358DD836172D}" type="slidenum">
              <a:rPr lang="en-US" smtClean="0"/>
              <a:t>‹#›</a:t>
            </a:fld>
            <a:endParaRPr lang="en-US"/>
          </a:p>
        </p:txBody>
      </p:sp>
    </p:spTree>
    <p:extLst>
      <p:ext uri="{BB962C8B-B14F-4D97-AF65-F5344CB8AC3E}">
        <p14:creationId xmlns:p14="http://schemas.microsoft.com/office/powerpoint/2010/main" val="2725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mbria" panose="02040503050406030204" pitchFamily="18" charset="0"/>
                <a:ea typeface="+mn-ea"/>
                <a:cs typeface="+mn-cs"/>
              </a:rPr>
              <a:t>CMS has identified a large increase in the number of OP procedures for these categories over the past 10 years; mostly considered to be cosmetic procedures.</a:t>
            </a:r>
          </a:p>
          <a:p>
            <a:endParaRPr lang="en-US" sz="1200" b="0" i="0" u="none" strike="noStrike" kern="1200" baseline="0" dirty="0">
              <a:solidFill>
                <a:schemeClr val="tx1"/>
              </a:solidFill>
              <a:latin typeface="Cambria" panose="02040503050406030204" pitchFamily="18" charset="0"/>
              <a:ea typeface="+mn-ea"/>
              <a:cs typeface="+mn-cs"/>
            </a:endParaRPr>
          </a:p>
          <a:p>
            <a:r>
              <a:rPr lang="en-US" sz="1200" b="0" i="0" u="none" strike="noStrike" kern="1200" baseline="0" dirty="0">
                <a:solidFill>
                  <a:schemeClr val="tx1"/>
                </a:solidFill>
                <a:latin typeface="Cambria" panose="02040503050406030204" pitchFamily="18" charset="0"/>
                <a:ea typeface="+mn-ea"/>
                <a:cs typeface="+mn-cs"/>
              </a:rPr>
              <a:t>These associated services include, but are not limited to, services such as anesthesiology services, physician services, and/or facility services. Physicians services outside of the OPD will still be paid.</a:t>
            </a:r>
            <a:endParaRPr lang="en-US" sz="12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321B4DF-96C9-4BE4-BF55-4264B61E9ED6}" type="slidenum">
              <a:rPr lang="en-US" smtClean="0"/>
              <a:t>4</a:t>
            </a:fld>
            <a:endParaRPr lang="en-US"/>
          </a:p>
        </p:txBody>
      </p:sp>
    </p:spTree>
    <p:extLst>
      <p:ext uri="{BB962C8B-B14F-4D97-AF65-F5344CB8AC3E}">
        <p14:creationId xmlns:p14="http://schemas.microsoft.com/office/powerpoint/2010/main" val="290421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1B4DF-96C9-4BE4-BF55-4264B61E9ED6}" type="slidenum">
              <a:rPr lang="en-US" smtClean="0"/>
              <a:t>16</a:t>
            </a:fld>
            <a:endParaRPr lang="en-US"/>
          </a:p>
        </p:txBody>
      </p:sp>
    </p:spTree>
    <p:extLst>
      <p:ext uri="{BB962C8B-B14F-4D97-AF65-F5344CB8AC3E}">
        <p14:creationId xmlns:p14="http://schemas.microsoft.com/office/powerpoint/2010/main" val="31580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1B4DF-96C9-4BE4-BF55-4264B61E9ED6}" type="slidenum">
              <a:rPr lang="en-US" smtClean="0"/>
              <a:t>17</a:t>
            </a:fld>
            <a:endParaRPr lang="en-US"/>
          </a:p>
        </p:txBody>
      </p:sp>
    </p:spTree>
    <p:extLst>
      <p:ext uri="{BB962C8B-B14F-4D97-AF65-F5344CB8AC3E}">
        <p14:creationId xmlns:p14="http://schemas.microsoft.com/office/powerpoint/2010/main" val="3089700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1B4DF-96C9-4BE4-BF55-4264B61E9ED6}" type="slidenum">
              <a:rPr lang="en-US" smtClean="0"/>
              <a:t>18</a:t>
            </a:fld>
            <a:endParaRPr lang="en-US"/>
          </a:p>
        </p:txBody>
      </p:sp>
    </p:spTree>
    <p:extLst>
      <p:ext uri="{BB962C8B-B14F-4D97-AF65-F5344CB8AC3E}">
        <p14:creationId xmlns:p14="http://schemas.microsoft.com/office/powerpoint/2010/main" val="403152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requirements for migraine headaches</a:t>
            </a:r>
          </a:p>
        </p:txBody>
      </p:sp>
      <p:sp>
        <p:nvSpPr>
          <p:cNvPr id="4" name="Slide Number Placeholder 3"/>
          <p:cNvSpPr>
            <a:spLocks noGrp="1"/>
          </p:cNvSpPr>
          <p:nvPr>
            <p:ph type="sldNum" sz="quarter" idx="5"/>
          </p:nvPr>
        </p:nvSpPr>
        <p:spPr/>
        <p:txBody>
          <a:bodyPr/>
          <a:lstStyle/>
          <a:p>
            <a:fld id="{C321B4DF-96C9-4BE4-BF55-4264B61E9ED6}" type="slidenum">
              <a:rPr lang="en-US" smtClean="0"/>
              <a:t>19</a:t>
            </a:fld>
            <a:endParaRPr lang="en-US"/>
          </a:p>
        </p:txBody>
      </p:sp>
    </p:spTree>
    <p:extLst>
      <p:ext uri="{BB962C8B-B14F-4D97-AF65-F5344CB8AC3E}">
        <p14:creationId xmlns:p14="http://schemas.microsoft.com/office/powerpoint/2010/main" val="3770757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1B4DF-96C9-4BE4-BF55-4264B61E9ED6}" type="slidenum">
              <a:rPr lang="en-US" smtClean="0"/>
              <a:t>20</a:t>
            </a:fld>
            <a:endParaRPr lang="en-US"/>
          </a:p>
        </p:txBody>
      </p:sp>
    </p:spTree>
    <p:extLst>
      <p:ext uri="{BB962C8B-B14F-4D97-AF65-F5344CB8AC3E}">
        <p14:creationId xmlns:p14="http://schemas.microsoft.com/office/powerpoint/2010/main" val="2902561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1B4DF-96C9-4BE4-BF55-4264B61E9ED6}" type="slidenum">
              <a:rPr lang="en-US" smtClean="0"/>
              <a:t>21</a:t>
            </a:fld>
            <a:endParaRPr lang="en-US"/>
          </a:p>
        </p:txBody>
      </p:sp>
    </p:spTree>
    <p:extLst>
      <p:ext uri="{BB962C8B-B14F-4D97-AF65-F5344CB8AC3E}">
        <p14:creationId xmlns:p14="http://schemas.microsoft.com/office/powerpoint/2010/main" val="955588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1B4DF-96C9-4BE4-BF55-4264B61E9ED6}" type="slidenum">
              <a:rPr lang="en-US" smtClean="0"/>
              <a:t>22</a:t>
            </a:fld>
            <a:endParaRPr lang="en-US"/>
          </a:p>
        </p:txBody>
      </p:sp>
    </p:spTree>
    <p:extLst>
      <p:ext uri="{BB962C8B-B14F-4D97-AF65-F5344CB8AC3E}">
        <p14:creationId xmlns:p14="http://schemas.microsoft.com/office/powerpoint/2010/main" val="200886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Physicians may complete the prior authorization request on behalf of the hospital outpatient department</a:t>
            </a:r>
          </a:p>
        </p:txBody>
      </p:sp>
      <p:sp>
        <p:nvSpPr>
          <p:cNvPr id="4" name="Slide Number Placeholder 3"/>
          <p:cNvSpPr>
            <a:spLocks noGrp="1"/>
          </p:cNvSpPr>
          <p:nvPr>
            <p:ph type="sldNum" sz="quarter" idx="5"/>
          </p:nvPr>
        </p:nvSpPr>
        <p:spPr/>
        <p:txBody>
          <a:bodyPr/>
          <a:lstStyle/>
          <a:p>
            <a:fld id="{BF7C91B7-93E7-4FBA-BA14-358DD836172D}" type="slidenum">
              <a:rPr lang="en-US" smtClean="0"/>
              <a:t>5</a:t>
            </a:fld>
            <a:endParaRPr lang="en-US"/>
          </a:p>
        </p:txBody>
      </p:sp>
    </p:spTree>
    <p:extLst>
      <p:ext uri="{BB962C8B-B14F-4D97-AF65-F5344CB8AC3E}">
        <p14:creationId xmlns:p14="http://schemas.microsoft.com/office/powerpoint/2010/main" val="42438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mbria" panose="02040503050406030204" pitchFamily="18" charset="0"/>
                <a:ea typeface="+mn-ea"/>
                <a:cs typeface="+mn-cs"/>
              </a:rPr>
              <a:t>20912 Nasal cartilage graft</a:t>
            </a:r>
          </a:p>
          <a:p>
            <a:r>
              <a:rPr lang="en-US" sz="1200" b="0" i="0" u="none" strike="noStrike" kern="1200" baseline="0" dirty="0">
                <a:solidFill>
                  <a:schemeClr val="tx1"/>
                </a:solidFill>
                <a:latin typeface="Cambria" panose="02040503050406030204" pitchFamily="18" charset="0"/>
                <a:ea typeface="+mn-ea"/>
                <a:cs typeface="+mn-cs"/>
              </a:rPr>
              <a:t>21210 Repair of nasal or cheek bone with bone graft</a:t>
            </a:r>
          </a:p>
          <a:p>
            <a:r>
              <a:rPr lang="en-US" sz="1200" b="0" i="0" u="none" strike="noStrike" kern="1200" baseline="0" dirty="0">
                <a:solidFill>
                  <a:schemeClr val="tx1"/>
                </a:solidFill>
                <a:latin typeface="Cambria" panose="02040503050406030204" pitchFamily="18" charset="0"/>
                <a:ea typeface="+mn-ea"/>
                <a:cs typeface="+mn-cs"/>
              </a:rPr>
              <a:t>21235 Obtaining ear cartilage for grafting</a:t>
            </a:r>
          </a:p>
          <a:p>
            <a:r>
              <a:rPr lang="en-US" sz="1200" b="0" i="0" u="none" strike="noStrike" kern="1200" baseline="0" dirty="0">
                <a:solidFill>
                  <a:schemeClr val="tx1"/>
                </a:solidFill>
                <a:latin typeface="Cambria" panose="02040503050406030204" pitchFamily="18" charset="0"/>
                <a:ea typeface="+mn-ea"/>
                <a:cs typeface="+mn-cs"/>
              </a:rPr>
              <a:t>30400 Reshaping of tip of nose</a:t>
            </a:r>
          </a:p>
          <a:p>
            <a:r>
              <a:rPr lang="en-US" sz="1200" b="0" i="0" u="none" strike="noStrike" kern="1200" baseline="0" dirty="0">
                <a:solidFill>
                  <a:schemeClr val="tx1"/>
                </a:solidFill>
                <a:latin typeface="Cambria" panose="02040503050406030204" pitchFamily="18" charset="0"/>
                <a:ea typeface="+mn-ea"/>
                <a:cs typeface="+mn-cs"/>
              </a:rPr>
              <a:t>30410 Reshaping of bone, cartilage, or tip of nose</a:t>
            </a:r>
          </a:p>
          <a:p>
            <a:r>
              <a:rPr lang="en-US" sz="1200" b="0" i="0" u="none" strike="noStrike" kern="1200" baseline="0" dirty="0">
                <a:solidFill>
                  <a:schemeClr val="tx1"/>
                </a:solidFill>
                <a:latin typeface="Cambria" panose="02040503050406030204" pitchFamily="18" charset="0"/>
                <a:ea typeface="+mn-ea"/>
                <a:cs typeface="+mn-cs"/>
              </a:rPr>
              <a:t>30420 Reshaping of bony cartilage dividing nasal passages</a:t>
            </a:r>
          </a:p>
          <a:p>
            <a:r>
              <a:rPr lang="en-US" sz="1200" b="0" i="0" u="none" strike="noStrike" kern="1200" baseline="0" dirty="0">
                <a:solidFill>
                  <a:schemeClr val="tx1"/>
                </a:solidFill>
                <a:latin typeface="Cambria" panose="02040503050406030204" pitchFamily="18" charset="0"/>
                <a:ea typeface="+mn-ea"/>
                <a:cs typeface="+mn-cs"/>
              </a:rPr>
              <a:t>30430 Revision to reshape nose or tip of nose after previous repair</a:t>
            </a:r>
          </a:p>
          <a:p>
            <a:r>
              <a:rPr lang="en-US" sz="1200" b="0" i="0" u="none" strike="noStrike" kern="1200" baseline="0" dirty="0">
                <a:solidFill>
                  <a:schemeClr val="tx1"/>
                </a:solidFill>
                <a:latin typeface="Cambria" panose="02040503050406030204" pitchFamily="18" charset="0"/>
                <a:ea typeface="+mn-ea"/>
                <a:cs typeface="+mn-cs"/>
              </a:rPr>
              <a:t>30435 Revision to reshape nasal bones after previous repair</a:t>
            </a:r>
          </a:p>
          <a:p>
            <a:r>
              <a:rPr lang="en-US" sz="1200" b="0" i="0" u="none" strike="noStrike" kern="1200" baseline="0" dirty="0">
                <a:solidFill>
                  <a:schemeClr val="tx1"/>
                </a:solidFill>
                <a:latin typeface="Cambria" panose="02040503050406030204" pitchFamily="18" charset="0"/>
                <a:ea typeface="+mn-ea"/>
                <a:cs typeface="+mn-cs"/>
              </a:rPr>
              <a:t>30450 Revision to reshape nasal bones and tip of nose after previous</a:t>
            </a:r>
          </a:p>
          <a:p>
            <a:r>
              <a:rPr lang="en-US" sz="1200" b="0" i="0" u="none" strike="noStrike" kern="1200" baseline="0" dirty="0">
                <a:solidFill>
                  <a:schemeClr val="tx1"/>
                </a:solidFill>
                <a:latin typeface="Cambria" panose="02040503050406030204" pitchFamily="18" charset="0"/>
                <a:ea typeface="+mn-ea"/>
                <a:cs typeface="+mn-cs"/>
              </a:rPr>
              <a:t>repair</a:t>
            </a:r>
          </a:p>
          <a:p>
            <a:r>
              <a:rPr lang="en-US" sz="1200" b="0" i="0" u="none" strike="noStrike" kern="1200" baseline="0" dirty="0">
                <a:solidFill>
                  <a:schemeClr val="tx1"/>
                </a:solidFill>
                <a:latin typeface="Cambria" panose="02040503050406030204" pitchFamily="18" charset="0"/>
                <a:ea typeface="+mn-ea"/>
                <a:cs typeface="+mn-cs"/>
              </a:rPr>
              <a:t>30460 Repair of congenital nasal defect to lengthen tip of nose</a:t>
            </a:r>
          </a:p>
          <a:p>
            <a:r>
              <a:rPr lang="en-US" sz="1200" b="0" i="0" u="none" strike="noStrike" kern="1200" baseline="0" dirty="0">
                <a:solidFill>
                  <a:schemeClr val="tx1"/>
                </a:solidFill>
                <a:latin typeface="Cambria" panose="02040503050406030204" pitchFamily="18" charset="0"/>
                <a:ea typeface="+mn-ea"/>
                <a:cs typeface="+mn-cs"/>
              </a:rPr>
              <a:t>30462 Repair of congenital nasal defect with lengthening of tip of nose</a:t>
            </a:r>
          </a:p>
          <a:p>
            <a:r>
              <a:rPr lang="en-US" sz="1200" b="0" i="0" u="none" strike="noStrike" kern="1200" baseline="0" dirty="0">
                <a:solidFill>
                  <a:schemeClr val="tx1"/>
                </a:solidFill>
                <a:latin typeface="Cambria" panose="02040503050406030204" pitchFamily="18" charset="0"/>
                <a:ea typeface="+mn-ea"/>
                <a:cs typeface="+mn-cs"/>
              </a:rPr>
              <a:t>30465 Widening of nasal passage</a:t>
            </a:r>
          </a:p>
          <a:p>
            <a:r>
              <a:rPr lang="en-US" sz="1200" b="0" i="0" u="none" strike="noStrike" kern="1200" baseline="0" dirty="0">
                <a:solidFill>
                  <a:schemeClr val="tx1"/>
                </a:solidFill>
                <a:latin typeface="Cambria" panose="02040503050406030204" pitchFamily="18" charset="0"/>
                <a:ea typeface="+mn-ea"/>
                <a:cs typeface="+mn-cs"/>
              </a:rPr>
              <a:t>30520</a:t>
            </a:r>
            <a:endParaRPr lang="en-US" sz="12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321B4DF-96C9-4BE4-BF55-4264B61E9ED6}" type="slidenum">
              <a:rPr lang="en-US" smtClean="0"/>
              <a:t>7</a:t>
            </a:fld>
            <a:endParaRPr lang="en-US"/>
          </a:p>
        </p:txBody>
      </p:sp>
    </p:spTree>
    <p:extLst>
      <p:ext uri="{BB962C8B-B14F-4D97-AF65-F5344CB8AC3E}">
        <p14:creationId xmlns:p14="http://schemas.microsoft.com/office/powerpoint/2010/main" val="196213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decision date is counted as the first day of the 120 days</a:t>
            </a:r>
          </a:p>
        </p:txBody>
      </p:sp>
      <p:sp>
        <p:nvSpPr>
          <p:cNvPr id="4" name="Slide Number Placeholder 3"/>
          <p:cNvSpPr>
            <a:spLocks noGrp="1"/>
          </p:cNvSpPr>
          <p:nvPr>
            <p:ph type="sldNum" sz="quarter" idx="5"/>
          </p:nvPr>
        </p:nvSpPr>
        <p:spPr/>
        <p:txBody>
          <a:bodyPr/>
          <a:lstStyle/>
          <a:p>
            <a:fld id="{BF7C91B7-93E7-4FBA-BA14-358DD836172D}" type="slidenum">
              <a:rPr lang="en-US" smtClean="0"/>
              <a:t>10</a:t>
            </a:fld>
            <a:endParaRPr lang="en-US"/>
          </a:p>
        </p:txBody>
      </p:sp>
    </p:spTree>
    <p:extLst>
      <p:ext uri="{BB962C8B-B14F-4D97-AF65-F5344CB8AC3E}">
        <p14:creationId xmlns:p14="http://schemas.microsoft.com/office/powerpoint/2010/main" val="92414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reserves the right to review if potential fraud, inappropriate utilization or changes in billing patterns are identified</a:t>
            </a:r>
          </a:p>
        </p:txBody>
      </p:sp>
      <p:sp>
        <p:nvSpPr>
          <p:cNvPr id="4" name="Slide Number Placeholder 3"/>
          <p:cNvSpPr>
            <a:spLocks noGrp="1"/>
          </p:cNvSpPr>
          <p:nvPr>
            <p:ph type="sldNum" sz="quarter" idx="5"/>
          </p:nvPr>
        </p:nvSpPr>
        <p:spPr/>
        <p:txBody>
          <a:bodyPr/>
          <a:lstStyle/>
          <a:p>
            <a:fld id="{BF7C91B7-93E7-4FBA-BA14-358DD836172D}" type="slidenum">
              <a:rPr lang="en-US" smtClean="0"/>
              <a:t>11</a:t>
            </a:fld>
            <a:endParaRPr lang="en-US"/>
          </a:p>
        </p:txBody>
      </p:sp>
    </p:spTree>
    <p:extLst>
      <p:ext uri="{BB962C8B-B14F-4D97-AF65-F5344CB8AC3E}">
        <p14:creationId xmlns:p14="http://schemas.microsoft.com/office/powerpoint/2010/main" val="384786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decision date is counted as the first day of the 120 days</a:t>
            </a:r>
          </a:p>
        </p:txBody>
      </p:sp>
      <p:sp>
        <p:nvSpPr>
          <p:cNvPr id="4" name="Slide Number Placeholder 3"/>
          <p:cNvSpPr>
            <a:spLocks noGrp="1"/>
          </p:cNvSpPr>
          <p:nvPr>
            <p:ph type="sldNum" sz="quarter" idx="5"/>
          </p:nvPr>
        </p:nvSpPr>
        <p:spPr/>
        <p:txBody>
          <a:bodyPr/>
          <a:lstStyle/>
          <a:p>
            <a:fld id="{BF7C91B7-93E7-4FBA-BA14-358DD836172D}" type="slidenum">
              <a:rPr lang="en-US" smtClean="0"/>
              <a:t>12</a:t>
            </a:fld>
            <a:endParaRPr lang="en-US"/>
          </a:p>
        </p:txBody>
      </p:sp>
    </p:spTree>
    <p:extLst>
      <p:ext uri="{BB962C8B-B14F-4D97-AF65-F5344CB8AC3E}">
        <p14:creationId xmlns:p14="http://schemas.microsoft.com/office/powerpoint/2010/main" val="81474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decision date is counted as the first day of the 120 days</a:t>
            </a:r>
          </a:p>
        </p:txBody>
      </p:sp>
      <p:sp>
        <p:nvSpPr>
          <p:cNvPr id="4" name="Slide Number Placeholder 3"/>
          <p:cNvSpPr>
            <a:spLocks noGrp="1"/>
          </p:cNvSpPr>
          <p:nvPr>
            <p:ph type="sldNum" sz="quarter" idx="5"/>
          </p:nvPr>
        </p:nvSpPr>
        <p:spPr/>
        <p:txBody>
          <a:bodyPr/>
          <a:lstStyle/>
          <a:p>
            <a:fld id="{BF7C91B7-93E7-4FBA-BA14-358DD836172D}" type="slidenum">
              <a:rPr lang="en-US" smtClean="0"/>
              <a:t>13</a:t>
            </a:fld>
            <a:endParaRPr lang="en-US"/>
          </a:p>
        </p:txBody>
      </p:sp>
    </p:spTree>
    <p:extLst>
      <p:ext uri="{BB962C8B-B14F-4D97-AF65-F5344CB8AC3E}">
        <p14:creationId xmlns:p14="http://schemas.microsoft.com/office/powerpoint/2010/main" val="31739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1B4DF-96C9-4BE4-BF55-4264B61E9ED6}" type="slidenum">
              <a:rPr lang="en-US" smtClean="0"/>
              <a:t>14</a:t>
            </a:fld>
            <a:endParaRPr lang="en-US"/>
          </a:p>
        </p:txBody>
      </p:sp>
    </p:spTree>
    <p:extLst>
      <p:ext uri="{BB962C8B-B14F-4D97-AF65-F5344CB8AC3E}">
        <p14:creationId xmlns:p14="http://schemas.microsoft.com/office/powerpoint/2010/main" val="47066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1B4DF-96C9-4BE4-BF55-4264B61E9ED6}" type="slidenum">
              <a:rPr lang="en-US" smtClean="0"/>
              <a:t>15</a:t>
            </a:fld>
            <a:endParaRPr lang="en-US"/>
          </a:p>
        </p:txBody>
      </p:sp>
    </p:spTree>
    <p:extLst>
      <p:ext uri="{BB962C8B-B14F-4D97-AF65-F5344CB8AC3E}">
        <p14:creationId xmlns:p14="http://schemas.microsoft.com/office/powerpoint/2010/main" val="2572808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hange Background to Su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09800" y="2030424"/>
            <a:ext cx="7772400" cy="2047514"/>
          </a:xfrm>
          <a:prstGeom prst="rect">
            <a:avLst/>
          </a:prstGeom>
        </p:spPr>
        <p:txBody>
          <a:bodyPr tIns="45720" anchor="b" anchorCtr="0">
            <a:noAutofit/>
          </a:bodyPr>
          <a:lstStyle>
            <a:lvl1pPr algn="ctr" fontAlgn="ctr" hangingPunct="0">
              <a:lnSpc>
                <a:spcPts val="4800"/>
              </a:lnSpc>
              <a:defRPr sz="4800" b="1" i="0" cap="none" spc="0" baseline="0">
                <a:solidFill>
                  <a:schemeClr val="accent5"/>
                </a:solidFill>
                <a:latin typeface="Poppins" pitchFamily="2" charset="77"/>
              </a:defRPr>
            </a:lvl1pPr>
          </a:lstStyle>
          <a:p>
            <a:r>
              <a:rPr lang="en-US" dirty="0"/>
              <a:t>Title Here—Please Keep It Short and Sweet (Unlike This)</a:t>
            </a:r>
          </a:p>
        </p:txBody>
      </p:sp>
      <p:sp>
        <p:nvSpPr>
          <p:cNvPr id="3" name="Subtitle 2"/>
          <p:cNvSpPr>
            <a:spLocks noGrp="1"/>
          </p:cNvSpPr>
          <p:nvPr>
            <p:ph type="subTitle" idx="1" hasCustomPrompt="1"/>
          </p:nvPr>
        </p:nvSpPr>
        <p:spPr>
          <a:xfrm>
            <a:off x="2209799" y="4077938"/>
            <a:ext cx="7772399" cy="559761"/>
          </a:xfrm>
        </p:spPr>
        <p:txBody>
          <a:bodyPr lIns="91440" rIns="91440" anchor="ctr" anchorCtr="0">
            <a:noAutofit/>
          </a:bodyPr>
          <a:lstStyle>
            <a:lvl1pPr marL="0" indent="0" algn="ctr">
              <a:lnSpc>
                <a:spcPct val="100000"/>
              </a:lnSpc>
              <a:spcBef>
                <a:spcPts val="0"/>
              </a:spcBef>
              <a:spcAft>
                <a:spcPts val="0"/>
              </a:spcAft>
              <a:buNone/>
              <a:defRPr sz="1800" b="0" i="0" spc="0" baseline="0">
                <a:solidFill>
                  <a:schemeClr val="bg1"/>
                </a:solidFill>
                <a:latin typeface="Poppins" pitchFamily="2" charset="77"/>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Subtitle Here or A </a:t>
            </a:r>
            <a:r>
              <a:rPr lang="en-US" dirty="0" err="1"/>
              <a:t>Vitalware</a:t>
            </a:r>
            <a:r>
              <a:rPr lang="en-US" dirty="0"/>
              <a:t> Webinar (or Presentation, etc.)</a:t>
            </a:r>
          </a:p>
        </p:txBody>
      </p:sp>
      <p:sp>
        <p:nvSpPr>
          <p:cNvPr id="9" name="Text Placeholder 8">
            <a:extLst>
              <a:ext uri="{FF2B5EF4-FFF2-40B4-BE49-F238E27FC236}">
                <a16:creationId xmlns:a16="http://schemas.microsoft.com/office/drawing/2014/main" id="{A19E5C85-FD6C-0540-A4F8-BC041AA3521F}"/>
              </a:ext>
            </a:extLst>
          </p:cNvPr>
          <p:cNvSpPr>
            <a:spLocks noGrp="1"/>
          </p:cNvSpPr>
          <p:nvPr>
            <p:ph type="body" sz="quarter" idx="10" hasCustomPrompt="1"/>
          </p:nvPr>
        </p:nvSpPr>
        <p:spPr>
          <a:xfrm>
            <a:off x="8911757" y="728663"/>
            <a:ext cx="1729989" cy="1198562"/>
          </a:xfrm>
          <a:noFill/>
        </p:spPr>
        <p:txBody>
          <a:bodyPr>
            <a:noAutofit/>
          </a:bodyPr>
          <a:lstStyle>
            <a:lvl1pPr marL="0" indent="0" hangingPunct="0">
              <a:lnSpc>
                <a:spcPct val="100000"/>
              </a:lnSpc>
              <a:spcBef>
                <a:spcPts val="0"/>
              </a:spcBef>
              <a:spcAft>
                <a:spcPts val="0"/>
              </a:spcAft>
              <a:buNone/>
              <a:defRPr sz="1400" b="0" i="0" baseline="0">
                <a:solidFill>
                  <a:schemeClr val="bg1"/>
                </a:solidFill>
                <a:latin typeface="Poppins" pitchFamily="2" charset="77"/>
              </a:defRPr>
            </a:lvl1pPr>
          </a:lstStyle>
          <a:p>
            <a:pPr lvl="0"/>
            <a:r>
              <a:rPr lang="en-US" dirty="0"/>
              <a:t>First &amp; Last Name</a:t>
            </a:r>
          </a:p>
          <a:p>
            <a:pPr lvl="0"/>
            <a:r>
              <a:rPr lang="en-US" dirty="0"/>
              <a:t>Credentials</a:t>
            </a:r>
          </a:p>
          <a:p>
            <a:pPr lvl="0"/>
            <a:r>
              <a:rPr lang="en-US" dirty="0"/>
              <a:t>Title</a:t>
            </a:r>
          </a:p>
        </p:txBody>
      </p:sp>
      <p:sp>
        <p:nvSpPr>
          <p:cNvPr id="13" name="Text Placeholder 12">
            <a:extLst>
              <a:ext uri="{FF2B5EF4-FFF2-40B4-BE49-F238E27FC236}">
                <a16:creationId xmlns:a16="http://schemas.microsoft.com/office/drawing/2014/main" id="{37411798-6FDF-F546-B6B7-F2F58FEC8D82}"/>
              </a:ext>
            </a:extLst>
          </p:cNvPr>
          <p:cNvSpPr>
            <a:spLocks noGrp="1"/>
          </p:cNvSpPr>
          <p:nvPr>
            <p:ph type="body" sz="quarter" idx="11" hasCustomPrompt="1"/>
          </p:nvPr>
        </p:nvSpPr>
        <p:spPr>
          <a:xfrm>
            <a:off x="10777294" y="728663"/>
            <a:ext cx="1211262" cy="371475"/>
          </a:xfrm>
        </p:spPr>
        <p:txBody>
          <a:bodyPr>
            <a:noAutofit/>
          </a:bodyPr>
          <a:lstStyle>
            <a:lvl1pPr marL="0" indent="0">
              <a:lnSpc>
                <a:spcPct val="100000"/>
              </a:lnSpc>
              <a:spcBef>
                <a:spcPts val="0"/>
              </a:spcBef>
              <a:spcAft>
                <a:spcPts val="0"/>
              </a:spcAft>
              <a:buNone/>
              <a:defRPr sz="1400" b="0" i="0" baseline="0">
                <a:solidFill>
                  <a:schemeClr val="bg1"/>
                </a:solidFill>
                <a:latin typeface="Poppins" pitchFamily="2" charset="77"/>
              </a:defRPr>
            </a:lvl1pPr>
          </a:lstStyle>
          <a:p>
            <a:pPr lvl="0"/>
            <a:r>
              <a:rPr lang="en-US" dirty="0"/>
              <a:t>MM/DD/YYYY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C7D1C79-5042-D848-8974-415BDE1AB4D7}"/>
              </a:ext>
            </a:extLst>
          </p:cNvPr>
          <p:cNvSpPr txBox="1">
            <a:spLocks/>
          </p:cNvSpPr>
          <p:nvPr userDrawn="1"/>
        </p:nvSpPr>
        <p:spPr>
          <a:xfrm>
            <a:off x="2631311" y="2152649"/>
            <a:ext cx="6929378" cy="3287451"/>
          </a:xfrm>
          <a:prstGeom prst="rect">
            <a:avLst/>
          </a:prstGeom>
        </p:spPr>
        <p:txBody>
          <a:bodyPr vert="horz" lIns="91440" tIns="45720" rIns="91440" bIns="45720" numCol="1" spcCol="4572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9E948C"/>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9E948C"/>
                </a:solidFill>
                <a:latin typeface="Arial" panose="020B0604020202020204" pitchFamily="34"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9E948C"/>
                </a:solidFill>
                <a:latin typeface="Arial" panose="020B0604020202020204" pitchFamily="34"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9E948C"/>
                </a:solidFill>
                <a:latin typeface="Arial" panose="020B0604020202020204" pitchFamily="34"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9E948C"/>
                </a:solidFill>
                <a:latin typeface="Arial" panose="020B0604020202020204" pitchFamily="34"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50000"/>
              </a:lnSpc>
              <a:spcBef>
                <a:spcPts val="600"/>
              </a:spcBef>
              <a:spcAft>
                <a:spcPts val="1200"/>
              </a:spcAft>
              <a:buClr>
                <a:srgbClr val="21D58F"/>
              </a:buClr>
              <a:buNone/>
            </a:pPr>
            <a:r>
              <a:rPr lang="en-US" sz="1600" dirty="0">
                <a:solidFill>
                  <a:schemeClr val="tx1"/>
                </a:solidFill>
                <a:latin typeface="Poppins" pitchFamily="2" charset="77"/>
                <a:ea typeface="+mn-ea"/>
                <a:cs typeface="Poppins" pitchFamily="2" charset="77"/>
              </a:rPr>
              <a:t>This webinar/presentation was current at the time it was published or provided via the web and is designed to provide accurate and authoritative information in regard to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a:t>
            </a:r>
          </a:p>
        </p:txBody>
      </p:sp>
      <p:sp>
        <p:nvSpPr>
          <p:cNvPr id="9" name="Title 1">
            <a:extLst>
              <a:ext uri="{FF2B5EF4-FFF2-40B4-BE49-F238E27FC236}">
                <a16:creationId xmlns:a16="http://schemas.microsoft.com/office/drawing/2014/main" id="{300B3B2A-4E3C-F34D-BA23-1DCC1F80841F}"/>
              </a:ext>
            </a:extLst>
          </p:cNvPr>
          <p:cNvSpPr txBox="1">
            <a:spLocks/>
          </p:cNvSpPr>
          <p:nvPr userDrawn="1"/>
        </p:nvSpPr>
        <p:spPr>
          <a:xfrm>
            <a:off x="838200" y="1417900"/>
            <a:ext cx="10515600" cy="44179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baseline="0">
                <a:solidFill>
                  <a:srgbClr val="3B94E8"/>
                </a:solidFill>
                <a:latin typeface="Arial" panose="020B0604020202020204" pitchFamily="34" charset="0"/>
                <a:ea typeface="Roboto" panose="02000000000000000000" pitchFamily="2" charset="0"/>
                <a:cs typeface="+mj-cs"/>
              </a:defRPr>
            </a:lvl1pPr>
          </a:lstStyle>
          <a:p>
            <a:r>
              <a:rPr lang="en-US" sz="2800" baseline="0" dirty="0">
                <a:solidFill>
                  <a:schemeClr val="accent1"/>
                </a:solidFill>
                <a:latin typeface="Poppins" pitchFamily="2" charset="77"/>
              </a:rPr>
              <a:t>Disclaimer Statement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ain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195" y="1087394"/>
            <a:ext cx="10931610" cy="469557"/>
          </a:xfrm>
          <a:prstGeom prst="rect">
            <a:avLst/>
          </a:prstGeom>
          <a:ln>
            <a:noFill/>
          </a:ln>
        </p:spPr>
        <p:txBody>
          <a:bodyPr wrap="none">
            <a:noAutofit/>
          </a:bodyPr>
          <a:lstStyle>
            <a:lvl1pPr algn="ctr" fontAlgn="ctr" hangingPunct="0">
              <a:defRPr sz="2800" b="1" i="0" cap="none" baseline="0">
                <a:solidFill>
                  <a:schemeClr val="accent1"/>
                </a:solidFill>
                <a:latin typeface="Poppins" pitchFamily="2" charset="77"/>
              </a:defRPr>
            </a:lvl1pPr>
          </a:lstStyle>
          <a:p>
            <a:r>
              <a:rPr lang="en-US"/>
              <a:t>Click to edit Master title style</a:t>
            </a:r>
            <a:endParaRPr lang="en-US" dirty="0"/>
          </a:p>
        </p:txBody>
      </p:sp>
      <p:sp>
        <p:nvSpPr>
          <p:cNvPr id="3" name="Content Placeholder 2"/>
          <p:cNvSpPr>
            <a:spLocks noGrp="1" noChangeAspect="1"/>
          </p:cNvSpPr>
          <p:nvPr>
            <p:ph idx="1"/>
          </p:nvPr>
        </p:nvSpPr>
        <p:spPr>
          <a:xfrm>
            <a:off x="630195" y="1841157"/>
            <a:ext cx="10931610" cy="4468203"/>
          </a:xfrm>
        </p:spPr>
        <p:txBody>
          <a:bodyPr>
            <a:noAutofit/>
          </a:bodyPr>
          <a:lstStyle>
            <a:lvl1pPr>
              <a:defRPr sz="2000" b="1" i="0" baseline="0">
                <a:latin typeface="Poppins" pitchFamily="2" charset="77"/>
              </a:defRPr>
            </a:lvl1pPr>
            <a:lvl2pPr marL="283464" indent="-283464">
              <a:buClr>
                <a:schemeClr val="accent4"/>
              </a:buClr>
              <a:buFont typeface="Wingdings" pitchFamily="2" charset="2"/>
              <a:buChar char="§"/>
              <a:defRPr sz="1800" baseline="0">
                <a:latin typeface="Poppins" pitchFamily="2" charset="77"/>
              </a:defRPr>
            </a:lvl2pPr>
            <a:lvl3pPr marL="649224" indent="-192024">
              <a:spcBef>
                <a:spcPts val="432"/>
              </a:spcBef>
              <a:buFont typeface="Wingdings" pitchFamily="2" charset="2"/>
              <a:buChar char="§"/>
              <a:defRPr sz="1800" baseline="0">
                <a:latin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7166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0195" y="1841157"/>
            <a:ext cx="5148812" cy="4468203"/>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989319" y="1841157"/>
            <a:ext cx="5572485" cy="4468203"/>
          </a:xfrm>
        </p:spPr>
        <p:txBody>
          <a:body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E5C67E66-F72E-CE40-BD08-816C57C10E8B}"/>
              </a:ext>
            </a:extLst>
          </p:cNvPr>
          <p:cNvSpPr>
            <a:spLocks noGrp="1"/>
          </p:cNvSpPr>
          <p:nvPr>
            <p:ph type="title"/>
          </p:nvPr>
        </p:nvSpPr>
        <p:spPr>
          <a:xfrm>
            <a:off x="630195" y="1087394"/>
            <a:ext cx="10931610" cy="469557"/>
          </a:xfrm>
          <a:prstGeom prst="rect">
            <a:avLst/>
          </a:prstGeom>
          <a:ln>
            <a:noFill/>
          </a:ln>
        </p:spPr>
        <p:txBody>
          <a:bodyPr wrap="none">
            <a:noAutofit/>
          </a:bodyPr>
          <a:lstStyle>
            <a:lvl1pPr algn="ctr" fontAlgn="ctr" hangingPunct="0">
              <a:defRPr sz="2800" b="1" i="0" cap="none" baseline="0">
                <a:solidFill>
                  <a:schemeClr val="accent1"/>
                </a:solidFill>
                <a:latin typeface="Poppins" pitchFamily="2" charset="77"/>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 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09800" y="1927225"/>
            <a:ext cx="7772400" cy="2047514"/>
          </a:xfrm>
          <a:prstGeom prst="rect">
            <a:avLst/>
          </a:prstGeom>
        </p:spPr>
        <p:txBody>
          <a:bodyPr anchor="b" anchorCtr="0">
            <a:noAutofit/>
          </a:bodyPr>
          <a:lstStyle>
            <a:lvl1pPr algn="ctr" fontAlgn="ctr" hangingPunct="0">
              <a:lnSpc>
                <a:spcPts val="4800"/>
              </a:lnSpc>
              <a:defRPr sz="6000" b="1" i="0" cap="none" spc="0" baseline="0">
                <a:solidFill>
                  <a:schemeClr val="accent5"/>
                </a:solidFill>
                <a:latin typeface="Poppins" pitchFamily="2" charset="77"/>
              </a:defRPr>
            </a:lvl1pPr>
          </a:lstStyle>
          <a:p>
            <a:r>
              <a:rPr lang="en-US" dirty="0"/>
              <a:t>Section Title</a:t>
            </a:r>
          </a:p>
        </p:txBody>
      </p:sp>
      <p:sp>
        <p:nvSpPr>
          <p:cNvPr id="3" name="Subtitle 2"/>
          <p:cNvSpPr>
            <a:spLocks noGrp="1"/>
          </p:cNvSpPr>
          <p:nvPr>
            <p:ph type="subTitle" idx="1" hasCustomPrompt="1"/>
          </p:nvPr>
        </p:nvSpPr>
        <p:spPr>
          <a:xfrm>
            <a:off x="2209799" y="3974739"/>
            <a:ext cx="7772399" cy="559761"/>
          </a:xfrm>
        </p:spPr>
        <p:txBody>
          <a:bodyPr lIns="91440" rIns="91440" anchor="ctr" anchorCtr="0">
            <a:noAutofit/>
          </a:bodyPr>
          <a:lstStyle>
            <a:lvl1pPr marL="0" indent="0" algn="ctr">
              <a:lnSpc>
                <a:spcPct val="100000"/>
              </a:lnSpc>
              <a:spcBef>
                <a:spcPts val="0"/>
              </a:spcBef>
              <a:spcAft>
                <a:spcPts val="0"/>
              </a:spcAft>
              <a:buNone/>
              <a:defRPr sz="2000" b="0" i="0" spc="100" baseline="0">
                <a:solidFill>
                  <a:schemeClr val="bg1"/>
                </a:solidFill>
                <a:latin typeface="Poppins" pitchFamily="2" charset="77"/>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Section Subtitle</a:t>
            </a:r>
          </a:p>
        </p:txBody>
      </p:sp>
    </p:spTree>
    <p:extLst>
      <p:ext uri="{BB962C8B-B14F-4D97-AF65-F5344CB8AC3E}">
        <p14:creationId xmlns:p14="http://schemas.microsoft.com/office/powerpoint/2010/main" val="244677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7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 (Do Not Ad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3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16DE-5F1F-3D45-B230-A010B90AEDEB}"/>
              </a:ext>
            </a:extLst>
          </p:cNvPr>
          <p:cNvSpPr>
            <a:spLocks noGrp="1"/>
          </p:cNvSpPr>
          <p:nvPr>
            <p:ph type="ctrTitle"/>
          </p:nvPr>
        </p:nvSpPr>
        <p:spPr>
          <a:xfrm>
            <a:off x="1524000" y="1122363"/>
            <a:ext cx="9144000" cy="2387600"/>
          </a:xfrm>
        </p:spPr>
        <p:txBody>
          <a:bodyPr anchor="b"/>
          <a:lstStyle>
            <a:lvl1pPr algn="ctr">
              <a:defRPr sz="6000" b="1" i="0">
                <a:latin typeface="Poppins"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1E05EEA-2756-8A4D-B3BF-DC45C7D23983}"/>
              </a:ext>
            </a:extLst>
          </p:cNvPr>
          <p:cNvSpPr>
            <a:spLocks noGrp="1"/>
          </p:cNvSpPr>
          <p:nvPr>
            <p:ph type="subTitle" idx="1"/>
          </p:nvPr>
        </p:nvSpPr>
        <p:spPr>
          <a:xfrm>
            <a:off x="1524000" y="3602038"/>
            <a:ext cx="9144000" cy="1655762"/>
          </a:xfrm>
        </p:spPr>
        <p:txBody>
          <a:bodyPr/>
          <a:lstStyle>
            <a:lvl1pPr marL="0" indent="0" algn="ctr">
              <a:buNone/>
              <a:defRPr sz="2400" b="0" i="0">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6">
            <a:extLst>
              <a:ext uri="{FF2B5EF4-FFF2-40B4-BE49-F238E27FC236}">
                <a16:creationId xmlns:a16="http://schemas.microsoft.com/office/drawing/2014/main" id="{578733B6-B310-CA45-8900-EBB54BE4E599}"/>
              </a:ext>
            </a:extLst>
          </p:cNvPr>
          <p:cNvSpPr>
            <a:spLocks noGrp="1"/>
          </p:cNvSpPr>
          <p:nvPr>
            <p:ph type="sldNum" sz="quarter" idx="12"/>
          </p:nvPr>
        </p:nvSpPr>
        <p:spPr>
          <a:xfrm>
            <a:off x="0" y="6124354"/>
            <a:ext cx="2743200" cy="733646"/>
          </a:xfrm>
          <a:prstGeom prst="rect">
            <a:avLst/>
          </a:prstGeom>
        </p:spPr>
        <p:txBody>
          <a:bodyPr anchor="ctr"/>
          <a:lstStyle>
            <a:lvl1pPr algn="l">
              <a:defRPr/>
            </a:lvl1pPr>
          </a:lstStyle>
          <a:p>
            <a:r>
              <a:rPr lang="en-US" dirty="0">
                <a:latin typeface="Poppins" pitchFamily="2" charset="77"/>
              </a:rPr>
              <a:t>  </a:t>
            </a:r>
            <a:fld id="{5594BF95-6B1F-FE4B-B284-01C104CF5EB6}" type="slidenum">
              <a:rPr lang="en-US" sz="1400" smtClean="0">
                <a:solidFill>
                  <a:schemeClr val="bg1"/>
                </a:solidFill>
                <a:latin typeface="Poppins" pitchFamily="2" charset="77"/>
              </a:rPr>
              <a:pPr/>
              <a:t>‹#›</a:t>
            </a:fld>
            <a:endParaRPr lang="en-US" sz="1400" dirty="0">
              <a:solidFill>
                <a:schemeClr val="bg1"/>
              </a:solidFill>
              <a:latin typeface="Poppins" pitchFamily="2" charset="77"/>
            </a:endParaRPr>
          </a:p>
        </p:txBody>
      </p:sp>
    </p:spTree>
    <p:extLst>
      <p:ext uri="{BB962C8B-B14F-4D97-AF65-F5344CB8AC3E}">
        <p14:creationId xmlns:p14="http://schemas.microsoft.com/office/powerpoint/2010/main" val="25520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7" r:id="rId5"/>
    <p:sldLayoutId id="2147483658" r:id="rId6"/>
    <p:sldLayoutId id="2147483659" r:id="rId7"/>
    <p:sldLayoutId id="2147483661" r:id="rId8"/>
  </p:sldLayoutIdLst>
  <p:txStyles>
    <p:titleStyle>
      <a:lvl1pPr algn="ctr" defTabSz="914400" rtl="0" eaLnBrk="1" latinLnBrk="0" hangingPunct="1">
        <a:lnSpc>
          <a:spcPct val="100000"/>
        </a:lnSpc>
        <a:spcBef>
          <a:spcPct val="0"/>
        </a:spcBef>
        <a:buNone/>
        <a:defRPr sz="2800" b="1" i="0" kern="1200" cap="none" spc="0" baseline="0">
          <a:solidFill>
            <a:schemeClr val="accent1"/>
          </a:solidFill>
          <a:latin typeface="Poppins" pitchFamily="2" charset="77"/>
          <a:ea typeface="+mj-ea"/>
          <a:cs typeface="+mj-cs"/>
        </a:defRPr>
      </a:lvl1pPr>
    </p:titleStyle>
    <p:bodyStyle>
      <a:lvl1pPr marL="0" indent="0" algn="l" defTabSz="914400" rtl="0" eaLnBrk="1" latinLnBrk="0" hangingPunct="1">
        <a:lnSpc>
          <a:spcPct val="90000"/>
        </a:lnSpc>
        <a:spcBef>
          <a:spcPts val="1000"/>
        </a:spcBef>
        <a:spcAft>
          <a:spcPts val="0"/>
        </a:spcAft>
        <a:buClr>
          <a:schemeClr val="accent1"/>
        </a:buClr>
        <a:buSzPct val="100000"/>
        <a:buFont typeface="Tw Cen MT" panose="020B0602020104020603" pitchFamily="34" charset="0"/>
        <a:buChar char=" "/>
        <a:defRPr sz="2000" b="1" i="0" kern="1200" baseline="0">
          <a:solidFill>
            <a:schemeClr val="tx1"/>
          </a:solidFill>
          <a:latin typeface="Poppins" pitchFamily="2" charset="77"/>
          <a:ea typeface="+mn-ea"/>
          <a:cs typeface="+mn-cs"/>
        </a:defRPr>
      </a:lvl1pPr>
      <a:lvl2pPr marL="283464" indent="-283464" algn="l" defTabSz="914400" rtl="0" eaLnBrk="1" latinLnBrk="0" hangingPunct="1">
        <a:lnSpc>
          <a:spcPct val="100000"/>
        </a:lnSpc>
        <a:spcBef>
          <a:spcPts val="600"/>
        </a:spcBef>
        <a:spcAft>
          <a:spcPts val="1200"/>
        </a:spcAft>
        <a:buClr>
          <a:schemeClr val="accent4"/>
        </a:buClr>
        <a:buFont typeface="Wingdings" pitchFamily="2" charset="2"/>
        <a:buChar char="§"/>
        <a:defRPr sz="1800" kern="1200" baseline="0">
          <a:solidFill>
            <a:schemeClr val="tx1"/>
          </a:solidFill>
          <a:latin typeface="Poppins" pitchFamily="2" charset="77"/>
          <a:ea typeface="+mn-ea"/>
          <a:cs typeface="+mn-cs"/>
        </a:defRPr>
      </a:lvl2pPr>
      <a:lvl3pPr marL="649224" indent="-192024" algn="l" defTabSz="914400" rtl="0" eaLnBrk="1" latinLnBrk="0" hangingPunct="1">
        <a:lnSpc>
          <a:spcPct val="100000"/>
        </a:lnSpc>
        <a:spcBef>
          <a:spcPts val="400"/>
        </a:spcBef>
        <a:spcAft>
          <a:spcPts val="1800"/>
        </a:spcAft>
        <a:buClr>
          <a:schemeClr val="accent1"/>
        </a:buClr>
        <a:buFont typeface="Wingdings" pitchFamily="2" charset="2"/>
        <a:buChar char="§"/>
        <a:defRPr sz="1800" kern="1200" baseline="0">
          <a:solidFill>
            <a:schemeClr val="tx1"/>
          </a:solidFill>
          <a:latin typeface="Poppins" pitchFamily="2" charset="77"/>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640080" indent="0" algn="l" defTabSz="914400" rtl="0" eaLnBrk="1" latinLnBrk="0" hangingPunct="1">
        <a:lnSpc>
          <a:spcPct val="90000"/>
        </a:lnSpc>
        <a:spcBef>
          <a:spcPts val="200"/>
        </a:spcBef>
        <a:spcAft>
          <a:spcPts val="400"/>
        </a:spcAft>
        <a:buClr>
          <a:schemeClr val="accent1"/>
        </a:buClr>
        <a:buFont typeface="Wingdings 3" pitchFamily="18"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E05A59-BF5F-414C-8AFF-C07182D7AEAD}"/>
              </a:ext>
            </a:extLst>
          </p:cNvPr>
          <p:cNvPicPr>
            <a:picLocks noChangeAspect="1"/>
          </p:cNvPicPr>
          <p:nvPr/>
        </p:nvPicPr>
        <p:blipFill>
          <a:blip r:embed="rId2"/>
          <a:stretch>
            <a:fillRect/>
          </a:stretch>
        </p:blipFill>
        <p:spPr>
          <a:xfrm>
            <a:off x="2708" y="0"/>
            <a:ext cx="12186584" cy="6858000"/>
          </a:xfrm>
          <a:prstGeom prst="rect">
            <a:avLst/>
          </a:prstGeom>
        </p:spPr>
      </p:pic>
      <p:sp>
        <p:nvSpPr>
          <p:cNvPr id="2" name="Title 1">
            <a:extLst>
              <a:ext uri="{FF2B5EF4-FFF2-40B4-BE49-F238E27FC236}">
                <a16:creationId xmlns:a16="http://schemas.microsoft.com/office/drawing/2014/main" id="{1296BB30-4FD9-490A-A674-478A396EF1C2}"/>
              </a:ext>
            </a:extLst>
          </p:cNvPr>
          <p:cNvSpPr>
            <a:spLocks noGrp="1"/>
          </p:cNvSpPr>
          <p:nvPr>
            <p:ph type="ctrTitle"/>
          </p:nvPr>
        </p:nvSpPr>
        <p:spPr/>
        <p:txBody>
          <a:bodyPr/>
          <a:lstStyle/>
          <a:p>
            <a:r>
              <a:rPr lang="en-US" dirty="0">
                <a:solidFill>
                  <a:schemeClr val="bg1"/>
                </a:solidFill>
              </a:rPr>
              <a:t>Live COVID-19 Coding and Billing Q&amp;A</a:t>
            </a:r>
          </a:p>
        </p:txBody>
      </p:sp>
      <p:sp>
        <p:nvSpPr>
          <p:cNvPr id="3" name="Subtitle 2">
            <a:extLst>
              <a:ext uri="{FF2B5EF4-FFF2-40B4-BE49-F238E27FC236}">
                <a16:creationId xmlns:a16="http://schemas.microsoft.com/office/drawing/2014/main" id="{D35B277B-0723-4E84-95E8-37E47D467EE3}"/>
              </a:ext>
            </a:extLst>
          </p:cNvPr>
          <p:cNvSpPr>
            <a:spLocks noGrp="1"/>
          </p:cNvSpPr>
          <p:nvPr>
            <p:ph type="subTitle" idx="1"/>
          </p:nvPr>
        </p:nvSpPr>
        <p:spPr/>
        <p:txBody>
          <a:bodyPr/>
          <a:lstStyle/>
          <a:p>
            <a:r>
              <a:rPr lang="en-US" dirty="0"/>
              <a:t>A Vitalware Webinar</a:t>
            </a:r>
          </a:p>
        </p:txBody>
      </p:sp>
      <p:sp>
        <p:nvSpPr>
          <p:cNvPr id="4" name="Text Placeholder 3">
            <a:extLst>
              <a:ext uri="{FF2B5EF4-FFF2-40B4-BE49-F238E27FC236}">
                <a16:creationId xmlns:a16="http://schemas.microsoft.com/office/drawing/2014/main" id="{BA499863-52B8-428E-B033-2BE9B3BA9249}"/>
              </a:ext>
            </a:extLst>
          </p:cNvPr>
          <p:cNvSpPr>
            <a:spLocks noGrp="1"/>
          </p:cNvSpPr>
          <p:nvPr>
            <p:ph type="body" sz="quarter" idx="10"/>
          </p:nvPr>
        </p:nvSpPr>
        <p:spPr>
          <a:xfrm>
            <a:off x="6636327" y="728663"/>
            <a:ext cx="4005420" cy="1198562"/>
          </a:xfrm>
        </p:spPr>
        <p:txBody>
          <a:bodyPr/>
          <a:lstStyle/>
          <a:p>
            <a:r>
              <a:rPr lang="en-US" b="1" dirty="0"/>
              <a:t>Jennifer Bishop</a:t>
            </a:r>
            <a:r>
              <a:rPr lang="en-US" dirty="0"/>
              <a:t>, CCS, CCS-P, CHRI, CIRCC</a:t>
            </a:r>
          </a:p>
          <a:p>
            <a:r>
              <a:rPr lang="en-US" dirty="0"/>
              <a:t>VP, Product Content</a:t>
            </a:r>
          </a:p>
          <a:p>
            <a:endParaRPr lang="en-US" b="1" dirty="0"/>
          </a:p>
          <a:p>
            <a:r>
              <a:rPr lang="en-US" b="1" dirty="0"/>
              <a:t>Ardith Campbell</a:t>
            </a:r>
            <a:r>
              <a:rPr lang="en-US" dirty="0"/>
              <a:t>, CPC </a:t>
            </a:r>
          </a:p>
          <a:p>
            <a:r>
              <a:rPr lang="en-US" dirty="0"/>
              <a:t>Content Product Manager</a:t>
            </a:r>
            <a:endParaRPr lang="en-US" b="1" dirty="0"/>
          </a:p>
        </p:txBody>
      </p:sp>
      <p:sp>
        <p:nvSpPr>
          <p:cNvPr id="5" name="Text Placeholder 4">
            <a:extLst>
              <a:ext uri="{FF2B5EF4-FFF2-40B4-BE49-F238E27FC236}">
                <a16:creationId xmlns:a16="http://schemas.microsoft.com/office/drawing/2014/main" id="{33E6D91C-23D9-44EB-9272-C062AF3BFF67}"/>
              </a:ext>
            </a:extLst>
          </p:cNvPr>
          <p:cNvSpPr>
            <a:spLocks noGrp="1"/>
          </p:cNvSpPr>
          <p:nvPr>
            <p:ph type="body" sz="quarter" idx="11"/>
          </p:nvPr>
        </p:nvSpPr>
        <p:spPr/>
        <p:txBody>
          <a:bodyPr/>
          <a:lstStyle/>
          <a:p>
            <a:r>
              <a:rPr lang="en-US" dirty="0"/>
              <a:t>May 6, 2020</a:t>
            </a:r>
          </a:p>
        </p:txBody>
      </p:sp>
      <p:pic>
        <p:nvPicPr>
          <p:cNvPr id="8" name="Picture 7">
            <a:extLst>
              <a:ext uri="{FF2B5EF4-FFF2-40B4-BE49-F238E27FC236}">
                <a16:creationId xmlns:a16="http://schemas.microsoft.com/office/drawing/2014/main" id="{99107B2E-99A6-43AF-82BC-A0B6BFA02A8A}"/>
              </a:ext>
            </a:extLst>
          </p:cNvPr>
          <p:cNvPicPr>
            <a:picLocks noChangeAspect="1"/>
          </p:cNvPicPr>
          <p:nvPr/>
        </p:nvPicPr>
        <p:blipFill>
          <a:blip r:embed="rId3"/>
          <a:stretch>
            <a:fillRect/>
          </a:stretch>
        </p:blipFill>
        <p:spPr>
          <a:xfrm>
            <a:off x="-2708" y="-83128"/>
            <a:ext cx="12192000" cy="6858000"/>
          </a:xfrm>
          <a:prstGeom prst="rect">
            <a:avLst/>
          </a:prstGeom>
        </p:spPr>
      </p:pic>
      <p:sp>
        <p:nvSpPr>
          <p:cNvPr id="9" name="TextBox 8">
            <a:extLst>
              <a:ext uri="{FF2B5EF4-FFF2-40B4-BE49-F238E27FC236}">
                <a16:creationId xmlns:a16="http://schemas.microsoft.com/office/drawing/2014/main" id="{6F005880-E0C3-4040-9255-CBBA02F5502E}"/>
              </a:ext>
            </a:extLst>
          </p:cNvPr>
          <p:cNvSpPr txBox="1"/>
          <p:nvPr/>
        </p:nvSpPr>
        <p:spPr>
          <a:xfrm>
            <a:off x="2214043" y="1805862"/>
            <a:ext cx="8359347" cy="3477875"/>
          </a:xfrm>
          <a:prstGeom prst="rect">
            <a:avLst/>
          </a:prstGeom>
          <a:noFill/>
        </p:spPr>
        <p:txBody>
          <a:bodyPr wrap="square" rtlCol="0">
            <a:spAutoFit/>
          </a:bodyPr>
          <a:lstStyle/>
          <a:p>
            <a:pPr algn="ctr"/>
            <a:r>
              <a:rPr lang="en-US" sz="4400" dirty="0">
                <a:solidFill>
                  <a:schemeClr val="bg1"/>
                </a:solidFill>
                <a:latin typeface="Poppins Black" panose="00000A00000000000000" pitchFamily="2" charset="0"/>
                <a:cs typeface="Poppins Black" panose="00000A00000000000000" pitchFamily="2" charset="0"/>
              </a:rPr>
              <a:t>How to Successfully Navigate the New Prior Authorization Process for Hospital Outpatient Departments </a:t>
            </a:r>
          </a:p>
        </p:txBody>
      </p:sp>
      <p:sp>
        <p:nvSpPr>
          <p:cNvPr id="6" name="TextBox 5">
            <a:extLst>
              <a:ext uri="{FF2B5EF4-FFF2-40B4-BE49-F238E27FC236}">
                <a16:creationId xmlns:a16="http://schemas.microsoft.com/office/drawing/2014/main" id="{5930D7D8-9BC4-4A4D-B54C-9B9011C14C01}"/>
              </a:ext>
            </a:extLst>
          </p:cNvPr>
          <p:cNvSpPr txBox="1"/>
          <p:nvPr/>
        </p:nvSpPr>
        <p:spPr>
          <a:xfrm>
            <a:off x="8936182" y="935182"/>
            <a:ext cx="1350818"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9793336F-4539-40CC-8886-91BD226CF2C4}"/>
              </a:ext>
            </a:extLst>
          </p:cNvPr>
          <p:cNvSpPr txBox="1"/>
          <p:nvPr/>
        </p:nvSpPr>
        <p:spPr>
          <a:xfrm>
            <a:off x="7632441" y="667388"/>
            <a:ext cx="3059018" cy="523220"/>
          </a:xfrm>
          <a:prstGeom prst="rect">
            <a:avLst/>
          </a:prstGeom>
          <a:noFill/>
        </p:spPr>
        <p:txBody>
          <a:bodyPr wrap="square" rtlCol="0">
            <a:spAutoFit/>
          </a:bodyPr>
          <a:lstStyle/>
          <a:p>
            <a:r>
              <a:rPr lang="en-US" sz="1400" dirty="0">
                <a:solidFill>
                  <a:schemeClr val="bg1"/>
                </a:solidFill>
                <a:latin typeface="Poppins Light" panose="00000400000000000000" pitchFamily="2" charset="0"/>
                <a:cs typeface="Poppins Light" panose="00000400000000000000" pitchFamily="2" charset="0"/>
              </a:rPr>
              <a:t>Jennifer</a:t>
            </a:r>
            <a:r>
              <a:rPr lang="en-US" sz="1400" dirty="0">
                <a:solidFill>
                  <a:schemeClr val="bg1"/>
                </a:solidFill>
              </a:rPr>
              <a:t> </a:t>
            </a:r>
            <a:r>
              <a:rPr lang="en-US" sz="1400" dirty="0">
                <a:solidFill>
                  <a:schemeClr val="bg1"/>
                </a:solidFill>
                <a:latin typeface="Poppins Light" panose="00000400000000000000" pitchFamily="2" charset="0"/>
                <a:cs typeface="Poppins Light" panose="00000400000000000000" pitchFamily="2" charset="0"/>
              </a:rPr>
              <a:t>Bishop, CCS, CCS-P, CIRCC, CHRI</a:t>
            </a:r>
            <a:r>
              <a:rPr lang="en-US" sz="1400" dirty="0">
                <a:solidFill>
                  <a:schemeClr val="bg1"/>
                </a:solidFill>
              </a:rPr>
              <a:t> </a:t>
            </a:r>
          </a:p>
        </p:txBody>
      </p:sp>
      <p:sp>
        <p:nvSpPr>
          <p:cNvPr id="11" name="TextBox 10">
            <a:extLst>
              <a:ext uri="{FF2B5EF4-FFF2-40B4-BE49-F238E27FC236}">
                <a16:creationId xmlns:a16="http://schemas.microsoft.com/office/drawing/2014/main" id="{551E1010-2BC7-4796-803D-D6DE71A5C519}"/>
              </a:ext>
            </a:extLst>
          </p:cNvPr>
          <p:cNvSpPr txBox="1"/>
          <p:nvPr/>
        </p:nvSpPr>
        <p:spPr>
          <a:xfrm>
            <a:off x="10724874" y="667388"/>
            <a:ext cx="1211262" cy="584775"/>
          </a:xfrm>
          <a:prstGeom prst="rect">
            <a:avLst/>
          </a:prstGeom>
          <a:noFill/>
        </p:spPr>
        <p:txBody>
          <a:bodyPr wrap="square" rtlCol="0">
            <a:spAutoFit/>
          </a:bodyPr>
          <a:lstStyle/>
          <a:p>
            <a:r>
              <a:rPr lang="en-US" sz="1400" dirty="0">
                <a:solidFill>
                  <a:schemeClr val="bg1"/>
                </a:solidFill>
                <a:latin typeface="Poppins Light" panose="00000400000000000000" pitchFamily="2" charset="0"/>
                <a:cs typeface="Poppins Light" panose="00000400000000000000" pitchFamily="2" charset="0"/>
              </a:rPr>
              <a:t>6/9/2020</a:t>
            </a:r>
          </a:p>
          <a:p>
            <a:endParaRPr lang="en-US"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59899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EA5E-1F82-4F05-A784-B9AD0B35F50F}"/>
              </a:ext>
            </a:extLst>
          </p:cNvPr>
          <p:cNvSpPr>
            <a:spLocks noGrp="1"/>
          </p:cNvSpPr>
          <p:nvPr>
            <p:ph type="title"/>
          </p:nvPr>
        </p:nvSpPr>
        <p:spPr>
          <a:xfrm>
            <a:off x="0" y="281189"/>
            <a:ext cx="12192000" cy="1137684"/>
          </a:xfrm>
        </p:spPr>
        <p:txBody>
          <a:bodyPr/>
          <a:lstStyle/>
          <a:p>
            <a:r>
              <a:rPr lang="en-US" dirty="0"/>
              <a:t>Possible Outcomes Following MAC Review</a:t>
            </a:r>
          </a:p>
        </p:txBody>
      </p:sp>
      <p:sp>
        <p:nvSpPr>
          <p:cNvPr id="3" name="Content Placeholder 2">
            <a:extLst>
              <a:ext uri="{FF2B5EF4-FFF2-40B4-BE49-F238E27FC236}">
                <a16:creationId xmlns:a16="http://schemas.microsoft.com/office/drawing/2014/main" id="{9CB1BC30-9A45-44F5-A659-D7F7F54F4A24}"/>
              </a:ext>
            </a:extLst>
          </p:cNvPr>
          <p:cNvSpPr>
            <a:spLocks noGrp="1"/>
          </p:cNvSpPr>
          <p:nvPr>
            <p:ph idx="1"/>
          </p:nvPr>
        </p:nvSpPr>
        <p:spPr>
          <a:xfrm>
            <a:off x="630195" y="1263535"/>
            <a:ext cx="10931610" cy="4971009"/>
          </a:xfrm>
        </p:spPr>
        <p:txBody>
          <a:bodyPr/>
          <a:lstStyle/>
          <a:p>
            <a:pPr marL="457200" indent="-457200">
              <a:lnSpc>
                <a:spcPct val="100000"/>
              </a:lnSpc>
              <a:buFont typeface="Wingdings" panose="05000000000000000000" pitchFamily="2" charset="2"/>
              <a:buChar char="§"/>
            </a:pPr>
            <a:r>
              <a:rPr lang="en-US" sz="2400" dirty="0"/>
              <a:t>Provisional Affirmation Decision</a:t>
            </a:r>
          </a:p>
          <a:p>
            <a:pPr marL="740664" lvl="1" indent="-457200"/>
            <a:r>
              <a:rPr lang="en-US" sz="2000" dirty="0"/>
              <a:t>Unique Tracking Number (UTN) will be provided</a:t>
            </a:r>
          </a:p>
          <a:p>
            <a:pPr marL="740664" lvl="1" indent="-457200"/>
            <a:r>
              <a:rPr lang="en-US" sz="2000" dirty="0"/>
              <a:t>Valid for 120 days from the date the decision is made</a:t>
            </a:r>
          </a:p>
          <a:p>
            <a:pPr marL="457200" indent="-457200">
              <a:buFont typeface="Wingdings" panose="05000000000000000000" pitchFamily="2" charset="2"/>
              <a:buChar char="§"/>
            </a:pPr>
            <a:r>
              <a:rPr lang="en-US" sz="2400" dirty="0"/>
              <a:t>Non-Affirmation Decision</a:t>
            </a:r>
          </a:p>
          <a:p>
            <a:pPr marL="740664" lvl="1" indent="-457200"/>
            <a:r>
              <a:rPr lang="en-US" sz="2000" dirty="0"/>
              <a:t>UTN will be provided</a:t>
            </a:r>
          </a:p>
          <a:p>
            <a:pPr marL="740664" lvl="1" indent="-457200"/>
            <a:r>
              <a:rPr lang="en-US" sz="2000" dirty="0"/>
              <a:t>Any claim associated with a service that requires prior authorization will also be denied – Includes anesthesia, physician’s service, pre-operative testing</a:t>
            </a:r>
          </a:p>
          <a:p>
            <a:pPr marL="740664" lvl="1" indent="-457200"/>
            <a:r>
              <a:rPr lang="en-US" sz="2000" dirty="0"/>
              <a:t>MAC will provide information regarding what required documentation is missing or what was deemed to be non-compliant with coverage</a:t>
            </a:r>
          </a:p>
          <a:p>
            <a:pPr marL="457200" indent="-457200">
              <a:buFont typeface="Wingdings" panose="05000000000000000000" pitchFamily="2" charset="2"/>
              <a:buChar char="§"/>
            </a:pPr>
            <a:r>
              <a:rPr lang="en-US" sz="2400" dirty="0"/>
              <a:t>Provisional Partial Affirmation Decision</a:t>
            </a:r>
          </a:p>
          <a:p>
            <a:pPr marL="740664" lvl="1" indent="-457200"/>
            <a:r>
              <a:rPr lang="en-US" sz="2000" dirty="0"/>
              <a:t>One or more services received provisional affirmation and one or more services received a non-affirmation decision</a:t>
            </a:r>
          </a:p>
          <a:p>
            <a:pPr marL="740664" lvl="1" indent="-457200"/>
            <a:endParaRPr lang="en-US" sz="2000" dirty="0"/>
          </a:p>
        </p:txBody>
      </p:sp>
    </p:spTree>
    <p:extLst>
      <p:ext uri="{BB962C8B-B14F-4D97-AF65-F5344CB8AC3E}">
        <p14:creationId xmlns:p14="http://schemas.microsoft.com/office/powerpoint/2010/main" val="145801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EA5E-1F82-4F05-A784-B9AD0B35F50F}"/>
              </a:ext>
            </a:extLst>
          </p:cNvPr>
          <p:cNvSpPr>
            <a:spLocks noGrp="1"/>
          </p:cNvSpPr>
          <p:nvPr>
            <p:ph type="title"/>
          </p:nvPr>
        </p:nvSpPr>
        <p:spPr>
          <a:xfrm>
            <a:off x="0" y="479252"/>
            <a:ext cx="12192000" cy="1137684"/>
          </a:xfrm>
        </p:spPr>
        <p:txBody>
          <a:bodyPr/>
          <a:lstStyle/>
          <a:p>
            <a:r>
              <a:rPr lang="en-US" dirty="0"/>
              <a:t>Once an Affirmation Decision is Received</a:t>
            </a:r>
          </a:p>
        </p:txBody>
      </p:sp>
      <p:sp>
        <p:nvSpPr>
          <p:cNvPr id="3" name="Content Placeholder 2">
            <a:extLst>
              <a:ext uri="{FF2B5EF4-FFF2-40B4-BE49-F238E27FC236}">
                <a16:creationId xmlns:a16="http://schemas.microsoft.com/office/drawing/2014/main" id="{9CB1BC30-9A45-44F5-A659-D7F7F54F4A24}"/>
              </a:ext>
            </a:extLst>
          </p:cNvPr>
          <p:cNvSpPr>
            <a:spLocks noGrp="1"/>
          </p:cNvSpPr>
          <p:nvPr>
            <p:ph idx="1"/>
          </p:nvPr>
        </p:nvSpPr>
        <p:spPr>
          <a:xfrm>
            <a:off x="630195" y="1616936"/>
            <a:ext cx="10931610" cy="4761812"/>
          </a:xfrm>
        </p:spPr>
        <p:txBody>
          <a:bodyPr/>
          <a:lstStyle/>
          <a:p>
            <a:pPr marL="457200" indent="-457200">
              <a:lnSpc>
                <a:spcPct val="100000"/>
              </a:lnSpc>
              <a:buFont typeface="Wingdings" panose="05000000000000000000" pitchFamily="2" charset="2"/>
              <a:buChar char="§"/>
            </a:pPr>
            <a:r>
              <a:rPr lang="en-US" sz="2400" dirty="0"/>
              <a:t>For Electronic Claims</a:t>
            </a:r>
          </a:p>
          <a:p>
            <a:pPr marL="740664" lvl="1" indent="-457200"/>
            <a:r>
              <a:rPr lang="en-US" sz="2000" dirty="0"/>
              <a:t>Submit UTN in positions 1-18</a:t>
            </a:r>
          </a:p>
          <a:p>
            <a:pPr marL="457200" indent="-457200">
              <a:buFont typeface="Wingdings" panose="05000000000000000000" pitchFamily="2" charset="2"/>
              <a:buChar char="§"/>
            </a:pPr>
            <a:r>
              <a:rPr lang="en-US" sz="2400" dirty="0"/>
              <a:t>For Claims Submitted in Format Other than Electronic</a:t>
            </a:r>
          </a:p>
          <a:p>
            <a:pPr marL="740664" lvl="1" indent="-457200"/>
            <a:r>
              <a:rPr lang="en-US" sz="2000" dirty="0"/>
              <a:t>Submit UTN in treatment authorization field (positions 19-32)</a:t>
            </a:r>
          </a:p>
          <a:p>
            <a:pPr marL="457200" indent="-457200"/>
            <a:endParaRPr lang="en-US" sz="2200" dirty="0"/>
          </a:p>
          <a:p>
            <a:pPr marL="457200" indent="-457200">
              <a:buFont typeface="Wingdings" panose="05000000000000000000" pitchFamily="2" charset="2"/>
              <a:buChar char="§"/>
            </a:pPr>
            <a:r>
              <a:rPr lang="en-US" sz="2400" dirty="0"/>
              <a:t>Claim should be paid</a:t>
            </a:r>
          </a:p>
          <a:p>
            <a:pPr marL="740664" lvl="1" indent="-457200"/>
            <a:r>
              <a:rPr lang="en-US" sz="2000" dirty="0"/>
              <a:t>Could be denied for a technical reason or could be denied if information is found later that was not available at the time of the authorization</a:t>
            </a:r>
          </a:p>
          <a:p>
            <a:pPr marL="740664" lvl="1" indent="-457200"/>
            <a:r>
              <a:rPr lang="en-US" sz="2000" dirty="0"/>
              <a:t>Prior authorization will afford some protection from future pre- and post-payment audits</a:t>
            </a:r>
          </a:p>
          <a:p>
            <a:pPr lvl="1" indent="0">
              <a:buNone/>
            </a:pPr>
            <a:endParaRPr lang="en-US" sz="2000" dirty="0"/>
          </a:p>
        </p:txBody>
      </p:sp>
    </p:spTree>
    <p:extLst>
      <p:ext uri="{BB962C8B-B14F-4D97-AF65-F5344CB8AC3E}">
        <p14:creationId xmlns:p14="http://schemas.microsoft.com/office/powerpoint/2010/main" val="257956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EA5E-1F82-4F05-A784-B9AD0B35F50F}"/>
              </a:ext>
            </a:extLst>
          </p:cNvPr>
          <p:cNvSpPr>
            <a:spLocks noGrp="1"/>
          </p:cNvSpPr>
          <p:nvPr>
            <p:ph type="title"/>
          </p:nvPr>
        </p:nvSpPr>
        <p:spPr>
          <a:xfrm>
            <a:off x="0" y="637194"/>
            <a:ext cx="12192000" cy="1137684"/>
          </a:xfrm>
        </p:spPr>
        <p:txBody>
          <a:bodyPr/>
          <a:lstStyle/>
          <a:p>
            <a:r>
              <a:rPr lang="en-US" dirty="0"/>
              <a:t>Options When a Non-Affirmation Decision is Received</a:t>
            </a:r>
          </a:p>
        </p:txBody>
      </p:sp>
      <p:sp>
        <p:nvSpPr>
          <p:cNvPr id="3" name="Content Placeholder 2">
            <a:extLst>
              <a:ext uri="{FF2B5EF4-FFF2-40B4-BE49-F238E27FC236}">
                <a16:creationId xmlns:a16="http://schemas.microsoft.com/office/drawing/2014/main" id="{9CB1BC30-9A45-44F5-A659-D7F7F54F4A24}"/>
              </a:ext>
            </a:extLst>
          </p:cNvPr>
          <p:cNvSpPr>
            <a:spLocks noGrp="1"/>
          </p:cNvSpPr>
          <p:nvPr>
            <p:ph idx="1"/>
          </p:nvPr>
        </p:nvSpPr>
        <p:spPr>
          <a:xfrm>
            <a:off x="630195" y="1787458"/>
            <a:ext cx="10931610" cy="4761812"/>
          </a:xfrm>
        </p:spPr>
        <p:txBody>
          <a:bodyPr/>
          <a:lstStyle/>
          <a:p>
            <a:pPr marL="457200" indent="-457200">
              <a:lnSpc>
                <a:spcPct val="100000"/>
              </a:lnSpc>
              <a:buFont typeface="Wingdings" panose="05000000000000000000" pitchFamily="2" charset="2"/>
              <a:buChar char="§"/>
            </a:pPr>
            <a:r>
              <a:rPr lang="en-US" sz="2400" dirty="0"/>
              <a:t>Resubmit the Request to the MAC</a:t>
            </a:r>
          </a:p>
          <a:p>
            <a:pPr marL="740664" lvl="1" indent="-457200"/>
            <a:r>
              <a:rPr lang="en-US" sz="2000" dirty="0"/>
              <a:t>Include requested information or additional documentation as appropriate</a:t>
            </a:r>
          </a:p>
          <a:p>
            <a:pPr marL="740664" lvl="1" indent="-457200"/>
            <a:r>
              <a:rPr lang="en-US" sz="2000" dirty="0"/>
              <a:t>Include UTN provided by the MAC with the non-affirmation decision</a:t>
            </a:r>
          </a:p>
          <a:p>
            <a:pPr marL="740664" lvl="1" indent="-457200"/>
            <a:r>
              <a:rPr lang="en-US" sz="2000" dirty="0"/>
              <a:t>Resubmissions are unlimited but decision cannot be appealed in this phase</a:t>
            </a:r>
          </a:p>
          <a:p>
            <a:pPr marL="457200" indent="-457200">
              <a:buFont typeface="Wingdings" panose="05000000000000000000" pitchFamily="2" charset="2"/>
              <a:buChar char="§"/>
            </a:pPr>
            <a:r>
              <a:rPr lang="en-US" sz="2400" dirty="0"/>
              <a:t>Provide the service without receiving prior authorization</a:t>
            </a:r>
          </a:p>
          <a:p>
            <a:pPr marL="740664" lvl="1" indent="-457200"/>
            <a:r>
              <a:rPr lang="en-US" sz="2000" dirty="0"/>
              <a:t>Claim will be denied</a:t>
            </a:r>
          </a:p>
          <a:p>
            <a:pPr marL="740664" lvl="1" indent="-457200"/>
            <a:r>
              <a:rPr lang="en-US" sz="2000" dirty="0"/>
              <a:t>All appeal rights are then available</a:t>
            </a:r>
          </a:p>
          <a:p>
            <a:pPr marL="740664" lvl="1" indent="-457200"/>
            <a:endParaRPr lang="en-US" sz="2000" dirty="0"/>
          </a:p>
        </p:txBody>
      </p:sp>
    </p:spTree>
    <p:extLst>
      <p:ext uri="{BB962C8B-B14F-4D97-AF65-F5344CB8AC3E}">
        <p14:creationId xmlns:p14="http://schemas.microsoft.com/office/powerpoint/2010/main" val="392535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EA5E-1F82-4F05-A784-B9AD0B35F50F}"/>
              </a:ext>
            </a:extLst>
          </p:cNvPr>
          <p:cNvSpPr>
            <a:spLocks noGrp="1"/>
          </p:cNvSpPr>
          <p:nvPr>
            <p:ph type="title"/>
          </p:nvPr>
        </p:nvSpPr>
        <p:spPr>
          <a:xfrm>
            <a:off x="0" y="479252"/>
            <a:ext cx="12192000" cy="1137684"/>
          </a:xfrm>
        </p:spPr>
        <p:txBody>
          <a:bodyPr/>
          <a:lstStyle/>
          <a:p>
            <a:r>
              <a:rPr lang="en-US" dirty="0"/>
              <a:t>What if Prior Authorization Is Not Obtained?</a:t>
            </a:r>
          </a:p>
        </p:txBody>
      </p:sp>
      <p:sp>
        <p:nvSpPr>
          <p:cNvPr id="3" name="Content Placeholder 2">
            <a:extLst>
              <a:ext uri="{FF2B5EF4-FFF2-40B4-BE49-F238E27FC236}">
                <a16:creationId xmlns:a16="http://schemas.microsoft.com/office/drawing/2014/main" id="{9CB1BC30-9A45-44F5-A659-D7F7F54F4A24}"/>
              </a:ext>
            </a:extLst>
          </p:cNvPr>
          <p:cNvSpPr>
            <a:spLocks noGrp="1"/>
          </p:cNvSpPr>
          <p:nvPr>
            <p:ph idx="1"/>
          </p:nvPr>
        </p:nvSpPr>
        <p:spPr>
          <a:xfrm>
            <a:off x="630195" y="1616936"/>
            <a:ext cx="10931610" cy="4761812"/>
          </a:xfrm>
        </p:spPr>
        <p:txBody>
          <a:bodyPr/>
          <a:lstStyle/>
          <a:p>
            <a:pPr marL="457200" indent="-457200">
              <a:lnSpc>
                <a:spcPct val="100000"/>
              </a:lnSpc>
              <a:buFont typeface="Wingdings" panose="05000000000000000000" pitchFamily="2" charset="2"/>
              <a:buChar char="§"/>
            </a:pPr>
            <a:r>
              <a:rPr lang="en-US" sz="2400" dirty="0"/>
              <a:t>Claim will be automatically denied</a:t>
            </a:r>
          </a:p>
          <a:p>
            <a:pPr marL="740664" lvl="1" indent="-457200"/>
            <a:r>
              <a:rPr lang="en-US" sz="2000" dirty="0"/>
              <a:t>All appeal rights are available</a:t>
            </a:r>
          </a:p>
          <a:p>
            <a:pPr marL="457200" indent="-457200">
              <a:buFont typeface="Wingdings" panose="05000000000000000000" pitchFamily="2" charset="2"/>
              <a:buChar char="§"/>
            </a:pPr>
            <a:r>
              <a:rPr lang="en-US" sz="2400" dirty="0"/>
              <a:t>Claims that have an ABN will be stopped for further review</a:t>
            </a:r>
          </a:p>
          <a:p>
            <a:pPr marL="740664" lvl="1" indent="-457200"/>
            <a:r>
              <a:rPr lang="en-US" sz="2000" dirty="0"/>
              <a:t>Applies to claims submitted with GA modifier</a:t>
            </a:r>
          </a:p>
          <a:p>
            <a:pPr marL="740664" lvl="1" indent="-457200"/>
            <a:r>
              <a:rPr lang="en-US" sz="2000" dirty="0"/>
              <a:t>Validity of the ABN will be reviewed following standard claim review guidelines and timelines</a:t>
            </a:r>
          </a:p>
          <a:p>
            <a:pPr marL="740664" lvl="1" indent="-457200"/>
            <a:endParaRPr lang="en-US" sz="2000" dirty="0"/>
          </a:p>
        </p:txBody>
      </p:sp>
    </p:spTree>
    <p:extLst>
      <p:ext uri="{BB962C8B-B14F-4D97-AF65-F5344CB8AC3E}">
        <p14:creationId xmlns:p14="http://schemas.microsoft.com/office/powerpoint/2010/main" val="439763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96EB-7070-4E18-A559-2B55CFBA94C8}"/>
              </a:ext>
            </a:extLst>
          </p:cNvPr>
          <p:cNvSpPr>
            <a:spLocks noGrp="1"/>
          </p:cNvSpPr>
          <p:nvPr>
            <p:ph type="title"/>
          </p:nvPr>
        </p:nvSpPr>
        <p:spPr>
          <a:xfrm>
            <a:off x="0" y="1"/>
            <a:ext cx="12192000" cy="1137684"/>
          </a:xfrm>
        </p:spPr>
        <p:txBody>
          <a:bodyPr/>
          <a:lstStyle/>
          <a:p>
            <a:r>
              <a:rPr lang="en-US" dirty="0"/>
              <a:t>Information Required in Request</a:t>
            </a:r>
          </a:p>
        </p:txBody>
      </p:sp>
      <p:sp>
        <p:nvSpPr>
          <p:cNvPr id="3" name="Content Placeholder 2">
            <a:extLst>
              <a:ext uri="{FF2B5EF4-FFF2-40B4-BE49-F238E27FC236}">
                <a16:creationId xmlns:a16="http://schemas.microsoft.com/office/drawing/2014/main" id="{8ED18C10-FEE6-4690-BED0-E1BAFA7FBF50}"/>
              </a:ext>
            </a:extLst>
          </p:cNvPr>
          <p:cNvSpPr>
            <a:spLocks noGrp="1"/>
          </p:cNvSpPr>
          <p:nvPr>
            <p:ph idx="1"/>
          </p:nvPr>
        </p:nvSpPr>
        <p:spPr>
          <a:xfrm>
            <a:off x="500743" y="1251857"/>
            <a:ext cx="11234057" cy="5265321"/>
          </a:xfrm>
        </p:spPr>
        <p:txBody>
          <a:bodyPr/>
          <a:lstStyle/>
          <a:p>
            <a:pPr marL="342900" indent="-342900">
              <a:lnSpc>
                <a:spcPct val="100000"/>
              </a:lnSpc>
              <a:buFont typeface="Wingdings" panose="05000000000000000000" pitchFamily="2" charset="2"/>
              <a:buChar char="§"/>
            </a:pPr>
            <a:r>
              <a:rPr lang="en-US" dirty="0"/>
              <a:t>Initial Submission Documentation</a:t>
            </a:r>
          </a:p>
          <a:p>
            <a:pPr marL="626364" lvl="1" indent="-342900"/>
            <a:r>
              <a:rPr lang="en-US" dirty="0"/>
              <a:t>Beneficiary information: Patient Name, Medicare Number, and Date of Birth</a:t>
            </a:r>
          </a:p>
          <a:p>
            <a:pPr marL="626364" lvl="1" indent="-342900"/>
            <a:r>
              <a:rPr lang="en-US" dirty="0"/>
              <a:t>Hospital information: Facility Name, PTAN/CCN, Address, and NPI</a:t>
            </a:r>
          </a:p>
          <a:p>
            <a:pPr marL="626364" lvl="1" indent="-342900"/>
            <a:r>
              <a:rPr lang="en-US" dirty="0"/>
              <a:t>Physician information: Physician Name, NPI, PTAN, and Address</a:t>
            </a:r>
          </a:p>
          <a:p>
            <a:pPr marL="626364" lvl="1" indent="-342900"/>
            <a:r>
              <a:rPr lang="en-US" dirty="0"/>
              <a:t>Requestor Information: Requestor Name, Phone Number, and E-Mail Address</a:t>
            </a:r>
          </a:p>
          <a:p>
            <a:pPr marL="626364" lvl="1" indent="-342900"/>
            <a:r>
              <a:rPr lang="en-US" dirty="0"/>
              <a:t>Anticipated Date of Service</a:t>
            </a:r>
          </a:p>
          <a:p>
            <a:pPr marL="626364" lvl="1" indent="-342900"/>
            <a:r>
              <a:rPr lang="en-US" dirty="0"/>
              <a:t>HCPCS and Diagnosis Codes</a:t>
            </a:r>
          </a:p>
          <a:p>
            <a:pPr marL="626364" lvl="1" indent="-342900"/>
            <a:r>
              <a:rPr lang="en-US" dirty="0"/>
              <a:t>Type of Bill</a:t>
            </a:r>
          </a:p>
          <a:p>
            <a:pPr marL="626364" lvl="1" indent="-342900"/>
            <a:r>
              <a:rPr lang="en-US" dirty="0"/>
              <a:t>Units of Service</a:t>
            </a:r>
          </a:p>
          <a:p>
            <a:pPr marL="626364" lvl="1" indent="-342900"/>
            <a:r>
              <a:rPr lang="en-US" dirty="0"/>
              <a:t>Whether Request is an Initial or Subsequent Review Request</a:t>
            </a:r>
          </a:p>
          <a:p>
            <a:pPr marL="626364" lvl="1" indent="-342900"/>
            <a:r>
              <a:rPr lang="en-US" dirty="0"/>
              <a:t>If Applicable, Reason for Requesting an Expedited Review</a:t>
            </a:r>
          </a:p>
        </p:txBody>
      </p:sp>
    </p:spTree>
    <p:extLst>
      <p:ext uri="{BB962C8B-B14F-4D97-AF65-F5344CB8AC3E}">
        <p14:creationId xmlns:p14="http://schemas.microsoft.com/office/powerpoint/2010/main" val="340568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96EB-7070-4E18-A559-2B55CFBA94C8}"/>
              </a:ext>
            </a:extLst>
          </p:cNvPr>
          <p:cNvSpPr>
            <a:spLocks noGrp="1"/>
          </p:cNvSpPr>
          <p:nvPr>
            <p:ph type="title"/>
          </p:nvPr>
        </p:nvSpPr>
        <p:spPr>
          <a:xfrm>
            <a:off x="0" y="1"/>
            <a:ext cx="12192000" cy="1137684"/>
          </a:xfrm>
        </p:spPr>
        <p:txBody>
          <a:bodyPr/>
          <a:lstStyle/>
          <a:p>
            <a:r>
              <a:rPr lang="en-US" dirty="0"/>
              <a:t>Information Required in Resubmission</a:t>
            </a:r>
          </a:p>
        </p:txBody>
      </p:sp>
      <p:sp>
        <p:nvSpPr>
          <p:cNvPr id="3" name="Content Placeholder 2">
            <a:extLst>
              <a:ext uri="{FF2B5EF4-FFF2-40B4-BE49-F238E27FC236}">
                <a16:creationId xmlns:a16="http://schemas.microsoft.com/office/drawing/2014/main" id="{8ED18C10-FEE6-4690-BED0-E1BAFA7FBF50}"/>
              </a:ext>
            </a:extLst>
          </p:cNvPr>
          <p:cNvSpPr>
            <a:spLocks noGrp="1"/>
          </p:cNvSpPr>
          <p:nvPr>
            <p:ph idx="1"/>
          </p:nvPr>
        </p:nvSpPr>
        <p:spPr>
          <a:xfrm>
            <a:off x="500743" y="1251857"/>
            <a:ext cx="11234057" cy="5265321"/>
          </a:xfrm>
        </p:spPr>
        <p:txBody>
          <a:bodyPr/>
          <a:lstStyle/>
          <a:p>
            <a:pPr marL="342900" indent="-342900">
              <a:lnSpc>
                <a:spcPct val="100000"/>
              </a:lnSpc>
              <a:buFont typeface="Wingdings" panose="05000000000000000000" pitchFamily="2" charset="2"/>
              <a:buChar char="§"/>
            </a:pPr>
            <a:r>
              <a:rPr lang="en-US" dirty="0"/>
              <a:t>Resubmission Documentation</a:t>
            </a:r>
          </a:p>
          <a:p>
            <a:pPr marL="626364" lvl="1" indent="-342900"/>
            <a:r>
              <a:rPr lang="en-US" dirty="0"/>
              <a:t>All Information Contained in the Initial Submission AND</a:t>
            </a:r>
          </a:p>
          <a:p>
            <a:pPr marL="626364" lvl="1" indent="-342900"/>
            <a:r>
              <a:rPr lang="en-US" dirty="0"/>
              <a:t>UTN Associated With the Initial Submission</a:t>
            </a:r>
          </a:p>
        </p:txBody>
      </p:sp>
    </p:spTree>
    <p:extLst>
      <p:ext uri="{BB962C8B-B14F-4D97-AF65-F5344CB8AC3E}">
        <p14:creationId xmlns:p14="http://schemas.microsoft.com/office/powerpoint/2010/main" val="171835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45ABD0-C3ED-4EBF-AB92-D4F1A822B091}"/>
              </a:ext>
            </a:extLst>
          </p:cNvPr>
          <p:cNvSpPr>
            <a:spLocks noGrp="1"/>
          </p:cNvSpPr>
          <p:nvPr>
            <p:ph sz="half" idx="2"/>
          </p:nvPr>
        </p:nvSpPr>
        <p:spPr/>
        <p:txBody>
          <a:bodyPr/>
          <a:lstStyle/>
          <a:p>
            <a:pPr marL="342900" indent="-342900">
              <a:lnSpc>
                <a:spcPct val="100000"/>
              </a:lnSpc>
              <a:buFont typeface="Wingdings" panose="05000000000000000000" pitchFamily="2" charset="2"/>
              <a:buChar char="§"/>
            </a:pPr>
            <a:r>
              <a:rPr lang="en-US" dirty="0"/>
              <a:t>CMS May Elect To Exempt Providers Who Demonstrate Compliance</a:t>
            </a:r>
          </a:p>
          <a:p>
            <a:pPr marL="626364" lvl="1" indent="-342900"/>
            <a:r>
              <a:rPr lang="en-US" dirty="0"/>
              <a:t>Providers who have submitted at least 10 requests and achieve at least a 90% provisional affirmation rating during a semi-annual assessment may be exempted</a:t>
            </a:r>
          </a:p>
          <a:p>
            <a:pPr marL="626364" lvl="1" indent="-342900"/>
            <a:r>
              <a:rPr lang="en-US" dirty="0"/>
              <a:t>Exemption could be withdrawn with 60 days written notice</a:t>
            </a:r>
          </a:p>
          <a:p>
            <a:endParaRPr lang="en-US" dirty="0"/>
          </a:p>
        </p:txBody>
      </p:sp>
      <p:sp>
        <p:nvSpPr>
          <p:cNvPr id="2" name="Title 1">
            <a:extLst>
              <a:ext uri="{FF2B5EF4-FFF2-40B4-BE49-F238E27FC236}">
                <a16:creationId xmlns:a16="http://schemas.microsoft.com/office/drawing/2014/main" id="{E67596EB-7070-4E18-A559-2B55CFBA94C8}"/>
              </a:ext>
            </a:extLst>
          </p:cNvPr>
          <p:cNvSpPr>
            <a:spLocks noGrp="1"/>
          </p:cNvSpPr>
          <p:nvPr>
            <p:ph type="title"/>
          </p:nvPr>
        </p:nvSpPr>
        <p:spPr/>
        <p:txBody>
          <a:bodyPr/>
          <a:lstStyle/>
          <a:p>
            <a:r>
              <a:rPr lang="en-US" dirty="0"/>
              <a:t>Exemption for Compliant Providers</a:t>
            </a:r>
          </a:p>
        </p:txBody>
      </p:sp>
      <p:pic>
        <p:nvPicPr>
          <p:cNvPr id="5122" name="Picture 2" descr="What's In It For Me? – Jim Gallagher">
            <a:extLst>
              <a:ext uri="{FF2B5EF4-FFF2-40B4-BE49-F238E27FC236}">
                <a16:creationId xmlns:a16="http://schemas.microsoft.com/office/drawing/2014/main" id="{5EFB9EC6-4361-46B6-8E1C-88AF378B66D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86042" y="2069869"/>
            <a:ext cx="4304476" cy="321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45ABD0-C3ED-4EBF-AB92-D4F1A822B091}"/>
              </a:ext>
            </a:extLst>
          </p:cNvPr>
          <p:cNvSpPr>
            <a:spLocks noGrp="1"/>
          </p:cNvSpPr>
          <p:nvPr>
            <p:ph sz="half" idx="2"/>
          </p:nvPr>
        </p:nvSpPr>
        <p:spPr/>
        <p:txBody>
          <a:bodyPr/>
          <a:lstStyle/>
          <a:p>
            <a:pPr marL="342900" indent="-342900">
              <a:lnSpc>
                <a:spcPct val="100000"/>
              </a:lnSpc>
              <a:buFont typeface="Wingdings" panose="05000000000000000000" pitchFamily="2" charset="2"/>
              <a:buChar char="§"/>
            </a:pPr>
            <a:r>
              <a:rPr lang="en-US" dirty="0"/>
              <a:t>Dual-Eligible Coverage</a:t>
            </a:r>
          </a:p>
          <a:p>
            <a:pPr marL="626364" lvl="1" indent="-342900"/>
            <a:r>
              <a:rPr lang="en-US" dirty="0"/>
              <a:t>A non-affirmation prior authorization decision is sufficient to meet obligation for pursuing other coverage before submitting request for Medicaid coverage</a:t>
            </a:r>
          </a:p>
          <a:p>
            <a:pPr marL="342900" indent="-342900">
              <a:buFont typeface="Wingdings" panose="05000000000000000000" pitchFamily="2" charset="2"/>
              <a:buChar char="§"/>
            </a:pPr>
            <a:r>
              <a:rPr lang="en-US" dirty="0"/>
              <a:t>Medicare Coverage and Documentation Requirements</a:t>
            </a:r>
          </a:p>
          <a:p>
            <a:pPr marL="626364" lvl="1" indent="-342900"/>
            <a:r>
              <a:rPr lang="en-US" dirty="0"/>
              <a:t>Requirements outlined in LCDs or NCDs will remain the same</a:t>
            </a:r>
          </a:p>
          <a:p>
            <a:pPr marL="342900" indent="-342900">
              <a:buFont typeface="Wingdings" panose="05000000000000000000" pitchFamily="2" charset="2"/>
              <a:buChar char="§"/>
            </a:pPr>
            <a:r>
              <a:rPr lang="en-US" dirty="0"/>
              <a:t>ABN Policies and Appeal Rights</a:t>
            </a:r>
          </a:p>
        </p:txBody>
      </p:sp>
      <p:sp>
        <p:nvSpPr>
          <p:cNvPr id="2" name="Title 1">
            <a:extLst>
              <a:ext uri="{FF2B5EF4-FFF2-40B4-BE49-F238E27FC236}">
                <a16:creationId xmlns:a16="http://schemas.microsoft.com/office/drawing/2014/main" id="{E67596EB-7070-4E18-A559-2B55CFBA94C8}"/>
              </a:ext>
            </a:extLst>
          </p:cNvPr>
          <p:cNvSpPr>
            <a:spLocks noGrp="1"/>
          </p:cNvSpPr>
          <p:nvPr>
            <p:ph type="title"/>
          </p:nvPr>
        </p:nvSpPr>
        <p:spPr/>
        <p:txBody>
          <a:bodyPr/>
          <a:lstStyle/>
          <a:p>
            <a:r>
              <a:rPr lang="en-US" dirty="0"/>
              <a:t>Things That Aren’t Changing</a:t>
            </a:r>
          </a:p>
        </p:txBody>
      </p:sp>
      <p:pic>
        <p:nvPicPr>
          <p:cNvPr id="6146" name="Picture 2" descr="Medical Necessity 101 | Anderson &amp; Quinn">
            <a:extLst>
              <a:ext uri="{FF2B5EF4-FFF2-40B4-BE49-F238E27FC236}">
                <a16:creationId xmlns:a16="http://schemas.microsoft.com/office/drawing/2014/main" id="{B826DD3C-38D9-4620-8404-1C820756BB4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92861" y="2161310"/>
            <a:ext cx="4510409" cy="300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0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45ABD0-C3ED-4EBF-AB92-D4F1A822B091}"/>
              </a:ext>
            </a:extLst>
          </p:cNvPr>
          <p:cNvSpPr>
            <a:spLocks noGrp="1"/>
          </p:cNvSpPr>
          <p:nvPr>
            <p:ph sz="half" idx="2"/>
          </p:nvPr>
        </p:nvSpPr>
        <p:spPr/>
        <p:txBody>
          <a:bodyPr>
            <a:normAutofit/>
          </a:bodyPr>
          <a:lstStyle/>
          <a:p>
            <a:pPr marL="342900" indent="-342900">
              <a:lnSpc>
                <a:spcPct val="100000"/>
              </a:lnSpc>
              <a:buFont typeface="Wingdings" panose="05000000000000000000" pitchFamily="2" charset="2"/>
              <a:buChar char="§"/>
            </a:pPr>
            <a:r>
              <a:rPr lang="en-US" sz="1800" dirty="0"/>
              <a:t>Documented excessive upper/lower lid skin</a:t>
            </a:r>
          </a:p>
          <a:p>
            <a:pPr marL="342900" indent="-342900">
              <a:lnSpc>
                <a:spcPct val="100000"/>
              </a:lnSpc>
              <a:buFont typeface="Wingdings" panose="05000000000000000000" pitchFamily="2" charset="2"/>
              <a:buChar char="§"/>
            </a:pPr>
            <a:r>
              <a:rPr lang="en-US" sz="1800" dirty="0"/>
              <a:t>Supporting pre-op photos</a:t>
            </a:r>
          </a:p>
          <a:p>
            <a:pPr marL="342900" indent="-342900">
              <a:lnSpc>
                <a:spcPct val="100000"/>
              </a:lnSpc>
              <a:buFont typeface="Wingdings" panose="05000000000000000000" pitchFamily="2" charset="2"/>
              <a:buChar char="§"/>
            </a:pPr>
            <a:r>
              <a:rPr lang="en-US" sz="1800" dirty="0"/>
              <a:t>Clinical notes supporting decrease in peripheral or upper field vision</a:t>
            </a:r>
          </a:p>
          <a:p>
            <a:pPr marL="342900" indent="-342900">
              <a:lnSpc>
                <a:spcPct val="100000"/>
              </a:lnSpc>
              <a:buFont typeface="Wingdings" panose="05000000000000000000" pitchFamily="2" charset="2"/>
              <a:buChar char="§"/>
            </a:pPr>
            <a:r>
              <a:rPr lang="en-US" sz="1800" dirty="0"/>
              <a:t>Signed recommendation from a physician or NPP</a:t>
            </a:r>
          </a:p>
          <a:p>
            <a:pPr marL="342900" indent="-342900">
              <a:lnSpc>
                <a:spcPct val="100000"/>
              </a:lnSpc>
              <a:buFont typeface="Wingdings" panose="05000000000000000000" pitchFamily="2" charset="2"/>
              <a:buChar char="§"/>
            </a:pPr>
            <a:r>
              <a:rPr lang="en-US" sz="1800" dirty="0"/>
              <a:t>Documented subjective patient complaints</a:t>
            </a:r>
          </a:p>
          <a:p>
            <a:pPr marL="342900" indent="-342900">
              <a:lnSpc>
                <a:spcPct val="100000"/>
              </a:lnSpc>
              <a:buFont typeface="Wingdings" panose="05000000000000000000" pitchFamily="2" charset="2"/>
              <a:buChar char="§"/>
            </a:pPr>
            <a:r>
              <a:rPr lang="en-US" sz="1800" dirty="0"/>
              <a:t>Visual field studies/exams</a:t>
            </a:r>
          </a:p>
        </p:txBody>
      </p:sp>
      <p:sp>
        <p:nvSpPr>
          <p:cNvPr id="2" name="Title 1">
            <a:extLst>
              <a:ext uri="{FF2B5EF4-FFF2-40B4-BE49-F238E27FC236}">
                <a16:creationId xmlns:a16="http://schemas.microsoft.com/office/drawing/2014/main" id="{E67596EB-7070-4E18-A559-2B55CFBA94C8}"/>
              </a:ext>
            </a:extLst>
          </p:cNvPr>
          <p:cNvSpPr>
            <a:spLocks noGrp="1"/>
          </p:cNvSpPr>
          <p:nvPr>
            <p:ph type="title"/>
          </p:nvPr>
        </p:nvSpPr>
        <p:spPr/>
        <p:txBody>
          <a:bodyPr/>
          <a:lstStyle/>
          <a:p>
            <a:r>
              <a:rPr lang="en-US" dirty="0"/>
              <a:t>Documentation Requirements for Blepharoplasty</a:t>
            </a:r>
          </a:p>
        </p:txBody>
      </p:sp>
      <p:pic>
        <p:nvPicPr>
          <p:cNvPr id="7170" name="Picture 2" descr="Blepharoplasty (Eyelid Lift)-Rhinoplasty-Injections-Facial Implants">
            <a:extLst>
              <a:ext uri="{FF2B5EF4-FFF2-40B4-BE49-F238E27FC236}">
                <a16:creationId xmlns:a16="http://schemas.microsoft.com/office/drawing/2014/main" id="{70A42220-C05C-4E0C-8F43-D883FA70A12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1489" y="2610196"/>
            <a:ext cx="4560686" cy="228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13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45ABD0-C3ED-4EBF-AB92-D4F1A822B091}"/>
              </a:ext>
            </a:extLst>
          </p:cNvPr>
          <p:cNvSpPr>
            <a:spLocks noGrp="1"/>
          </p:cNvSpPr>
          <p:nvPr>
            <p:ph sz="half" idx="2"/>
          </p:nvPr>
        </p:nvSpPr>
        <p:spPr/>
        <p:txBody>
          <a:bodyPr>
            <a:normAutofit/>
          </a:bodyPr>
          <a:lstStyle/>
          <a:p>
            <a:pPr marL="342900" indent="-342900">
              <a:lnSpc>
                <a:spcPct val="100000"/>
              </a:lnSpc>
              <a:buFont typeface="Wingdings" panose="05000000000000000000" pitchFamily="2" charset="2"/>
              <a:buChar char="§"/>
            </a:pPr>
            <a:r>
              <a:rPr lang="en-US" sz="1800" dirty="0"/>
              <a:t>Support for the medical necessity of the injection</a:t>
            </a:r>
          </a:p>
          <a:p>
            <a:pPr marL="342900" indent="-342900">
              <a:lnSpc>
                <a:spcPct val="100000"/>
              </a:lnSpc>
              <a:buFont typeface="Wingdings" panose="05000000000000000000" pitchFamily="2" charset="2"/>
              <a:buChar char="§"/>
            </a:pPr>
            <a:r>
              <a:rPr lang="en-US" sz="1800" dirty="0"/>
              <a:t>A covered diagnosis code</a:t>
            </a:r>
          </a:p>
          <a:p>
            <a:pPr marL="342900" indent="-342900">
              <a:lnSpc>
                <a:spcPct val="100000"/>
              </a:lnSpc>
              <a:buFont typeface="Wingdings" panose="05000000000000000000" pitchFamily="2" charset="2"/>
              <a:buChar char="§"/>
            </a:pPr>
            <a:r>
              <a:rPr lang="en-US" sz="1800" dirty="0"/>
              <a:t>Dosage and frequency of planned injections</a:t>
            </a:r>
          </a:p>
          <a:p>
            <a:pPr marL="342900" indent="-342900">
              <a:lnSpc>
                <a:spcPct val="100000"/>
              </a:lnSpc>
              <a:buFont typeface="Wingdings" panose="05000000000000000000" pitchFamily="2" charset="2"/>
              <a:buChar char="§"/>
            </a:pPr>
            <a:r>
              <a:rPr lang="en-US" sz="1800" dirty="0"/>
              <a:t>Specific site(s) to be injected</a:t>
            </a:r>
          </a:p>
          <a:p>
            <a:pPr marL="342900" indent="-342900">
              <a:lnSpc>
                <a:spcPct val="100000"/>
              </a:lnSpc>
              <a:buFont typeface="Wingdings" panose="05000000000000000000" pitchFamily="2" charset="2"/>
              <a:buChar char="§"/>
            </a:pPr>
            <a:r>
              <a:rPr lang="en-US" sz="1800" dirty="0"/>
              <a:t>A statement that traditional methods of treatments have been tried and have been unsuccessful </a:t>
            </a:r>
          </a:p>
          <a:p>
            <a:pPr marL="342900" indent="-342900">
              <a:lnSpc>
                <a:spcPct val="100000"/>
              </a:lnSpc>
              <a:buFont typeface="Wingdings" panose="05000000000000000000" pitchFamily="2" charset="2"/>
              <a:buChar char="§"/>
            </a:pPr>
            <a:r>
              <a:rPr lang="en-US" sz="1800" dirty="0"/>
              <a:t>Support for EMG performed in conjunction with injection</a:t>
            </a:r>
          </a:p>
          <a:p>
            <a:pPr marL="342900" indent="-342900">
              <a:lnSpc>
                <a:spcPct val="100000"/>
              </a:lnSpc>
              <a:buFont typeface="Wingdings" panose="05000000000000000000" pitchFamily="2" charset="2"/>
              <a:buChar char="§"/>
            </a:pPr>
            <a:r>
              <a:rPr lang="en-US" sz="1800" dirty="0"/>
              <a:t>Support of the clinical effectiveness of the treatment (for continuous treatment)</a:t>
            </a:r>
          </a:p>
        </p:txBody>
      </p:sp>
      <p:sp>
        <p:nvSpPr>
          <p:cNvPr id="2" name="Title 1">
            <a:extLst>
              <a:ext uri="{FF2B5EF4-FFF2-40B4-BE49-F238E27FC236}">
                <a16:creationId xmlns:a16="http://schemas.microsoft.com/office/drawing/2014/main" id="{E67596EB-7070-4E18-A559-2B55CFBA94C8}"/>
              </a:ext>
            </a:extLst>
          </p:cNvPr>
          <p:cNvSpPr>
            <a:spLocks noGrp="1"/>
          </p:cNvSpPr>
          <p:nvPr>
            <p:ph type="title"/>
          </p:nvPr>
        </p:nvSpPr>
        <p:spPr/>
        <p:txBody>
          <a:bodyPr/>
          <a:lstStyle/>
          <a:p>
            <a:r>
              <a:rPr lang="en-US" dirty="0"/>
              <a:t>Documentation Requirements for Botox Injections</a:t>
            </a:r>
          </a:p>
        </p:txBody>
      </p:sp>
      <p:pic>
        <p:nvPicPr>
          <p:cNvPr id="8194" name="Picture 2" descr="Botox For Migraine Procedure | Migraine Botox Injections | Pain ...">
            <a:extLst>
              <a:ext uri="{FF2B5EF4-FFF2-40B4-BE49-F238E27FC236}">
                <a16:creationId xmlns:a16="http://schemas.microsoft.com/office/drawing/2014/main" id="{4282E916-67D4-4D41-9278-476B85F575B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41777" y="2186248"/>
            <a:ext cx="3659416" cy="282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9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70E6231-1E8F-9543-815A-951EA610B846}"/>
              </a:ext>
            </a:extLst>
          </p:cNvPr>
          <p:cNvSpPr txBox="1">
            <a:spLocks/>
          </p:cNvSpPr>
          <p:nvPr/>
        </p:nvSpPr>
        <p:spPr>
          <a:xfrm>
            <a:off x="2631311" y="2152649"/>
            <a:ext cx="6929378" cy="3287451"/>
          </a:xfrm>
          <a:prstGeom prst="rect">
            <a:avLst/>
          </a:prstGeom>
        </p:spPr>
        <p:txBody>
          <a:bodyPr vert="horz" lIns="91440" tIns="45720" rIns="91440" bIns="45720" numCol="1" spcCol="4572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9E948C"/>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9E948C"/>
                </a:solidFill>
                <a:latin typeface="Arial" panose="020B0604020202020204" pitchFamily="34"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9E948C"/>
                </a:solidFill>
                <a:latin typeface="Arial" panose="020B0604020202020204" pitchFamily="34"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9E948C"/>
                </a:solidFill>
                <a:latin typeface="Arial" panose="020B0604020202020204" pitchFamily="34"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9E948C"/>
                </a:solidFill>
                <a:latin typeface="Arial" panose="020B0604020202020204" pitchFamily="34"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50000"/>
              </a:lnSpc>
              <a:spcBef>
                <a:spcPts val="600"/>
              </a:spcBef>
              <a:spcAft>
                <a:spcPts val="1200"/>
              </a:spcAft>
              <a:buClr>
                <a:srgbClr val="21D58F"/>
              </a:buClr>
              <a:buNone/>
            </a:pPr>
            <a:r>
              <a:rPr lang="en-US" sz="1600" dirty="0">
                <a:solidFill>
                  <a:schemeClr val="tx1"/>
                </a:solidFill>
                <a:latin typeface="Poppins" pitchFamily="2" charset="77"/>
                <a:ea typeface="+mn-ea"/>
                <a:cs typeface="Poppins" pitchFamily="2" charset="77"/>
              </a:rPr>
              <a:t>This webinar/presentation was current at the time it was published or provided via the web and is designed to provide accurate and authoritative information in regard to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a:t>
            </a:r>
          </a:p>
        </p:txBody>
      </p:sp>
      <p:sp>
        <p:nvSpPr>
          <p:cNvPr id="7" name="Title 1">
            <a:extLst>
              <a:ext uri="{FF2B5EF4-FFF2-40B4-BE49-F238E27FC236}">
                <a16:creationId xmlns:a16="http://schemas.microsoft.com/office/drawing/2014/main" id="{C2E257EB-0D39-6044-AF3A-CC44D22E62E4}"/>
              </a:ext>
            </a:extLst>
          </p:cNvPr>
          <p:cNvSpPr txBox="1">
            <a:spLocks/>
          </p:cNvSpPr>
          <p:nvPr/>
        </p:nvSpPr>
        <p:spPr>
          <a:xfrm>
            <a:off x="838200" y="1417900"/>
            <a:ext cx="10515600" cy="44179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baseline="0">
                <a:solidFill>
                  <a:srgbClr val="3B94E8"/>
                </a:solidFill>
                <a:latin typeface="Arial" panose="020B0604020202020204" pitchFamily="34" charset="0"/>
                <a:ea typeface="Roboto" panose="02000000000000000000" pitchFamily="2" charset="0"/>
                <a:cs typeface="+mj-cs"/>
              </a:defRPr>
            </a:lvl1pPr>
          </a:lstStyle>
          <a:p>
            <a:r>
              <a:rPr lang="en-US" sz="2800" dirty="0">
                <a:latin typeface="Poppins" pitchFamily="2" charset="77"/>
              </a:rPr>
              <a:t>Disclaimer Statement</a:t>
            </a:r>
          </a:p>
        </p:txBody>
      </p:sp>
    </p:spTree>
    <p:extLst>
      <p:ext uri="{BB962C8B-B14F-4D97-AF65-F5344CB8AC3E}">
        <p14:creationId xmlns:p14="http://schemas.microsoft.com/office/powerpoint/2010/main" val="714494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45ABD0-C3ED-4EBF-AB92-D4F1A822B091}"/>
              </a:ext>
            </a:extLst>
          </p:cNvPr>
          <p:cNvSpPr>
            <a:spLocks noGrp="1"/>
          </p:cNvSpPr>
          <p:nvPr>
            <p:ph sz="half" idx="2"/>
          </p:nvPr>
        </p:nvSpPr>
        <p:spPr/>
        <p:txBody>
          <a:bodyPr>
            <a:normAutofit/>
          </a:bodyPr>
          <a:lstStyle/>
          <a:p>
            <a:pPr marL="342900" indent="-342900">
              <a:lnSpc>
                <a:spcPct val="100000"/>
              </a:lnSpc>
              <a:buFont typeface="Wingdings" panose="05000000000000000000" pitchFamily="2" charset="2"/>
              <a:buChar char="§"/>
            </a:pPr>
            <a:r>
              <a:rPr lang="en-US" sz="1800" dirty="0"/>
              <a:t>Documentation of stable weight loss with BMI less than 35</a:t>
            </a:r>
          </a:p>
          <a:p>
            <a:pPr marL="342900" indent="-342900">
              <a:lnSpc>
                <a:spcPct val="100000"/>
              </a:lnSpc>
              <a:buFont typeface="Wingdings" panose="05000000000000000000" pitchFamily="2" charset="2"/>
              <a:buChar char="§"/>
            </a:pPr>
            <a:r>
              <a:rPr lang="en-US" sz="1800" dirty="0"/>
              <a:t>Description of the </a:t>
            </a:r>
            <a:r>
              <a:rPr lang="en-US" sz="1800" dirty="0" err="1"/>
              <a:t>pannis</a:t>
            </a:r>
            <a:r>
              <a:rPr lang="en-US" sz="1800" dirty="0"/>
              <a:t> and underlying skin</a:t>
            </a:r>
          </a:p>
          <a:p>
            <a:pPr marL="342900" indent="-342900">
              <a:lnSpc>
                <a:spcPct val="100000"/>
              </a:lnSpc>
              <a:buFont typeface="Wingdings" panose="05000000000000000000" pitchFamily="2" charset="2"/>
              <a:buChar char="§"/>
            </a:pPr>
            <a:r>
              <a:rPr lang="en-US" sz="1800" dirty="0"/>
              <a:t>Description of conservative treatment tried and the results</a:t>
            </a:r>
          </a:p>
          <a:p>
            <a:pPr marL="342900" indent="-342900">
              <a:lnSpc>
                <a:spcPct val="100000"/>
              </a:lnSpc>
              <a:buFont typeface="Wingdings" panose="05000000000000000000" pitchFamily="2" charset="2"/>
              <a:buChar char="§"/>
            </a:pPr>
            <a:r>
              <a:rPr lang="en-US" sz="1800" dirty="0"/>
              <a:t>Documentation that the panniculus causes chronic intertrigo, candidiasis or tissue necrosis that recurs over 3 months and is unresponsive to medications</a:t>
            </a:r>
          </a:p>
          <a:p>
            <a:pPr marL="342900" indent="-342900">
              <a:lnSpc>
                <a:spcPct val="100000"/>
              </a:lnSpc>
              <a:buFont typeface="Wingdings" panose="05000000000000000000" pitchFamily="2" charset="2"/>
              <a:buChar char="§"/>
            </a:pPr>
            <a:r>
              <a:rPr lang="en-US" sz="1800" dirty="0"/>
              <a:t>Copies of consultations and operative reports</a:t>
            </a:r>
          </a:p>
          <a:p>
            <a:pPr marL="342900" indent="-342900">
              <a:lnSpc>
                <a:spcPct val="100000"/>
              </a:lnSpc>
              <a:buFont typeface="Wingdings" panose="05000000000000000000" pitchFamily="2" charset="2"/>
              <a:buChar char="§"/>
            </a:pPr>
            <a:r>
              <a:rPr lang="en-US" sz="1800" dirty="0"/>
              <a:t>Pre-op photograph (if requested)</a:t>
            </a:r>
          </a:p>
        </p:txBody>
      </p:sp>
      <p:sp>
        <p:nvSpPr>
          <p:cNvPr id="2" name="Title 1">
            <a:extLst>
              <a:ext uri="{FF2B5EF4-FFF2-40B4-BE49-F238E27FC236}">
                <a16:creationId xmlns:a16="http://schemas.microsoft.com/office/drawing/2014/main" id="{E67596EB-7070-4E18-A559-2B55CFBA94C8}"/>
              </a:ext>
            </a:extLst>
          </p:cNvPr>
          <p:cNvSpPr>
            <a:spLocks noGrp="1"/>
          </p:cNvSpPr>
          <p:nvPr>
            <p:ph type="title"/>
          </p:nvPr>
        </p:nvSpPr>
        <p:spPr/>
        <p:txBody>
          <a:bodyPr/>
          <a:lstStyle/>
          <a:p>
            <a:r>
              <a:rPr lang="en-US" dirty="0"/>
              <a:t>Documentation Requirements for Panniculectomy</a:t>
            </a:r>
          </a:p>
        </p:txBody>
      </p:sp>
      <p:pic>
        <p:nvPicPr>
          <p:cNvPr id="9218" name="Picture 2" descr="panniculectomy - What is Lipedema?">
            <a:extLst>
              <a:ext uri="{FF2B5EF4-FFF2-40B4-BE49-F238E27FC236}">
                <a16:creationId xmlns:a16="http://schemas.microsoft.com/office/drawing/2014/main" id="{DCAEE530-C5C9-4FCD-92BB-521B97C2214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53056" y="2103120"/>
            <a:ext cx="3866198" cy="289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22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45ABD0-C3ED-4EBF-AB92-D4F1A822B091}"/>
              </a:ext>
            </a:extLst>
          </p:cNvPr>
          <p:cNvSpPr>
            <a:spLocks noGrp="1"/>
          </p:cNvSpPr>
          <p:nvPr>
            <p:ph sz="half" idx="2"/>
          </p:nvPr>
        </p:nvSpPr>
        <p:spPr/>
        <p:txBody>
          <a:bodyPr>
            <a:normAutofit/>
          </a:bodyPr>
          <a:lstStyle/>
          <a:p>
            <a:pPr marL="342900" indent="-342900">
              <a:lnSpc>
                <a:spcPct val="100000"/>
              </a:lnSpc>
              <a:buFont typeface="Wingdings" panose="05000000000000000000" pitchFamily="2" charset="2"/>
              <a:buChar char="§"/>
            </a:pPr>
            <a:r>
              <a:rPr lang="en-US" sz="1800" dirty="0"/>
              <a:t>Documentation, with evaluation and management, supporting medical necessity of the service to be performed</a:t>
            </a:r>
          </a:p>
          <a:p>
            <a:pPr marL="342900" indent="-342900">
              <a:lnSpc>
                <a:spcPct val="100000"/>
              </a:lnSpc>
              <a:buFont typeface="Wingdings" panose="05000000000000000000" pitchFamily="2" charset="2"/>
              <a:buChar char="§"/>
            </a:pPr>
            <a:r>
              <a:rPr lang="en-US" sz="1800" dirty="0"/>
              <a:t>Radiologic imaging</a:t>
            </a:r>
          </a:p>
          <a:p>
            <a:pPr marL="342900" indent="-342900">
              <a:lnSpc>
                <a:spcPct val="100000"/>
              </a:lnSpc>
              <a:buFont typeface="Wingdings" panose="05000000000000000000" pitchFamily="2" charset="2"/>
              <a:buChar char="§"/>
            </a:pPr>
            <a:r>
              <a:rPr lang="en-US" sz="1800" dirty="0"/>
              <a:t>Photographs documenting the nasal deformity</a:t>
            </a:r>
          </a:p>
          <a:p>
            <a:pPr marL="342900" indent="-342900">
              <a:lnSpc>
                <a:spcPct val="100000"/>
              </a:lnSpc>
              <a:buFont typeface="Wingdings" panose="05000000000000000000" pitchFamily="2" charset="2"/>
              <a:buChar char="§"/>
            </a:pPr>
            <a:r>
              <a:rPr lang="en-US" sz="1800" dirty="0"/>
              <a:t>Documentation supporting unresponsiveness to conservative medical management</a:t>
            </a:r>
          </a:p>
        </p:txBody>
      </p:sp>
      <p:sp>
        <p:nvSpPr>
          <p:cNvPr id="2" name="Title 1">
            <a:extLst>
              <a:ext uri="{FF2B5EF4-FFF2-40B4-BE49-F238E27FC236}">
                <a16:creationId xmlns:a16="http://schemas.microsoft.com/office/drawing/2014/main" id="{E67596EB-7070-4E18-A559-2B55CFBA94C8}"/>
              </a:ext>
            </a:extLst>
          </p:cNvPr>
          <p:cNvSpPr>
            <a:spLocks noGrp="1"/>
          </p:cNvSpPr>
          <p:nvPr>
            <p:ph type="title"/>
          </p:nvPr>
        </p:nvSpPr>
        <p:spPr/>
        <p:txBody>
          <a:bodyPr/>
          <a:lstStyle/>
          <a:p>
            <a:r>
              <a:rPr lang="en-US" dirty="0"/>
              <a:t>Documentation Requirements for Rhinoplasty</a:t>
            </a:r>
          </a:p>
        </p:txBody>
      </p:sp>
      <p:pic>
        <p:nvPicPr>
          <p:cNvPr id="10242" name="Picture 2" descr="Rhinoplasty, what are you in for? (With images) | Funny cartoons ...">
            <a:extLst>
              <a:ext uri="{FF2B5EF4-FFF2-40B4-BE49-F238E27FC236}">
                <a16:creationId xmlns:a16="http://schemas.microsoft.com/office/drawing/2014/main" id="{59DB3D7E-91FB-4CF1-9B65-51DA28372CE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25665" y="2377440"/>
            <a:ext cx="3810708" cy="285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52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45ABD0-C3ED-4EBF-AB92-D4F1A822B091}"/>
              </a:ext>
            </a:extLst>
          </p:cNvPr>
          <p:cNvSpPr>
            <a:spLocks noGrp="1"/>
          </p:cNvSpPr>
          <p:nvPr>
            <p:ph sz="half" idx="2"/>
          </p:nvPr>
        </p:nvSpPr>
        <p:spPr/>
        <p:txBody>
          <a:bodyPr>
            <a:normAutofit/>
          </a:bodyPr>
          <a:lstStyle/>
          <a:p>
            <a:pPr marL="342900" indent="-342900">
              <a:lnSpc>
                <a:spcPct val="100000"/>
              </a:lnSpc>
              <a:buFont typeface="Wingdings" panose="05000000000000000000" pitchFamily="2" charset="2"/>
              <a:buChar char="§"/>
            </a:pPr>
            <a:r>
              <a:rPr lang="en-US" sz="1800" dirty="0"/>
              <a:t>Doppler ultrasound</a:t>
            </a:r>
          </a:p>
          <a:p>
            <a:pPr marL="342900" indent="-342900">
              <a:lnSpc>
                <a:spcPct val="100000"/>
              </a:lnSpc>
              <a:buFont typeface="Wingdings" panose="05000000000000000000" pitchFamily="2" charset="2"/>
              <a:buChar char="§"/>
            </a:pPr>
            <a:r>
              <a:rPr lang="en-US" sz="1800" dirty="0"/>
              <a:t>Documentation of the presence or absence of DVT, aneurysm and/or tortuosity</a:t>
            </a:r>
          </a:p>
          <a:p>
            <a:pPr marL="342900" indent="-342900">
              <a:lnSpc>
                <a:spcPct val="100000"/>
              </a:lnSpc>
              <a:buFont typeface="Wingdings" panose="05000000000000000000" pitchFamily="2" charset="2"/>
              <a:buChar char="§"/>
            </a:pPr>
            <a:r>
              <a:rPr lang="en-US" sz="1800" dirty="0"/>
              <a:t>Documented incompetence of the venous valves consistent with the patient’s symptoms and findings</a:t>
            </a:r>
          </a:p>
          <a:p>
            <a:pPr marL="342900" indent="-342900">
              <a:lnSpc>
                <a:spcPct val="100000"/>
              </a:lnSpc>
              <a:buFont typeface="Wingdings" panose="05000000000000000000" pitchFamily="2" charset="2"/>
              <a:buChar char="§"/>
            </a:pPr>
            <a:r>
              <a:rPr lang="en-US" sz="1800" dirty="0"/>
              <a:t>Photographs if the clinical documentation received is inconclusive</a:t>
            </a:r>
          </a:p>
          <a:p>
            <a:pPr marL="342900" indent="-342900">
              <a:lnSpc>
                <a:spcPct val="100000"/>
              </a:lnSpc>
              <a:buFont typeface="Wingdings" panose="05000000000000000000" pitchFamily="2" charset="2"/>
              <a:buChar char="§"/>
            </a:pPr>
            <a:r>
              <a:rPr lang="en-US" sz="1800" dirty="0"/>
              <a:t>A history and physical exam supporting the diagnosis of symptomatic varicose veins and the failure of an adequate (at least 3 months) trial of conservative management</a:t>
            </a:r>
          </a:p>
        </p:txBody>
      </p:sp>
      <p:sp>
        <p:nvSpPr>
          <p:cNvPr id="2" name="Title 1">
            <a:extLst>
              <a:ext uri="{FF2B5EF4-FFF2-40B4-BE49-F238E27FC236}">
                <a16:creationId xmlns:a16="http://schemas.microsoft.com/office/drawing/2014/main" id="{E67596EB-7070-4E18-A559-2B55CFBA94C8}"/>
              </a:ext>
            </a:extLst>
          </p:cNvPr>
          <p:cNvSpPr>
            <a:spLocks noGrp="1"/>
          </p:cNvSpPr>
          <p:nvPr>
            <p:ph type="title"/>
          </p:nvPr>
        </p:nvSpPr>
        <p:spPr/>
        <p:txBody>
          <a:bodyPr/>
          <a:lstStyle/>
          <a:p>
            <a:r>
              <a:rPr lang="en-US" dirty="0"/>
              <a:t>Documentation Requirements for Vein Ablation</a:t>
            </a:r>
          </a:p>
        </p:txBody>
      </p:sp>
      <p:pic>
        <p:nvPicPr>
          <p:cNvPr id="11266" name="Picture 2" descr="Radiofrequency Ablation for Varicose Veins in Glen Mills PA">
            <a:extLst>
              <a:ext uri="{FF2B5EF4-FFF2-40B4-BE49-F238E27FC236}">
                <a16:creationId xmlns:a16="http://schemas.microsoft.com/office/drawing/2014/main" id="{B0EB1172-B8AE-4464-AC32-D53E570AB68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02716" y="2414735"/>
            <a:ext cx="3699986" cy="311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7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C6A4-6BA6-43CC-9A1E-6431CB4247D4}"/>
              </a:ext>
            </a:extLst>
          </p:cNvPr>
          <p:cNvSpPr>
            <a:spLocks noGrp="1"/>
          </p:cNvSpPr>
          <p:nvPr>
            <p:ph type="title"/>
          </p:nvPr>
        </p:nvSpPr>
        <p:spPr/>
        <p:txBody>
          <a:bodyPr/>
          <a:lstStyle/>
          <a:p>
            <a:r>
              <a:rPr lang="en-US" dirty="0"/>
              <a:t>Contact Information</a:t>
            </a:r>
          </a:p>
        </p:txBody>
      </p:sp>
      <p:graphicFrame>
        <p:nvGraphicFramePr>
          <p:cNvPr id="4" name="Table 4">
            <a:extLst>
              <a:ext uri="{FF2B5EF4-FFF2-40B4-BE49-F238E27FC236}">
                <a16:creationId xmlns:a16="http://schemas.microsoft.com/office/drawing/2014/main" id="{560B1AB2-0ECB-4A71-99AB-D471EB4B052E}"/>
              </a:ext>
            </a:extLst>
          </p:cNvPr>
          <p:cNvGraphicFramePr>
            <a:graphicFrameLocks noGrp="1"/>
          </p:cNvGraphicFramePr>
          <p:nvPr>
            <p:ph idx="1"/>
            <p:extLst>
              <p:ext uri="{D42A27DB-BD31-4B8C-83A1-F6EECF244321}">
                <p14:modId xmlns:p14="http://schemas.microsoft.com/office/powerpoint/2010/main" val="1206956435"/>
              </p:ext>
            </p:extLst>
          </p:nvPr>
        </p:nvGraphicFramePr>
        <p:xfrm>
          <a:off x="630238" y="1841500"/>
          <a:ext cx="11356715" cy="4084320"/>
        </p:xfrm>
        <a:graphic>
          <a:graphicData uri="http://schemas.openxmlformats.org/drawingml/2006/table">
            <a:tbl>
              <a:tblPr firstRow="1" bandRow="1">
                <a:tableStyleId>{5C22544A-7EE6-4342-B048-85BDC9FD1C3A}</a:tableStyleId>
              </a:tblPr>
              <a:tblGrid>
                <a:gridCol w="1173624">
                  <a:extLst>
                    <a:ext uri="{9D8B030D-6E8A-4147-A177-3AD203B41FA5}">
                      <a16:colId xmlns:a16="http://schemas.microsoft.com/office/drawing/2014/main" val="713679549"/>
                    </a:ext>
                  </a:extLst>
                </a:gridCol>
                <a:gridCol w="1629294">
                  <a:extLst>
                    <a:ext uri="{9D8B030D-6E8A-4147-A177-3AD203B41FA5}">
                      <a16:colId xmlns:a16="http://schemas.microsoft.com/office/drawing/2014/main" val="1086901745"/>
                    </a:ext>
                  </a:extLst>
                </a:gridCol>
                <a:gridCol w="1363288">
                  <a:extLst>
                    <a:ext uri="{9D8B030D-6E8A-4147-A177-3AD203B41FA5}">
                      <a16:colId xmlns:a16="http://schemas.microsoft.com/office/drawing/2014/main" val="3926849278"/>
                    </a:ext>
                  </a:extLst>
                </a:gridCol>
                <a:gridCol w="3050771">
                  <a:extLst>
                    <a:ext uri="{9D8B030D-6E8A-4147-A177-3AD203B41FA5}">
                      <a16:colId xmlns:a16="http://schemas.microsoft.com/office/drawing/2014/main" val="3862147023"/>
                    </a:ext>
                  </a:extLst>
                </a:gridCol>
                <a:gridCol w="1712421">
                  <a:extLst>
                    <a:ext uri="{9D8B030D-6E8A-4147-A177-3AD203B41FA5}">
                      <a16:colId xmlns:a16="http://schemas.microsoft.com/office/drawing/2014/main" val="2505146439"/>
                    </a:ext>
                  </a:extLst>
                </a:gridCol>
                <a:gridCol w="2427317">
                  <a:extLst>
                    <a:ext uri="{9D8B030D-6E8A-4147-A177-3AD203B41FA5}">
                      <a16:colId xmlns:a16="http://schemas.microsoft.com/office/drawing/2014/main" val="1009639801"/>
                    </a:ext>
                  </a:extLst>
                </a:gridCol>
              </a:tblGrid>
              <a:tr h="370840">
                <a:tc>
                  <a:txBody>
                    <a:bodyPr/>
                    <a:lstStyle/>
                    <a:p>
                      <a:r>
                        <a:rPr lang="en-US" sz="1400" dirty="0"/>
                        <a:t>MAC</a:t>
                      </a:r>
                    </a:p>
                  </a:txBody>
                  <a:tcPr/>
                </a:tc>
                <a:tc>
                  <a:txBody>
                    <a:bodyPr/>
                    <a:lstStyle/>
                    <a:p>
                      <a:r>
                        <a:rPr lang="en-US" sz="1400" dirty="0"/>
                        <a:t>States Covered</a:t>
                      </a:r>
                    </a:p>
                  </a:txBody>
                  <a:tcPr/>
                </a:tc>
                <a:tc>
                  <a:txBody>
                    <a:bodyPr/>
                    <a:lstStyle/>
                    <a:p>
                      <a:r>
                        <a:rPr lang="en-US" sz="1400" dirty="0"/>
                        <a:t>Jurisdictions Covered</a:t>
                      </a:r>
                    </a:p>
                  </a:txBody>
                  <a:tcPr/>
                </a:tc>
                <a:tc>
                  <a:txBody>
                    <a:bodyPr/>
                    <a:lstStyle/>
                    <a:p>
                      <a:r>
                        <a:rPr lang="en-US" sz="1400" dirty="0"/>
                        <a:t>Address</a:t>
                      </a:r>
                    </a:p>
                  </a:txBody>
                  <a:tcPr/>
                </a:tc>
                <a:tc>
                  <a:txBody>
                    <a:bodyPr/>
                    <a:lstStyle/>
                    <a:p>
                      <a:r>
                        <a:rPr lang="en-US" sz="1400" dirty="0"/>
                        <a:t>Fax</a:t>
                      </a:r>
                    </a:p>
                  </a:txBody>
                  <a:tcPr/>
                </a:tc>
                <a:tc>
                  <a:txBody>
                    <a:bodyPr/>
                    <a:lstStyle/>
                    <a:p>
                      <a:r>
                        <a:rPr lang="en-US" sz="1400" dirty="0"/>
                        <a:t>Website</a:t>
                      </a:r>
                    </a:p>
                  </a:txBody>
                  <a:tcPr/>
                </a:tc>
                <a:extLst>
                  <a:ext uri="{0D108BD9-81ED-4DB2-BD59-A6C34878D82A}">
                    <a16:rowId xmlns:a16="http://schemas.microsoft.com/office/drawing/2014/main" val="3877855773"/>
                  </a:ext>
                </a:extLst>
              </a:tr>
              <a:tr h="370840">
                <a:tc>
                  <a:txBody>
                    <a:bodyPr/>
                    <a:lstStyle/>
                    <a:p>
                      <a:r>
                        <a:rPr lang="en-US" sz="1400" dirty="0"/>
                        <a:t>WPS</a:t>
                      </a:r>
                    </a:p>
                  </a:txBody>
                  <a:tcPr/>
                </a:tc>
                <a:tc>
                  <a:txBody>
                    <a:bodyPr/>
                    <a:lstStyle/>
                    <a:p>
                      <a:r>
                        <a:rPr lang="en-US" sz="1400" dirty="0"/>
                        <a:t>IA, IN, KS, MI, MO, NE</a:t>
                      </a:r>
                    </a:p>
                  </a:txBody>
                  <a:tcPr/>
                </a:tc>
                <a:tc>
                  <a:txBody>
                    <a:bodyPr/>
                    <a:lstStyle/>
                    <a:p>
                      <a:r>
                        <a:rPr lang="en-US" sz="1400" dirty="0"/>
                        <a:t>J5/J8</a:t>
                      </a:r>
                    </a:p>
                  </a:txBody>
                  <a:tcPr/>
                </a:tc>
                <a:tc>
                  <a:txBody>
                    <a:bodyPr/>
                    <a:lstStyle/>
                    <a:p>
                      <a:r>
                        <a:rPr lang="en-US" sz="1400" dirty="0"/>
                        <a:t>WPS GHA – Medical Review</a:t>
                      </a:r>
                    </a:p>
                    <a:p>
                      <a:r>
                        <a:rPr lang="en-US" sz="1400" dirty="0"/>
                        <a:t>PO Box 7953</a:t>
                      </a:r>
                    </a:p>
                    <a:p>
                      <a:r>
                        <a:rPr lang="en-US" sz="1400" dirty="0"/>
                        <a:t>Madison, WI 53707-7953</a:t>
                      </a:r>
                    </a:p>
                  </a:txBody>
                  <a:tcPr/>
                </a:tc>
                <a:tc>
                  <a:txBody>
                    <a:bodyPr/>
                    <a:lstStyle/>
                    <a:p>
                      <a:r>
                        <a:rPr lang="en-US" sz="1400" dirty="0"/>
                        <a:t>(608) 223-7553</a:t>
                      </a:r>
                    </a:p>
                  </a:txBody>
                  <a:tcPr/>
                </a:tc>
                <a:tc>
                  <a:txBody>
                    <a:bodyPr/>
                    <a:lstStyle/>
                    <a:p>
                      <a:r>
                        <a:rPr lang="en-US" sz="1400" dirty="0"/>
                        <a:t>wpsgha.com</a:t>
                      </a:r>
                    </a:p>
                  </a:txBody>
                  <a:tcPr/>
                </a:tc>
                <a:extLst>
                  <a:ext uri="{0D108BD9-81ED-4DB2-BD59-A6C34878D82A}">
                    <a16:rowId xmlns:a16="http://schemas.microsoft.com/office/drawing/2014/main" val="4019065708"/>
                  </a:ext>
                </a:extLst>
              </a:tr>
              <a:tr h="370840">
                <a:tc>
                  <a:txBody>
                    <a:bodyPr/>
                    <a:lstStyle/>
                    <a:p>
                      <a:r>
                        <a:rPr lang="en-US" sz="1400" dirty="0"/>
                        <a:t>CGS</a:t>
                      </a:r>
                    </a:p>
                  </a:txBody>
                  <a:tcPr/>
                </a:tc>
                <a:tc>
                  <a:txBody>
                    <a:bodyPr/>
                    <a:lstStyle/>
                    <a:p>
                      <a:r>
                        <a:rPr lang="en-US" sz="1400" dirty="0"/>
                        <a:t>KY, OH</a:t>
                      </a:r>
                    </a:p>
                  </a:txBody>
                  <a:tcPr/>
                </a:tc>
                <a:tc>
                  <a:txBody>
                    <a:bodyPr/>
                    <a:lstStyle/>
                    <a:p>
                      <a:r>
                        <a:rPr lang="en-US" sz="1400" dirty="0"/>
                        <a:t>J15</a:t>
                      </a:r>
                    </a:p>
                  </a:txBody>
                  <a:tcPr/>
                </a:tc>
                <a:tc>
                  <a:txBody>
                    <a:bodyPr/>
                    <a:lstStyle/>
                    <a:p>
                      <a:r>
                        <a:rPr lang="en-US" sz="1400" dirty="0"/>
                        <a:t>GCS Administrators, LLC</a:t>
                      </a:r>
                    </a:p>
                    <a:p>
                      <a:r>
                        <a:rPr lang="en-US" sz="1400" dirty="0"/>
                        <a:t>J15 Part A Prior Authorization Requests</a:t>
                      </a:r>
                    </a:p>
                    <a:p>
                      <a:r>
                        <a:rPr lang="en-US" sz="1400" dirty="0"/>
                        <a:t>PO Box 20203</a:t>
                      </a:r>
                    </a:p>
                    <a:p>
                      <a:r>
                        <a:rPr lang="en-US" sz="1400" dirty="0"/>
                        <a:t>Nashville, TN 37202</a:t>
                      </a:r>
                    </a:p>
                  </a:txBody>
                  <a:tcPr/>
                </a:tc>
                <a:tc>
                  <a:txBody>
                    <a:bodyPr/>
                    <a:lstStyle/>
                    <a:p>
                      <a:r>
                        <a:rPr lang="en-US" sz="1400" dirty="0"/>
                        <a:t>(615) 782-4486</a:t>
                      </a:r>
                    </a:p>
                  </a:txBody>
                  <a:tcPr/>
                </a:tc>
                <a:tc>
                  <a:txBody>
                    <a:bodyPr/>
                    <a:lstStyle/>
                    <a:p>
                      <a:r>
                        <a:rPr lang="en-US" sz="1400" dirty="0"/>
                        <a:t>cgsmedicare.com/parta/mr/opd.html</a:t>
                      </a:r>
                    </a:p>
                  </a:txBody>
                  <a:tcPr/>
                </a:tc>
                <a:extLst>
                  <a:ext uri="{0D108BD9-81ED-4DB2-BD59-A6C34878D82A}">
                    <a16:rowId xmlns:a16="http://schemas.microsoft.com/office/drawing/2014/main" val="2265029961"/>
                  </a:ext>
                </a:extLst>
              </a:tr>
              <a:tr h="370840">
                <a:tc>
                  <a:txBody>
                    <a:bodyPr/>
                    <a:lstStyle/>
                    <a:p>
                      <a:r>
                        <a:rPr lang="en-US" sz="1400" dirty="0"/>
                        <a:t>NGS</a:t>
                      </a:r>
                    </a:p>
                  </a:txBody>
                  <a:tcPr/>
                </a:tc>
                <a:tc>
                  <a:txBody>
                    <a:bodyPr/>
                    <a:lstStyle/>
                    <a:p>
                      <a:r>
                        <a:rPr lang="en-US" sz="1400" dirty="0"/>
                        <a:t>CT, IL, MA, ME, MN, NH, NY, RI, VT, WI </a:t>
                      </a:r>
                    </a:p>
                  </a:txBody>
                  <a:tcPr/>
                </a:tc>
                <a:tc>
                  <a:txBody>
                    <a:bodyPr/>
                    <a:lstStyle/>
                    <a:p>
                      <a:r>
                        <a:rPr lang="en-US" sz="1400" dirty="0"/>
                        <a:t>J6/JK</a:t>
                      </a:r>
                    </a:p>
                  </a:txBody>
                  <a:tcPr/>
                </a:tc>
                <a:tc>
                  <a:txBody>
                    <a:bodyPr/>
                    <a:lstStyle/>
                    <a:p>
                      <a:r>
                        <a:rPr lang="en-US" sz="1400" dirty="0"/>
                        <a:t>National Government Services</a:t>
                      </a:r>
                    </a:p>
                    <a:p>
                      <a:r>
                        <a:rPr lang="en-US" sz="1400" dirty="0"/>
                        <a:t>PO Box 1708</a:t>
                      </a:r>
                    </a:p>
                    <a:p>
                      <a:r>
                        <a:rPr lang="en-US" sz="1400" dirty="0"/>
                        <a:t>Indianapolis, IN 46207</a:t>
                      </a:r>
                    </a:p>
                  </a:txBody>
                  <a:tcPr/>
                </a:tc>
                <a:tc>
                  <a:txBody>
                    <a:bodyPr/>
                    <a:lstStyle/>
                    <a:p>
                      <a:r>
                        <a:rPr lang="en-US" sz="1400" dirty="0"/>
                        <a:t>(317) 841-4528</a:t>
                      </a:r>
                    </a:p>
                  </a:txBody>
                  <a:tcPr/>
                </a:tc>
                <a:tc>
                  <a:txBody>
                    <a:bodyPr/>
                    <a:lstStyle/>
                    <a:p>
                      <a:r>
                        <a:rPr lang="en-US" sz="1400" dirty="0"/>
                        <a:t>ngsmedicare.com</a:t>
                      </a:r>
                    </a:p>
                  </a:txBody>
                  <a:tcPr/>
                </a:tc>
                <a:extLst>
                  <a:ext uri="{0D108BD9-81ED-4DB2-BD59-A6C34878D82A}">
                    <a16:rowId xmlns:a16="http://schemas.microsoft.com/office/drawing/2014/main" val="2098474697"/>
                  </a:ext>
                </a:extLst>
              </a:tr>
              <a:tr h="370840">
                <a:tc>
                  <a:txBody>
                    <a:bodyPr/>
                    <a:lstStyle/>
                    <a:p>
                      <a:r>
                        <a:rPr lang="en-US" sz="1400" dirty="0"/>
                        <a:t>Noridian</a:t>
                      </a:r>
                    </a:p>
                  </a:txBody>
                  <a:tcPr/>
                </a:tc>
                <a:tc>
                  <a:txBody>
                    <a:bodyPr/>
                    <a:lstStyle/>
                    <a:p>
                      <a:r>
                        <a:rPr lang="en-US" sz="1400" dirty="0"/>
                        <a:t>AK, AZ, CA, HI, ID, MT, ND, NV, OR, SD, UT, WA, WY, AS, GU, MP</a:t>
                      </a:r>
                    </a:p>
                  </a:txBody>
                  <a:tcPr/>
                </a:tc>
                <a:tc>
                  <a:txBody>
                    <a:bodyPr/>
                    <a:lstStyle/>
                    <a:p>
                      <a:r>
                        <a:rPr lang="en-US" sz="1400" dirty="0"/>
                        <a:t>JE/JF</a:t>
                      </a:r>
                    </a:p>
                  </a:txBody>
                  <a:tcPr/>
                </a:tc>
                <a:tc>
                  <a:txBody>
                    <a:bodyPr/>
                    <a:lstStyle/>
                    <a:p>
                      <a:r>
                        <a:rPr lang="en-US" sz="1400" dirty="0"/>
                        <a:t>Noridian JE (JF) Part A</a:t>
                      </a:r>
                    </a:p>
                    <a:p>
                      <a:r>
                        <a:rPr lang="en-US" sz="1400" dirty="0"/>
                        <a:t>PO Box 6782</a:t>
                      </a:r>
                    </a:p>
                    <a:p>
                      <a:r>
                        <a:rPr lang="en-US" sz="1400" dirty="0"/>
                        <a:t>Fargo, ND 58108</a:t>
                      </a:r>
                    </a:p>
                  </a:txBody>
                  <a:tcPr/>
                </a:tc>
                <a:tc>
                  <a:txBody>
                    <a:bodyPr/>
                    <a:lstStyle/>
                    <a:p>
                      <a:r>
                        <a:rPr lang="en-US" sz="1400" dirty="0"/>
                        <a:t>(701) 277-2903</a:t>
                      </a:r>
                    </a:p>
                  </a:txBody>
                  <a:tcPr/>
                </a:tc>
                <a:tc>
                  <a:txBody>
                    <a:bodyPr/>
                    <a:lstStyle/>
                    <a:p>
                      <a:r>
                        <a:rPr lang="en-US" sz="1400" dirty="0"/>
                        <a:t>https://med.noridianmedicare.com/web/jea/cert-reviews/pre-claim/prior-authorization-for-certain-opd-services</a:t>
                      </a:r>
                    </a:p>
                  </a:txBody>
                  <a:tcPr/>
                </a:tc>
                <a:extLst>
                  <a:ext uri="{0D108BD9-81ED-4DB2-BD59-A6C34878D82A}">
                    <a16:rowId xmlns:a16="http://schemas.microsoft.com/office/drawing/2014/main" val="2152128810"/>
                  </a:ext>
                </a:extLst>
              </a:tr>
            </a:tbl>
          </a:graphicData>
        </a:graphic>
      </p:graphicFrame>
    </p:spTree>
    <p:extLst>
      <p:ext uri="{BB962C8B-B14F-4D97-AF65-F5344CB8AC3E}">
        <p14:creationId xmlns:p14="http://schemas.microsoft.com/office/powerpoint/2010/main" val="1389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C6A4-6BA6-43CC-9A1E-6431CB4247D4}"/>
              </a:ext>
            </a:extLst>
          </p:cNvPr>
          <p:cNvSpPr>
            <a:spLocks noGrp="1"/>
          </p:cNvSpPr>
          <p:nvPr>
            <p:ph type="title"/>
          </p:nvPr>
        </p:nvSpPr>
        <p:spPr/>
        <p:txBody>
          <a:bodyPr/>
          <a:lstStyle/>
          <a:p>
            <a:r>
              <a:rPr lang="en-US" dirty="0"/>
              <a:t>Contact Information</a:t>
            </a:r>
          </a:p>
        </p:txBody>
      </p:sp>
      <p:graphicFrame>
        <p:nvGraphicFramePr>
          <p:cNvPr id="4" name="Table 4">
            <a:extLst>
              <a:ext uri="{FF2B5EF4-FFF2-40B4-BE49-F238E27FC236}">
                <a16:creationId xmlns:a16="http://schemas.microsoft.com/office/drawing/2014/main" id="{560B1AB2-0ECB-4A71-99AB-D471EB4B052E}"/>
              </a:ext>
            </a:extLst>
          </p:cNvPr>
          <p:cNvGraphicFramePr>
            <a:graphicFrameLocks noGrp="1"/>
          </p:cNvGraphicFramePr>
          <p:nvPr>
            <p:ph idx="1"/>
            <p:extLst>
              <p:ext uri="{D42A27DB-BD31-4B8C-83A1-F6EECF244321}">
                <p14:modId xmlns:p14="http://schemas.microsoft.com/office/powerpoint/2010/main" val="174302360"/>
              </p:ext>
            </p:extLst>
          </p:nvPr>
        </p:nvGraphicFramePr>
        <p:xfrm>
          <a:off x="630238" y="1841500"/>
          <a:ext cx="11356715" cy="3352800"/>
        </p:xfrm>
        <a:graphic>
          <a:graphicData uri="http://schemas.openxmlformats.org/drawingml/2006/table">
            <a:tbl>
              <a:tblPr firstRow="1" bandRow="1">
                <a:tableStyleId>{5C22544A-7EE6-4342-B048-85BDC9FD1C3A}</a:tableStyleId>
              </a:tblPr>
              <a:tblGrid>
                <a:gridCol w="1173624">
                  <a:extLst>
                    <a:ext uri="{9D8B030D-6E8A-4147-A177-3AD203B41FA5}">
                      <a16:colId xmlns:a16="http://schemas.microsoft.com/office/drawing/2014/main" val="713679549"/>
                    </a:ext>
                  </a:extLst>
                </a:gridCol>
                <a:gridCol w="1629294">
                  <a:extLst>
                    <a:ext uri="{9D8B030D-6E8A-4147-A177-3AD203B41FA5}">
                      <a16:colId xmlns:a16="http://schemas.microsoft.com/office/drawing/2014/main" val="1086901745"/>
                    </a:ext>
                  </a:extLst>
                </a:gridCol>
                <a:gridCol w="1363288">
                  <a:extLst>
                    <a:ext uri="{9D8B030D-6E8A-4147-A177-3AD203B41FA5}">
                      <a16:colId xmlns:a16="http://schemas.microsoft.com/office/drawing/2014/main" val="3926849278"/>
                    </a:ext>
                  </a:extLst>
                </a:gridCol>
                <a:gridCol w="3050771">
                  <a:extLst>
                    <a:ext uri="{9D8B030D-6E8A-4147-A177-3AD203B41FA5}">
                      <a16:colId xmlns:a16="http://schemas.microsoft.com/office/drawing/2014/main" val="3862147023"/>
                    </a:ext>
                  </a:extLst>
                </a:gridCol>
                <a:gridCol w="1712421">
                  <a:extLst>
                    <a:ext uri="{9D8B030D-6E8A-4147-A177-3AD203B41FA5}">
                      <a16:colId xmlns:a16="http://schemas.microsoft.com/office/drawing/2014/main" val="2505146439"/>
                    </a:ext>
                  </a:extLst>
                </a:gridCol>
                <a:gridCol w="2427317">
                  <a:extLst>
                    <a:ext uri="{9D8B030D-6E8A-4147-A177-3AD203B41FA5}">
                      <a16:colId xmlns:a16="http://schemas.microsoft.com/office/drawing/2014/main" val="1009639801"/>
                    </a:ext>
                  </a:extLst>
                </a:gridCol>
              </a:tblGrid>
              <a:tr h="370840">
                <a:tc>
                  <a:txBody>
                    <a:bodyPr/>
                    <a:lstStyle/>
                    <a:p>
                      <a:r>
                        <a:rPr lang="en-US" sz="1400" dirty="0"/>
                        <a:t>MAC</a:t>
                      </a:r>
                    </a:p>
                  </a:txBody>
                  <a:tcPr/>
                </a:tc>
                <a:tc>
                  <a:txBody>
                    <a:bodyPr/>
                    <a:lstStyle/>
                    <a:p>
                      <a:r>
                        <a:rPr lang="en-US" sz="1400" dirty="0"/>
                        <a:t>States Covered</a:t>
                      </a:r>
                    </a:p>
                  </a:txBody>
                  <a:tcPr/>
                </a:tc>
                <a:tc>
                  <a:txBody>
                    <a:bodyPr/>
                    <a:lstStyle/>
                    <a:p>
                      <a:r>
                        <a:rPr lang="en-US" sz="1400" dirty="0"/>
                        <a:t>Jurisdictions Covered</a:t>
                      </a:r>
                    </a:p>
                  </a:txBody>
                  <a:tcPr/>
                </a:tc>
                <a:tc>
                  <a:txBody>
                    <a:bodyPr/>
                    <a:lstStyle/>
                    <a:p>
                      <a:r>
                        <a:rPr lang="en-US" sz="1400" dirty="0"/>
                        <a:t>Address</a:t>
                      </a:r>
                    </a:p>
                  </a:txBody>
                  <a:tcPr/>
                </a:tc>
                <a:tc>
                  <a:txBody>
                    <a:bodyPr/>
                    <a:lstStyle/>
                    <a:p>
                      <a:r>
                        <a:rPr lang="en-US" sz="1400" dirty="0"/>
                        <a:t>Fax</a:t>
                      </a:r>
                    </a:p>
                  </a:txBody>
                  <a:tcPr/>
                </a:tc>
                <a:tc>
                  <a:txBody>
                    <a:bodyPr/>
                    <a:lstStyle/>
                    <a:p>
                      <a:r>
                        <a:rPr lang="en-US" sz="1400" dirty="0"/>
                        <a:t>Website</a:t>
                      </a:r>
                    </a:p>
                  </a:txBody>
                  <a:tcPr/>
                </a:tc>
                <a:extLst>
                  <a:ext uri="{0D108BD9-81ED-4DB2-BD59-A6C34878D82A}">
                    <a16:rowId xmlns:a16="http://schemas.microsoft.com/office/drawing/2014/main" val="3877855773"/>
                  </a:ext>
                </a:extLst>
              </a:tr>
              <a:tr h="370840">
                <a:tc>
                  <a:txBody>
                    <a:bodyPr/>
                    <a:lstStyle/>
                    <a:p>
                      <a:r>
                        <a:rPr lang="en-US" sz="1400" dirty="0"/>
                        <a:t>Palmetto</a:t>
                      </a:r>
                    </a:p>
                  </a:txBody>
                  <a:tcPr/>
                </a:tc>
                <a:tc>
                  <a:txBody>
                    <a:bodyPr/>
                    <a:lstStyle/>
                    <a:p>
                      <a:r>
                        <a:rPr lang="en-US" sz="1400" dirty="0"/>
                        <a:t>AL, GA, NC, SC, TN, VA, WV</a:t>
                      </a:r>
                    </a:p>
                  </a:txBody>
                  <a:tcPr/>
                </a:tc>
                <a:tc>
                  <a:txBody>
                    <a:bodyPr/>
                    <a:lstStyle/>
                    <a:p>
                      <a:r>
                        <a:rPr lang="en-US" sz="1400" dirty="0"/>
                        <a:t>JJ/JM</a:t>
                      </a:r>
                    </a:p>
                  </a:txBody>
                  <a:tcPr/>
                </a:tc>
                <a:tc>
                  <a:txBody>
                    <a:bodyPr/>
                    <a:lstStyle/>
                    <a:p>
                      <a:r>
                        <a:rPr lang="en-US" sz="1400" dirty="0"/>
                        <a:t>Palmetto GBA</a:t>
                      </a:r>
                    </a:p>
                    <a:p>
                      <a:r>
                        <a:rPr lang="en-US" sz="1400" dirty="0"/>
                        <a:t>Part A – Prior Authorization</a:t>
                      </a:r>
                    </a:p>
                    <a:p>
                      <a:r>
                        <a:rPr lang="en-US" sz="1400" dirty="0"/>
                        <a:t>PO Box 100212</a:t>
                      </a:r>
                    </a:p>
                    <a:p>
                      <a:r>
                        <a:rPr lang="en-US" sz="1400" dirty="0"/>
                        <a:t>Columbia, SC 29202</a:t>
                      </a:r>
                    </a:p>
                  </a:txBody>
                  <a:tcPr/>
                </a:tc>
                <a:tc>
                  <a:txBody>
                    <a:bodyPr/>
                    <a:lstStyle/>
                    <a:p>
                      <a:r>
                        <a:rPr lang="en-US" sz="1400" dirty="0"/>
                        <a:t>(803) 462-7313</a:t>
                      </a:r>
                    </a:p>
                  </a:txBody>
                  <a:tcPr/>
                </a:tc>
                <a:tc>
                  <a:txBody>
                    <a:bodyPr/>
                    <a:lstStyle/>
                    <a:p>
                      <a:r>
                        <a:rPr lang="en-US" sz="1400" dirty="0"/>
                        <a:t>palmettogba.com</a:t>
                      </a:r>
                    </a:p>
                  </a:txBody>
                  <a:tcPr/>
                </a:tc>
                <a:extLst>
                  <a:ext uri="{0D108BD9-81ED-4DB2-BD59-A6C34878D82A}">
                    <a16:rowId xmlns:a16="http://schemas.microsoft.com/office/drawing/2014/main" val="4019065708"/>
                  </a:ext>
                </a:extLst>
              </a:tr>
              <a:tr h="370840">
                <a:tc>
                  <a:txBody>
                    <a:bodyPr/>
                    <a:lstStyle/>
                    <a:p>
                      <a:r>
                        <a:rPr lang="en-US" sz="1400" dirty="0" err="1"/>
                        <a:t>Novitas</a:t>
                      </a:r>
                      <a:endParaRPr lang="en-US" sz="1400" dirty="0"/>
                    </a:p>
                  </a:txBody>
                  <a:tcPr/>
                </a:tc>
                <a:tc>
                  <a:txBody>
                    <a:bodyPr/>
                    <a:lstStyle/>
                    <a:p>
                      <a:r>
                        <a:rPr lang="en-US" sz="1400" dirty="0"/>
                        <a:t>AR, CO, DC, DE, LA, MD, MS, NJ, NM, OK, PA, TX</a:t>
                      </a:r>
                    </a:p>
                  </a:txBody>
                  <a:tcPr/>
                </a:tc>
                <a:tc>
                  <a:txBody>
                    <a:bodyPr/>
                    <a:lstStyle/>
                    <a:p>
                      <a:r>
                        <a:rPr lang="en-US" sz="1400" dirty="0"/>
                        <a:t>JH/JL</a:t>
                      </a:r>
                    </a:p>
                  </a:txBody>
                  <a:tcPr/>
                </a:tc>
                <a:tc>
                  <a:txBody>
                    <a:bodyPr/>
                    <a:lstStyle/>
                    <a:p>
                      <a:r>
                        <a:rPr lang="en-US" sz="1400" dirty="0" err="1"/>
                        <a:t>Novitas</a:t>
                      </a:r>
                      <a:r>
                        <a:rPr lang="en-US" sz="1400" dirty="0"/>
                        <a:t> Solutions</a:t>
                      </a:r>
                    </a:p>
                    <a:p>
                      <a:r>
                        <a:rPr lang="en-US" sz="1400" dirty="0"/>
                        <a:t>JH/JL Prior Authorization Requests</a:t>
                      </a:r>
                    </a:p>
                    <a:p>
                      <a:r>
                        <a:rPr lang="en-US" sz="1400" dirty="0"/>
                        <a:t>PO Box 3702</a:t>
                      </a:r>
                    </a:p>
                    <a:p>
                      <a:r>
                        <a:rPr lang="en-US" sz="1400" dirty="0"/>
                        <a:t>Mechanicsburg, PA 17055</a:t>
                      </a:r>
                    </a:p>
                  </a:txBody>
                  <a:tcPr/>
                </a:tc>
                <a:tc>
                  <a:txBody>
                    <a:bodyPr/>
                    <a:lstStyle/>
                    <a:p>
                      <a:r>
                        <a:rPr lang="en-US" sz="1400" dirty="0"/>
                        <a:t>(877) 439-5479</a:t>
                      </a:r>
                    </a:p>
                  </a:txBody>
                  <a:tcPr/>
                </a:tc>
                <a:tc>
                  <a:txBody>
                    <a:bodyPr/>
                    <a:lstStyle/>
                    <a:p>
                      <a:r>
                        <a:rPr lang="en-US" sz="1400" dirty="0"/>
                        <a:t>novitas-solutions.com/webcenter/portal/MedicareJL/pagebyid?contentId=00229103</a:t>
                      </a:r>
                    </a:p>
                  </a:txBody>
                  <a:tcPr/>
                </a:tc>
                <a:extLst>
                  <a:ext uri="{0D108BD9-81ED-4DB2-BD59-A6C34878D82A}">
                    <a16:rowId xmlns:a16="http://schemas.microsoft.com/office/drawing/2014/main" val="2265029961"/>
                  </a:ext>
                </a:extLst>
              </a:tr>
              <a:tr h="370840">
                <a:tc>
                  <a:txBody>
                    <a:bodyPr/>
                    <a:lstStyle/>
                    <a:p>
                      <a:r>
                        <a:rPr lang="en-US" sz="1400" dirty="0"/>
                        <a:t>First Coast</a:t>
                      </a:r>
                    </a:p>
                  </a:txBody>
                  <a:tcPr/>
                </a:tc>
                <a:tc>
                  <a:txBody>
                    <a:bodyPr/>
                    <a:lstStyle/>
                    <a:p>
                      <a:r>
                        <a:rPr lang="en-US" sz="1400" dirty="0"/>
                        <a:t>FL, PR, VI</a:t>
                      </a:r>
                    </a:p>
                  </a:txBody>
                  <a:tcPr/>
                </a:tc>
                <a:tc>
                  <a:txBody>
                    <a:bodyPr/>
                    <a:lstStyle/>
                    <a:p>
                      <a:r>
                        <a:rPr lang="en-US" sz="1400" dirty="0"/>
                        <a:t>JN</a:t>
                      </a:r>
                    </a:p>
                  </a:txBody>
                  <a:tcPr/>
                </a:tc>
                <a:tc>
                  <a:txBody>
                    <a:bodyPr/>
                    <a:lstStyle/>
                    <a:p>
                      <a:r>
                        <a:rPr lang="en-US" sz="1400" dirty="0"/>
                        <a:t>First Coast Services Options, Inc.</a:t>
                      </a:r>
                    </a:p>
                    <a:p>
                      <a:r>
                        <a:rPr lang="en-US" sz="1400" dirty="0"/>
                        <a:t>JN Prior Authorization</a:t>
                      </a:r>
                    </a:p>
                    <a:p>
                      <a:r>
                        <a:rPr lang="en-US" sz="1400" dirty="0"/>
                        <a:t>PO Box 3033</a:t>
                      </a:r>
                    </a:p>
                    <a:p>
                      <a:r>
                        <a:rPr lang="en-US" sz="1400" dirty="0"/>
                        <a:t>Mechanicsburg, PA 17055</a:t>
                      </a:r>
                    </a:p>
                  </a:txBody>
                  <a:tcPr/>
                </a:tc>
                <a:tc>
                  <a:txBody>
                    <a:bodyPr/>
                    <a:lstStyle/>
                    <a:p>
                      <a:r>
                        <a:rPr lang="en-US" sz="1400" dirty="0"/>
                        <a:t>(855) 815-3065</a:t>
                      </a:r>
                    </a:p>
                  </a:txBody>
                  <a:tcPr/>
                </a:tc>
                <a:tc>
                  <a:txBody>
                    <a:bodyPr/>
                    <a:lstStyle/>
                    <a:p>
                      <a:r>
                        <a:rPr lang="en-US" sz="1400" dirty="0"/>
                        <a:t>https://medicare.fcso.com/landing/0463251.asp</a:t>
                      </a:r>
                    </a:p>
                  </a:txBody>
                  <a:tcPr/>
                </a:tc>
                <a:extLst>
                  <a:ext uri="{0D108BD9-81ED-4DB2-BD59-A6C34878D82A}">
                    <a16:rowId xmlns:a16="http://schemas.microsoft.com/office/drawing/2014/main" val="2098474697"/>
                  </a:ext>
                </a:extLst>
              </a:tr>
            </a:tbl>
          </a:graphicData>
        </a:graphic>
      </p:graphicFrame>
    </p:spTree>
    <p:extLst>
      <p:ext uri="{BB962C8B-B14F-4D97-AF65-F5344CB8AC3E}">
        <p14:creationId xmlns:p14="http://schemas.microsoft.com/office/powerpoint/2010/main" val="3992564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94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76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DD74-B00B-44C2-9443-C2B19023608F}"/>
              </a:ext>
            </a:extLst>
          </p:cNvPr>
          <p:cNvSpPr>
            <a:spLocks noGrp="1"/>
          </p:cNvSpPr>
          <p:nvPr>
            <p:ph type="ctrTitle"/>
          </p:nvPr>
        </p:nvSpPr>
        <p:spPr>
          <a:xfrm>
            <a:off x="191517" y="2867374"/>
            <a:ext cx="6032142" cy="1653145"/>
          </a:xfrm>
        </p:spPr>
        <p:txBody>
          <a:bodyPr>
            <a:normAutofit/>
          </a:bodyPr>
          <a:lstStyle/>
          <a:p>
            <a:pPr algn="l"/>
            <a:r>
              <a:rPr lang="en-US" sz="4400" dirty="0"/>
              <a:t>Basics of the New Program</a:t>
            </a:r>
          </a:p>
        </p:txBody>
      </p:sp>
      <p:pic>
        <p:nvPicPr>
          <p:cNvPr id="3074" name="Picture 2" descr="Plastic Surgery Cartoons by Marty Bucella">
            <a:extLst>
              <a:ext uri="{FF2B5EF4-FFF2-40B4-BE49-F238E27FC236}">
                <a16:creationId xmlns:a16="http://schemas.microsoft.com/office/drawing/2014/main" id="{953D8426-B233-49AA-9AA1-76929BE1C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914" y="1162921"/>
            <a:ext cx="5077029" cy="506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65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96EB-7070-4E18-A559-2B55CFBA94C8}"/>
              </a:ext>
            </a:extLst>
          </p:cNvPr>
          <p:cNvSpPr>
            <a:spLocks noGrp="1"/>
          </p:cNvSpPr>
          <p:nvPr>
            <p:ph type="title"/>
          </p:nvPr>
        </p:nvSpPr>
        <p:spPr>
          <a:xfrm>
            <a:off x="0" y="568843"/>
            <a:ext cx="12192000" cy="1137684"/>
          </a:xfrm>
        </p:spPr>
        <p:txBody>
          <a:bodyPr/>
          <a:lstStyle/>
          <a:p>
            <a:r>
              <a:rPr lang="en-US" dirty="0"/>
              <a:t>Why Is a Prior Authorization Program Being Implemented?</a:t>
            </a:r>
          </a:p>
        </p:txBody>
      </p:sp>
      <p:sp>
        <p:nvSpPr>
          <p:cNvPr id="3" name="Content Placeholder 2">
            <a:extLst>
              <a:ext uri="{FF2B5EF4-FFF2-40B4-BE49-F238E27FC236}">
                <a16:creationId xmlns:a16="http://schemas.microsoft.com/office/drawing/2014/main" id="{8ED18C10-FEE6-4690-BED0-E1BAFA7FBF50}"/>
              </a:ext>
            </a:extLst>
          </p:cNvPr>
          <p:cNvSpPr>
            <a:spLocks noGrp="1"/>
          </p:cNvSpPr>
          <p:nvPr>
            <p:ph idx="1"/>
          </p:nvPr>
        </p:nvSpPr>
        <p:spPr>
          <a:xfrm>
            <a:off x="500743" y="1820267"/>
            <a:ext cx="11234057" cy="4559981"/>
          </a:xfrm>
        </p:spPr>
        <p:txBody>
          <a:bodyPr/>
          <a:lstStyle/>
          <a:p>
            <a:pPr marL="342900" indent="-342900">
              <a:lnSpc>
                <a:spcPct val="100000"/>
              </a:lnSpc>
              <a:buFont typeface="Wingdings" panose="05000000000000000000" pitchFamily="2" charset="2"/>
              <a:buChar char="§"/>
            </a:pPr>
            <a:r>
              <a:rPr lang="en-US" sz="2400" dirty="0"/>
              <a:t>Providers and patients will know prior to receiving the service whether or not Medicare will pay for the service</a:t>
            </a:r>
          </a:p>
          <a:p>
            <a:pPr marL="342900" indent="-342900">
              <a:lnSpc>
                <a:spcPct val="100000"/>
              </a:lnSpc>
              <a:buFont typeface="Wingdings" panose="05000000000000000000" pitchFamily="2" charset="2"/>
              <a:buChar char="§"/>
            </a:pPr>
            <a:r>
              <a:rPr lang="en-US" sz="2400" dirty="0"/>
              <a:t>MACs will be able to review documentation prior to making the claim determination and can then provide feedback prior to service being performed</a:t>
            </a:r>
          </a:p>
          <a:p>
            <a:pPr marL="342900" indent="-342900">
              <a:lnSpc>
                <a:spcPct val="100000"/>
              </a:lnSpc>
              <a:buFont typeface="Wingdings" panose="05000000000000000000" pitchFamily="2" charset="2"/>
              <a:buChar char="§"/>
            </a:pPr>
            <a:r>
              <a:rPr lang="en-US" sz="2400" dirty="0"/>
              <a:t>Medicare has other prior authorization programs that have worked in the past</a:t>
            </a:r>
          </a:p>
          <a:p>
            <a:pPr marL="342900" indent="-342900">
              <a:lnSpc>
                <a:spcPct val="100000"/>
              </a:lnSpc>
              <a:buFont typeface="Wingdings" panose="05000000000000000000" pitchFamily="2" charset="2"/>
              <a:buChar char="§"/>
            </a:pPr>
            <a:r>
              <a:rPr lang="en-US" sz="2400" dirty="0"/>
              <a:t>The services identified are thought to be at high risk of being inappropriately reimbursed</a:t>
            </a:r>
          </a:p>
          <a:p>
            <a:pPr marL="342900" indent="-342900">
              <a:lnSpc>
                <a:spcPct val="100000"/>
              </a:lnSpc>
              <a:buFont typeface="Wingdings" panose="05000000000000000000" pitchFamily="2" charset="2"/>
              <a:buChar char="§"/>
            </a:pPr>
            <a:endParaRPr lang="en-US" dirty="0"/>
          </a:p>
        </p:txBody>
      </p:sp>
    </p:spTree>
    <p:extLst>
      <p:ext uri="{BB962C8B-B14F-4D97-AF65-F5344CB8AC3E}">
        <p14:creationId xmlns:p14="http://schemas.microsoft.com/office/powerpoint/2010/main" val="152166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3D2F9-5AC3-41A8-AFD8-82F66E73E3B8}"/>
              </a:ext>
            </a:extLst>
          </p:cNvPr>
          <p:cNvSpPr>
            <a:spLocks noGrp="1"/>
          </p:cNvSpPr>
          <p:nvPr>
            <p:ph sz="half" idx="2"/>
          </p:nvPr>
        </p:nvSpPr>
        <p:spPr/>
        <p:txBody>
          <a:bodyPr anchor="ctr">
            <a:normAutofit/>
          </a:bodyPr>
          <a:lstStyle/>
          <a:p>
            <a:pPr algn="ctr">
              <a:buNone/>
            </a:pPr>
            <a:r>
              <a:rPr lang="en-US" sz="2400" dirty="0"/>
              <a:t>Hospital Outpatient Departments Enrolled in the Medicare Fee-for-Services (FFS) Program</a:t>
            </a:r>
          </a:p>
          <a:p>
            <a:pPr algn="ctr">
              <a:buNone/>
            </a:pPr>
            <a:endParaRPr lang="en-US" sz="2400" dirty="0"/>
          </a:p>
          <a:p>
            <a:pPr algn="ctr">
              <a:buNone/>
            </a:pPr>
            <a:r>
              <a:rPr lang="en-US" sz="2400" dirty="0">
                <a:solidFill>
                  <a:srgbClr val="FF0000"/>
                </a:solidFill>
              </a:rPr>
              <a:t>Hospital is responsible for obtaining prior authorization</a:t>
            </a:r>
          </a:p>
        </p:txBody>
      </p:sp>
      <p:sp>
        <p:nvSpPr>
          <p:cNvPr id="4" name="Title 3">
            <a:extLst>
              <a:ext uri="{FF2B5EF4-FFF2-40B4-BE49-F238E27FC236}">
                <a16:creationId xmlns:a16="http://schemas.microsoft.com/office/drawing/2014/main" id="{27957829-7B4F-4628-90E5-10219FF99960}"/>
              </a:ext>
            </a:extLst>
          </p:cNvPr>
          <p:cNvSpPr>
            <a:spLocks noGrp="1"/>
          </p:cNvSpPr>
          <p:nvPr>
            <p:ph type="title"/>
          </p:nvPr>
        </p:nvSpPr>
        <p:spPr/>
        <p:txBody>
          <a:bodyPr/>
          <a:lstStyle/>
          <a:p>
            <a:r>
              <a:rPr lang="en-US" dirty="0"/>
              <a:t>Who Does Prior Authorization Apply To?</a:t>
            </a:r>
          </a:p>
        </p:txBody>
      </p:sp>
      <p:pic>
        <p:nvPicPr>
          <p:cNvPr id="1026" name="Picture 2" descr="Outward Bound: Supporting Outpatient Volume Shifts through the ...">
            <a:extLst>
              <a:ext uri="{FF2B5EF4-FFF2-40B4-BE49-F238E27FC236}">
                <a16:creationId xmlns:a16="http://schemas.microsoft.com/office/drawing/2014/main" id="{9783B4D8-9D8B-4EBC-9749-07BB49B521C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55170" y="2743200"/>
            <a:ext cx="3992055" cy="265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7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3D2F9-5AC3-41A8-AFD8-82F66E73E3B8}"/>
              </a:ext>
            </a:extLst>
          </p:cNvPr>
          <p:cNvSpPr>
            <a:spLocks noGrp="1"/>
          </p:cNvSpPr>
          <p:nvPr>
            <p:ph sz="half" idx="2"/>
          </p:nvPr>
        </p:nvSpPr>
        <p:spPr/>
        <p:txBody>
          <a:bodyPr anchor="t">
            <a:normAutofit/>
          </a:bodyPr>
          <a:lstStyle/>
          <a:p>
            <a:pPr marL="342900" indent="-342900">
              <a:buFont typeface="Wingdings" panose="05000000000000000000" pitchFamily="2" charset="2"/>
              <a:buChar char="§"/>
            </a:pPr>
            <a:r>
              <a:rPr lang="en-US" sz="2400" dirty="0"/>
              <a:t>Program begins on July 1, 2020</a:t>
            </a:r>
          </a:p>
          <a:p>
            <a:pPr marL="626364" lvl="1" indent="-342900"/>
            <a:r>
              <a:rPr lang="en-US" sz="2200" dirty="0"/>
              <a:t>MACs will begin accepting prior authorization requests on June 17, 2020</a:t>
            </a:r>
          </a:p>
          <a:p>
            <a:pPr marL="626364" lvl="1" indent="-342900"/>
            <a:r>
              <a:rPr lang="en-US" sz="2200" dirty="0"/>
              <a:t>Electronic submission of medical documentation (</a:t>
            </a:r>
            <a:r>
              <a:rPr lang="en-US" sz="2200" dirty="0" err="1"/>
              <a:t>esMD</a:t>
            </a:r>
            <a:r>
              <a:rPr lang="en-US" sz="2200" dirty="0"/>
              <a:t>) will be available on July 6, 2020</a:t>
            </a:r>
          </a:p>
          <a:p>
            <a:pPr marL="342900" indent="-342900" algn="ctr">
              <a:buFont typeface="Wingdings" panose="05000000000000000000" pitchFamily="2" charset="2"/>
              <a:buChar char="§"/>
            </a:pPr>
            <a:endParaRPr lang="en-US" sz="2400" dirty="0"/>
          </a:p>
        </p:txBody>
      </p:sp>
      <p:sp>
        <p:nvSpPr>
          <p:cNvPr id="4" name="Title 3">
            <a:extLst>
              <a:ext uri="{FF2B5EF4-FFF2-40B4-BE49-F238E27FC236}">
                <a16:creationId xmlns:a16="http://schemas.microsoft.com/office/drawing/2014/main" id="{27957829-7B4F-4628-90E5-10219FF99960}"/>
              </a:ext>
            </a:extLst>
          </p:cNvPr>
          <p:cNvSpPr>
            <a:spLocks noGrp="1"/>
          </p:cNvSpPr>
          <p:nvPr>
            <p:ph type="title"/>
          </p:nvPr>
        </p:nvSpPr>
        <p:spPr/>
        <p:txBody>
          <a:bodyPr/>
          <a:lstStyle/>
          <a:p>
            <a:r>
              <a:rPr lang="en-US" dirty="0"/>
              <a:t>When Does Prior Authorization Program Begin?</a:t>
            </a:r>
          </a:p>
        </p:txBody>
      </p:sp>
      <p:pic>
        <p:nvPicPr>
          <p:cNvPr id="2050" name="Picture 2" descr="July 1 - Calendar Icon stock illustration. Illustration of today ...">
            <a:extLst>
              <a:ext uri="{FF2B5EF4-FFF2-40B4-BE49-F238E27FC236}">
                <a16:creationId xmlns:a16="http://schemas.microsoft.com/office/drawing/2014/main" id="{1B0F4EA5-E16F-47CE-8ADE-4029CBF3AB8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65410" y="2232455"/>
            <a:ext cx="2777184" cy="294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8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F5AF-98B7-4034-B6DB-8F5F9CBA52A9}"/>
              </a:ext>
            </a:extLst>
          </p:cNvPr>
          <p:cNvSpPr>
            <a:spLocks noGrp="1"/>
          </p:cNvSpPr>
          <p:nvPr>
            <p:ph type="title"/>
          </p:nvPr>
        </p:nvSpPr>
        <p:spPr>
          <a:xfrm>
            <a:off x="2248929" y="421136"/>
            <a:ext cx="9403491" cy="469557"/>
          </a:xfrm>
        </p:spPr>
        <p:txBody>
          <a:bodyPr/>
          <a:lstStyle/>
          <a:p>
            <a:r>
              <a:rPr lang="en-US" dirty="0"/>
              <a:t>Which Services Does Prior Authorization Apply To?</a:t>
            </a:r>
          </a:p>
        </p:txBody>
      </p:sp>
      <p:sp>
        <p:nvSpPr>
          <p:cNvPr id="3" name="Content Placeholder 2">
            <a:extLst>
              <a:ext uri="{FF2B5EF4-FFF2-40B4-BE49-F238E27FC236}">
                <a16:creationId xmlns:a16="http://schemas.microsoft.com/office/drawing/2014/main" id="{A998CA97-93FC-4226-8B3F-511491696A49}"/>
              </a:ext>
            </a:extLst>
          </p:cNvPr>
          <p:cNvSpPr>
            <a:spLocks noGrp="1"/>
          </p:cNvSpPr>
          <p:nvPr>
            <p:ph idx="1"/>
          </p:nvPr>
        </p:nvSpPr>
        <p:spPr>
          <a:xfrm>
            <a:off x="630195" y="1704513"/>
            <a:ext cx="10931610" cy="4604847"/>
          </a:xfrm>
        </p:spPr>
        <p:txBody>
          <a:bodyPr>
            <a:normAutofit/>
          </a:bodyPr>
          <a:lstStyle/>
          <a:p>
            <a:endParaRPr lang="en-US" dirty="0"/>
          </a:p>
          <a:p>
            <a:endParaRPr lang="en-US" dirty="0"/>
          </a:p>
        </p:txBody>
      </p:sp>
      <p:graphicFrame>
        <p:nvGraphicFramePr>
          <p:cNvPr id="6" name="Diagram 5">
            <a:extLst>
              <a:ext uri="{FF2B5EF4-FFF2-40B4-BE49-F238E27FC236}">
                <a16:creationId xmlns:a16="http://schemas.microsoft.com/office/drawing/2014/main" id="{6D5E1406-C16C-43EC-850B-38CF3235F8AE}"/>
              </a:ext>
            </a:extLst>
          </p:cNvPr>
          <p:cNvGraphicFramePr/>
          <p:nvPr>
            <p:extLst>
              <p:ext uri="{D42A27DB-BD31-4B8C-83A1-F6EECF244321}">
                <p14:modId xmlns:p14="http://schemas.microsoft.com/office/powerpoint/2010/main" val="3208831597"/>
              </p:ext>
            </p:extLst>
          </p:nvPr>
        </p:nvGraphicFramePr>
        <p:xfrm>
          <a:off x="1974335" y="100469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59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DD74-B00B-44C2-9443-C2B19023608F}"/>
              </a:ext>
            </a:extLst>
          </p:cNvPr>
          <p:cNvSpPr>
            <a:spLocks noGrp="1"/>
          </p:cNvSpPr>
          <p:nvPr>
            <p:ph type="ctrTitle"/>
          </p:nvPr>
        </p:nvSpPr>
        <p:spPr>
          <a:xfrm>
            <a:off x="184777" y="2798338"/>
            <a:ext cx="6032142" cy="1261324"/>
          </a:xfrm>
        </p:spPr>
        <p:txBody>
          <a:bodyPr>
            <a:normAutofit/>
          </a:bodyPr>
          <a:lstStyle/>
          <a:p>
            <a:pPr algn="l"/>
            <a:r>
              <a:rPr lang="en-US" sz="4400" dirty="0"/>
              <a:t>Nitty Gritty Details</a:t>
            </a:r>
          </a:p>
        </p:txBody>
      </p:sp>
      <p:pic>
        <p:nvPicPr>
          <p:cNvPr id="4098" name="Picture 2" descr="plastic surgery cartoons Archives - Glasbergen Cartoon Service">
            <a:extLst>
              <a:ext uri="{FF2B5EF4-FFF2-40B4-BE49-F238E27FC236}">
                <a16:creationId xmlns:a16="http://schemas.microsoft.com/office/drawing/2014/main" id="{511EAF72-9708-452A-A13C-FCC8D6985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346" y="2027880"/>
            <a:ext cx="5896489" cy="451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61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EA5E-1F82-4F05-A784-B9AD0B35F50F}"/>
              </a:ext>
            </a:extLst>
          </p:cNvPr>
          <p:cNvSpPr>
            <a:spLocks noGrp="1"/>
          </p:cNvSpPr>
          <p:nvPr>
            <p:ph type="title"/>
          </p:nvPr>
        </p:nvSpPr>
        <p:spPr>
          <a:xfrm>
            <a:off x="0" y="1"/>
            <a:ext cx="12192000" cy="1137684"/>
          </a:xfrm>
        </p:spPr>
        <p:txBody>
          <a:bodyPr/>
          <a:lstStyle/>
          <a:p>
            <a:r>
              <a:rPr lang="en-US" dirty="0"/>
              <a:t>Steps in the New Process</a:t>
            </a:r>
          </a:p>
        </p:txBody>
      </p:sp>
      <p:sp>
        <p:nvSpPr>
          <p:cNvPr id="3" name="Content Placeholder 2">
            <a:extLst>
              <a:ext uri="{FF2B5EF4-FFF2-40B4-BE49-F238E27FC236}">
                <a16:creationId xmlns:a16="http://schemas.microsoft.com/office/drawing/2014/main" id="{9CB1BC30-9A45-44F5-A659-D7F7F54F4A24}"/>
              </a:ext>
            </a:extLst>
          </p:cNvPr>
          <p:cNvSpPr>
            <a:spLocks noGrp="1"/>
          </p:cNvSpPr>
          <p:nvPr>
            <p:ph idx="1"/>
          </p:nvPr>
        </p:nvSpPr>
        <p:spPr>
          <a:xfrm>
            <a:off x="630195" y="1271846"/>
            <a:ext cx="10931610" cy="4372496"/>
          </a:xfrm>
        </p:spPr>
        <p:txBody>
          <a:bodyPr/>
          <a:lstStyle/>
          <a:p>
            <a:pPr marL="457200" indent="-457200">
              <a:lnSpc>
                <a:spcPct val="100000"/>
              </a:lnSpc>
              <a:buFont typeface="Wingdings" panose="05000000000000000000" pitchFamily="2" charset="2"/>
              <a:buChar char="§"/>
            </a:pPr>
            <a:r>
              <a:rPr lang="en-US" sz="2800" dirty="0"/>
              <a:t>Prior Authorization Requests will be submitted to the MACs</a:t>
            </a:r>
          </a:p>
          <a:p>
            <a:pPr marL="740664" lvl="1" indent="-457200"/>
            <a:r>
              <a:rPr lang="en-US" sz="2600" dirty="0"/>
              <a:t>Requests can be mailed, faxed, submitted through the MAC’s portal, or submitted through </a:t>
            </a:r>
            <a:r>
              <a:rPr lang="en-US" sz="2600" dirty="0" err="1"/>
              <a:t>esMD</a:t>
            </a:r>
            <a:r>
              <a:rPr lang="en-US" sz="2600" dirty="0"/>
              <a:t>*</a:t>
            </a:r>
          </a:p>
          <a:p>
            <a:pPr marL="740664" lvl="1" indent="-457200"/>
            <a:r>
              <a:rPr lang="en-US" sz="2600" dirty="0"/>
              <a:t>MACs will provide an initial determination within 10 business days</a:t>
            </a:r>
          </a:p>
          <a:p>
            <a:pPr marL="740664" lvl="1" indent="-457200"/>
            <a:r>
              <a:rPr lang="en-US" sz="2600" dirty="0"/>
              <a:t>Requests may be expedited if patient’s health is deemed to be at risk if procedure is not performed and will receive initial determination within 2 business days</a:t>
            </a:r>
          </a:p>
        </p:txBody>
      </p:sp>
      <p:sp>
        <p:nvSpPr>
          <p:cNvPr id="4" name="TextBox 3">
            <a:extLst>
              <a:ext uri="{FF2B5EF4-FFF2-40B4-BE49-F238E27FC236}">
                <a16:creationId xmlns:a16="http://schemas.microsoft.com/office/drawing/2014/main" id="{70952722-F8D8-44E1-BACF-3D839F53E9D6}"/>
              </a:ext>
            </a:extLst>
          </p:cNvPr>
          <p:cNvSpPr txBox="1"/>
          <p:nvPr/>
        </p:nvSpPr>
        <p:spPr>
          <a:xfrm>
            <a:off x="881149" y="5860473"/>
            <a:ext cx="8437418" cy="369332"/>
          </a:xfrm>
          <a:prstGeom prst="rect">
            <a:avLst/>
          </a:prstGeom>
          <a:noFill/>
        </p:spPr>
        <p:txBody>
          <a:bodyPr wrap="square" rtlCol="0">
            <a:spAutoFit/>
          </a:bodyPr>
          <a:lstStyle/>
          <a:p>
            <a:r>
              <a:rPr lang="en-US" dirty="0"/>
              <a:t>* Will not be available until July 6, 2020</a:t>
            </a:r>
          </a:p>
        </p:txBody>
      </p:sp>
    </p:spTree>
    <p:extLst>
      <p:ext uri="{BB962C8B-B14F-4D97-AF65-F5344CB8AC3E}">
        <p14:creationId xmlns:p14="http://schemas.microsoft.com/office/powerpoint/2010/main" val="1171740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talWare Brand Colors">
      <a:dk1>
        <a:srgbClr val="003E85"/>
      </a:dk1>
      <a:lt1>
        <a:srgbClr val="FFFFFF"/>
      </a:lt1>
      <a:dk2>
        <a:srgbClr val="0074C4"/>
      </a:dk2>
      <a:lt2>
        <a:srgbClr val="D4CEC7"/>
      </a:lt2>
      <a:accent1>
        <a:srgbClr val="0098D4"/>
      </a:accent1>
      <a:accent2>
        <a:srgbClr val="0074C4"/>
      </a:accent2>
      <a:accent3>
        <a:srgbClr val="003E85"/>
      </a:accent3>
      <a:accent4>
        <a:srgbClr val="21D58E"/>
      </a:accent4>
      <a:accent5>
        <a:srgbClr val="F5D300"/>
      </a:accent5>
      <a:accent6>
        <a:srgbClr val="F29C00"/>
      </a:accent6>
      <a:hlink>
        <a:srgbClr val="FC5A49"/>
      </a:hlink>
      <a:folHlink>
        <a:srgbClr val="4CC2EB"/>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Vitalware_Powerpoint_Template(3.24)" id="{58DD2723-9EA2-DA4B-876F-FE1B0B739EA1}" vid="{FC7FD1E2-6696-4D46-8CD5-1198F446F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Vitalware_Powerpoint_Template(3.24)</Template>
  <TotalTime>574</TotalTime>
  <Words>1820</Words>
  <Application>Microsoft Office PowerPoint</Application>
  <PresentationFormat>Widescreen</PresentationFormat>
  <Paragraphs>250</Paragraphs>
  <Slides>26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Cambria</vt:lpstr>
      <vt:lpstr>Poppins</vt:lpstr>
      <vt:lpstr>Poppins Black</vt:lpstr>
      <vt:lpstr>Poppins Light</vt:lpstr>
      <vt:lpstr>Times New Roman</vt:lpstr>
      <vt:lpstr>Tw Cen MT</vt:lpstr>
      <vt:lpstr>Wingdings</vt:lpstr>
      <vt:lpstr>Wingdings 3</vt:lpstr>
      <vt:lpstr>Integral</vt:lpstr>
      <vt:lpstr>Live COVID-19 Coding and Billing Q&amp;A</vt:lpstr>
      <vt:lpstr>PowerPoint Presentation</vt:lpstr>
      <vt:lpstr>Basics of the New Program</vt:lpstr>
      <vt:lpstr>Why Is a Prior Authorization Program Being Implemented?</vt:lpstr>
      <vt:lpstr>Who Does Prior Authorization Apply To?</vt:lpstr>
      <vt:lpstr>When Does Prior Authorization Program Begin?</vt:lpstr>
      <vt:lpstr>Which Services Does Prior Authorization Apply To?</vt:lpstr>
      <vt:lpstr>Nitty Gritty Details</vt:lpstr>
      <vt:lpstr>Steps in the New Process</vt:lpstr>
      <vt:lpstr>Possible Outcomes Following MAC Review</vt:lpstr>
      <vt:lpstr>Once an Affirmation Decision is Received</vt:lpstr>
      <vt:lpstr>Options When a Non-Affirmation Decision is Received</vt:lpstr>
      <vt:lpstr>What if Prior Authorization Is Not Obtained?</vt:lpstr>
      <vt:lpstr>Information Required in Request</vt:lpstr>
      <vt:lpstr>Information Required in Resubmission</vt:lpstr>
      <vt:lpstr>Exemption for Compliant Providers</vt:lpstr>
      <vt:lpstr>Things That Aren’t Changing</vt:lpstr>
      <vt:lpstr>Documentation Requirements for Blepharoplasty</vt:lpstr>
      <vt:lpstr>Documentation Requirements for Botox Injections</vt:lpstr>
      <vt:lpstr>Documentation Requirements for Panniculectomy</vt:lpstr>
      <vt:lpstr>Documentation Requirements for Rhinoplasty</vt:lpstr>
      <vt:lpstr>Documentation Requirements for Vein Ablation</vt:lpstr>
      <vt:lpstr>Contact Information</vt:lpstr>
      <vt:lpstr>Contact Information</vt:lpstr>
      <vt:lpstr>PowerPoint Presentation</vt:lpstr>
      <vt:lpstr>PowerPoint Presentation</vt:lpstr>
    </vt:vector>
  </TitlesOfParts>
  <Manager/>
  <Company>Vitalware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Dusty Schroeder</dc:creator>
  <cp:keywords/>
  <dc:description/>
  <cp:lastModifiedBy>Jennifer Bishop</cp:lastModifiedBy>
  <cp:revision>45</cp:revision>
  <dcterms:created xsi:type="dcterms:W3CDTF">2020-04-24T17:41:33Z</dcterms:created>
  <dcterms:modified xsi:type="dcterms:W3CDTF">2020-06-25T16:34:12Z</dcterms:modified>
  <cp:category/>
</cp:coreProperties>
</file>